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590" r:id="rId3"/>
    <p:sldId id="770" r:id="rId4"/>
    <p:sldId id="722" r:id="rId5"/>
    <p:sldId id="781" r:id="rId6"/>
    <p:sldId id="723" r:id="rId7"/>
    <p:sldId id="724" r:id="rId8"/>
    <p:sldId id="725" r:id="rId9"/>
    <p:sldId id="726" r:id="rId10"/>
    <p:sldId id="727" r:id="rId11"/>
    <p:sldId id="728" r:id="rId12"/>
    <p:sldId id="771" r:id="rId13"/>
    <p:sldId id="735" r:id="rId14"/>
    <p:sldId id="736" r:id="rId15"/>
    <p:sldId id="973" r:id="rId16"/>
    <p:sldId id="729" r:id="rId17"/>
    <p:sldId id="730" r:id="rId18"/>
    <p:sldId id="772" r:id="rId19"/>
    <p:sldId id="748" r:id="rId20"/>
    <p:sldId id="778" r:id="rId21"/>
    <p:sldId id="749" r:id="rId22"/>
    <p:sldId id="737" r:id="rId23"/>
    <p:sldId id="738" r:id="rId24"/>
    <p:sldId id="739" r:id="rId25"/>
    <p:sldId id="740" r:id="rId26"/>
    <p:sldId id="741" r:id="rId27"/>
    <p:sldId id="742" r:id="rId28"/>
    <p:sldId id="743" r:id="rId29"/>
    <p:sldId id="744" r:id="rId30"/>
    <p:sldId id="745" r:id="rId31"/>
    <p:sldId id="750" r:id="rId32"/>
    <p:sldId id="773" r:id="rId33"/>
    <p:sldId id="774" r:id="rId34"/>
    <p:sldId id="775" r:id="rId35"/>
    <p:sldId id="776" r:id="rId36"/>
    <p:sldId id="777" r:id="rId37"/>
    <p:sldId id="753" r:id="rId38"/>
    <p:sldId id="754" r:id="rId39"/>
    <p:sldId id="755" r:id="rId40"/>
    <p:sldId id="756" r:id="rId41"/>
    <p:sldId id="757" r:id="rId42"/>
    <p:sldId id="758" r:id="rId43"/>
    <p:sldId id="762" r:id="rId44"/>
    <p:sldId id="763" r:id="rId45"/>
    <p:sldId id="764" r:id="rId46"/>
    <p:sldId id="765" r:id="rId47"/>
    <p:sldId id="768" r:id="rId48"/>
    <p:sldId id="769" r:id="rId49"/>
    <p:sldId id="767" r:id="rId50"/>
    <p:sldId id="782" r:id="rId51"/>
    <p:sldId id="706" r:id="rId52"/>
    <p:sldId id="585" r:id="rId53"/>
    <p:sldId id="707" r:id="rId54"/>
    <p:sldId id="708" r:id="rId55"/>
  </p:sldIdLst>
  <p:sldSz cx="12188825" cy="6858000"/>
  <p:notesSz cx="6858000" cy="9144000"/>
  <p:custDataLst>
    <p:tags r:id="rId58"/>
  </p:custDataLst>
  <p:defaultTextStyle>
    <a:defPPr>
      <a:defRPr lang="en-US"/>
    </a:defPPr>
    <a:lvl1pPr marL="0" algn="l" defTabSz="914133" rtl="0" eaLnBrk="1" latinLnBrk="0" hangingPunct="1">
      <a:defRPr sz="1900" kern="1200">
        <a:solidFill>
          <a:schemeClr val="tx1"/>
        </a:solidFill>
        <a:latin typeface="+mn-lt"/>
        <a:ea typeface="+mn-ea"/>
        <a:cs typeface="+mn-cs"/>
      </a:defRPr>
    </a:lvl1pPr>
    <a:lvl2pPr marL="457061" algn="l" defTabSz="914133" rtl="0" eaLnBrk="1" latinLnBrk="0" hangingPunct="1">
      <a:defRPr sz="1900" kern="1200">
        <a:solidFill>
          <a:schemeClr val="tx1"/>
        </a:solidFill>
        <a:latin typeface="+mn-lt"/>
        <a:ea typeface="+mn-ea"/>
        <a:cs typeface="+mn-cs"/>
      </a:defRPr>
    </a:lvl2pPr>
    <a:lvl3pPr marL="914133" algn="l" defTabSz="914133" rtl="0" eaLnBrk="1" latinLnBrk="0" hangingPunct="1">
      <a:defRPr sz="1900" kern="1200">
        <a:solidFill>
          <a:schemeClr val="tx1"/>
        </a:solidFill>
        <a:latin typeface="+mn-lt"/>
        <a:ea typeface="+mn-ea"/>
        <a:cs typeface="+mn-cs"/>
      </a:defRPr>
    </a:lvl3pPr>
    <a:lvl4pPr marL="1371199" algn="l" defTabSz="914133" rtl="0" eaLnBrk="1" latinLnBrk="0" hangingPunct="1">
      <a:defRPr sz="1900" kern="1200">
        <a:solidFill>
          <a:schemeClr val="tx1"/>
        </a:solidFill>
        <a:latin typeface="+mn-lt"/>
        <a:ea typeface="+mn-ea"/>
        <a:cs typeface="+mn-cs"/>
      </a:defRPr>
    </a:lvl4pPr>
    <a:lvl5pPr marL="1828268" algn="l" defTabSz="914133" rtl="0" eaLnBrk="1" latinLnBrk="0" hangingPunct="1">
      <a:defRPr sz="1900" kern="1200">
        <a:solidFill>
          <a:schemeClr val="tx1"/>
        </a:solidFill>
        <a:latin typeface="+mn-lt"/>
        <a:ea typeface="+mn-ea"/>
        <a:cs typeface="+mn-cs"/>
      </a:defRPr>
    </a:lvl5pPr>
    <a:lvl6pPr marL="2285329" algn="l" defTabSz="914133" rtl="0" eaLnBrk="1" latinLnBrk="0" hangingPunct="1">
      <a:defRPr sz="1900" kern="1200">
        <a:solidFill>
          <a:schemeClr val="tx1"/>
        </a:solidFill>
        <a:latin typeface="+mn-lt"/>
        <a:ea typeface="+mn-ea"/>
        <a:cs typeface="+mn-cs"/>
      </a:defRPr>
    </a:lvl6pPr>
    <a:lvl7pPr marL="2742401" algn="l" defTabSz="914133" rtl="0" eaLnBrk="1" latinLnBrk="0" hangingPunct="1">
      <a:defRPr sz="1900" kern="1200">
        <a:solidFill>
          <a:schemeClr val="tx1"/>
        </a:solidFill>
        <a:latin typeface="+mn-lt"/>
        <a:ea typeface="+mn-ea"/>
        <a:cs typeface="+mn-cs"/>
      </a:defRPr>
    </a:lvl7pPr>
    <a:lvl8pPr marL="3199467" algn="l" defTabSz="914133" rtl="0" eaLnBrk="1" latinLnBrk="0" hangingPunct="1">
      <a:defRPr sz="1900" kern="1200">
        <a:solidFill>
          <a:schemeClr val="tx1"/>
        </a:solidFill>
        <a:latin typeface="+mn-lt"/>
        <a:ea typeface="+mn-ea"/>
        <a:cs typeface="+mn-cs"/>
      </a:defRPr>
    </a:lvl8pPr>
    <a:lvl9pPr marL="3656536" algn="l" defTabSz="914133"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7" pos="3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87681" autoAdjust="0"/>
  </p:normalViewPr>
  <p:slideViewPr>
    <p:cSldViewPr>
      <p:cViewPr varScale="1">
        <p:scale>
          <a:sx n="107" d="100"/>
          <a:sy n="107" d="100"/>
        </p:scale>
        <p:origin x="176" y="384"/>
      </p:cViewPr>
      <p:guideLst>
        <p:guide orient="horz" pos="2160"/>
        <p:guide pos="335"/>
      </p:guideLst>
    </p:cSldViewPr>
  </p:slideViewPr>
  <p:outlineViewPr>
    <p:cViewPr>
      <p:scale>
        <a:sx n="33" d="100"/>
        <a:sy n="33" d="100"/>
      </p:scale>
      <p:origin x="0" y="-10368"/>
    </p:cViewPr>
  </p:outlineViewPr>
  <p:notesTextViewPr>
    <p:cViewPr>
      <p:scale>
        <a:sx n="1" d="1"/>
        <a:sy n="1" d="1"/>
      </p:scale>
      <p:origin x="0" y="0"/>
    </p:cViewPr>
  </p:notesTextViewPr>
  <p:sorterViewPr>
    <p:cViewPr>
      <p:scale>
        <a:sx n="60" d="100"/>
        <a:sy n="60" d="100"/>
      </p:scale>
      <p:origin x="0" y="-6788"/>
    </p:cViewPr>
  </p:sorterViewPr>
  <p:notesViewPr>
    <p:cSldViewPr>
      <p:cViewPr varScale="1">
        <p:scale>
          <a:sx n="83" d="100"/>
          <a:sy n="83"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pPr/>
              <a:t>10/11/18</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pPr/>
              <a:t>‹#›</a:t>
            </a:fld>
            <a:endParaRPr dirty="0"/>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338"/>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pPr/>
              <a:t>‹#›</a:t>
            </a:fld>
            <a:endParaRPr dirty="0"/>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notesStyle>
    <a:lvl1pPr marL="0" algn="l" defTabSz="914133" rtl="0" eaLnBrk="1" latinLnBrk="0" hangingPunct="1">
      <a:spcBef>
        <a:spcPts val="600"/>
      </a:spcBef>
      <a:defRPr sz="1100" kern="1200">
        <a:solidFill>
          <a:schemeClr val="tx1"/>
        </a:solidFill>
        <a:latin typeface="+mn-lt"/>
        <a:ea typeface="+mn-ea"/>
        <a:cs typeface="+mn-cs"/>
      </a:defRPr>
    </a:lvl1pPr>
    <a:lvl2pPr marL="228535" indent="-114271" algn="l" defTabSz="914133" rtl="0" eaLnBrk="1" latinLnBrk="0" hangingPunct="1">
      <a:spcBef>
        <a:spcPts val="600"/>
      </a:spcBef>
      <a:buFont typeface="Arial" panose="020B0604020202020204" pitchFamily="34" charset="0"/>
      <a:buChar char="•"/>
      <a:defRPr sz="1100" kern="1200">
        <a:solidFill>
          <a:schemeClr val="tx1"/>
        </a:solidFill>
        <a:latin typeface="+mn-lt"/>
        <a:ea typeface="+mn-ea"/>
        <a:cs typeface="+mn-cs"/>
      </a:defRPr>
    </a:lvl2pPr>
    <a:lvl3pPr marL="399937" indent="-114271" algn="l" defTabSz="914133"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332" indent="-114271" algn="l" defTabSz="914133"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735" indent="-114271" algn="l" defTabSz="914133"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5329" algn="l" defTabSz="914133" rtl="0" eaLnBrk="1" latinLnBrk="0" hangingPunct="1">
      <a:defRPr sz="1200" kern="1200">
        <a:solidFill>
          <a:schemeClr val="tx1"/>
        </a:solidFill>
        <a:latin typeface="+mn-lt"/>
        <a:ea typeface="+mn-ea"/>
        <a:cs typeface="+mn-cs"/>
      </a:defRPr>
    </a:lvl6pPr>
    <a:lvl7pPr marL="2742401" algn="l" defTabSz="914133" rtl="0" eaLnBrk="1" latinLnBrk="0" hangingPunct="1">
      <a:defRPr sz="1200" kern="1200">
        <a:solidFill>
          <a:schemeClr val="tx1"/>
        </a:solidFill>
        <a:latin typeface="+mn-lt"/>
        <a:ea typeface="+mn-ea"/>
        <a:cs typeface="+mn-cs"/>
      </a:defRPr>
    </a:lvl7pPr>
    <a:lvl8pPr marL="3199467" algn="l" defTabSz="914133" rtl="0" eaLnBrk="1" latinLnBrk="0" hangingPunct="1">
      <a:defRPr sz="1200" kern="1200">
        <a:solidFill>
          <a:schemeClr val="tx1"/>
        </a:solidFill>
        <a:latin typeface="+mn-lt"/>
        <a:ea typeface="+mn-ea"/>
        <a:cs typeface="+mn-cs"/>
      </a:defRPr>
    </a:lvl8pPr>
    <a:lvl9pPr marL="3656536" algn="l" defTabSz="9141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dirty="0"/>
          </a:p>
        </p:txBody>
      </p:sp>
    </p:spTree>
    <p:extLst>
      <p:ext uri="{BB962C8B-B14F-4D97-AF65-F5344CB8AC3E}">
        <p14:creationId xmlns:p14="http://schemas.microsoft.com/office/powerpoint/2010/main" val="4250555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53</a:t>
            </a:fld>
            <a:endParaRPr lang="en-US" dirty="0"/>
          </a:p>
        </p:txBody>
      </p:sp>
    </p:spTree>
    <p:extLst>
      <p:ext uri="{BB962C8B-B14F-4D97-AF65-F5344CB8AC3E}">
        <p14:creationId xmlns:p14="http://schemas.microsoft.com/office/powerpoint/2010/main" val="797831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54</a:t>
            </a:fld>
            <a:endParaRPr lang="en-US" dirty="0"/>
          </a:p>
        </p:txBody>
      </p:sp>
    </p:spTree>
    <p:extLst>
      <p:ext uri="{BB962C8B-B14F-4D97-AF65-F5344CB8AC3E}">
        <p14:creationId xmlns:p14="http://schemas.microsoft.com/office/powerpoint/2010/main" val="159462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p14="http://schemas.microsoft.com/office/powerpoint/2010/main" val="2077995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dirty="0"/>
          </a:p>
        </p:txBody>
      </p:sp>
    </p:spTree>
    <p:extLst>
      <p:ext uri="{BB962C8B-B14F-4D97-AF65-F5344CB8AC3E}">
        <p14:creationId xmlns:p14="http://schemas.microsoft.com/office/powerpoint/2010/main" val="190730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dirty="0"/>
          </a:p>
        </p:txBody>
      </p:sp>
    </p:spTree>
    <p:extLst>
      <p:ext uri="{BB962C8B-B14F-4D97-AF65-F5344CB8AC3E}">
        <p14:creationId xmlns:p14="http://schemas.microsoft.com/office/powerpoint/2010/main" val="331782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de-DE" dirty="0"/>
              <a:t>cf. AVEA presentation (Hüsnü) – creating heat map with customer locations from XDR data, could associate with location hierarchy and conflate with socio-demographic or other 3rd party data for example</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dirty="0"/>
          </a:p>
        </p:txBody>
      </p:sp>
    </p:spTree>
    <p:extLst>
      <p:ext uri="{BB962C8B-B14F-4D97-AF65-F5344CB8AC3E}">
        <p14:creationId xmlns:p14="http://schemas.microsoft.com/office/powerpoint/2010/main" val="115079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18</a:t>
            </a:fld>
            <a:endParaRPr lang="en-US" dirty="0"/>
          </a:p>
        </p:txBody>
      </p:sp>
    </p:spTree>
    <p:extLst>
      <p:ext uri="{BB962C8B-B14F-4D97-AF65-F5344CB8AC3E}">
        <p14:creationId xmlns:p14="http://schemas.microsoft.com/office/powerpoint/2010/main" val="175840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32</a:t>
            </a:fld>
            <a:endParaRPr lang="en-US" dirty="0"/>
          </a:p>
        </p:txBody>
      </p:sp>
    </p:spTree>
    <p:extLst>
      <p:ext uri="{BB962C8B-B14F-4D97-AF65-F5344CB8AC3E}">
        <p14:creationId xmlns:p14="http://schemas.microsoft.com/office/powerpoint/2010/main" val="2344298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b="1" dirty="0"/>
              <a:t>Here are various resources for more information on the Big Data Spatial and Graph product.</a:t>
            </a:r>
          </a:p>
          <a:p>
            <a:endParaRPr lang="en-US" b="1" dirty="0"/>
          </a:p>
          <a:p>
            <a:pPr marL="278394" indent="-169525">
              <a:buFont typeface="Arial" pitchFamily="34" charset="0"/>
              <a:buChar char="•"/>
            </a:pPr>
            <a:r>
              <a:rPr lang="en-US" b="1" baseline="0" dirty="0"/>
              <a:t>Our product pages include data sheets, trial downloads, documentation</a:t>
            </a:r>
          </a:p>
          <a:p>
            <a:pPr marL="278394" indent="-169525">
              <a:buFont typeface="Arial" pitchFamily="34" charset="0"/>
              <a:buChar char="•"/>
            </a:pPr>
            <a:r>
              <a:rPr lang="en-US" b="1" baseline="0" dirty="0"/>
              <a:t>The Big Data </a:t>
            </a:r>
            <a:r>
              <a:rPr lang="en-US" b="1" baseline="0" dirty="0" err="1"/>
              <a:t>Lite</a:t>
            </a:r>
            <a:r>
              <a:rPr lang="en-US" b="1" baseline="0" dirty="0"/>
              <a:t> VM is a free sandbox environment that you can download to quickly get started using Oracle’s Big Data platform components including Big Data Spatial and Graph, Oracle Database, and several other technologies – also a great way to get your feet wet</a:t>
            </a:r>
          </a:p>
          <a:p>
            <a:pPr marL="278394" indent="-169525">
              <a:buFont typeface="Arial" pitchFamily="34" charset="0"/>
              <a:buChar char="•"/>
            </a:pPr>
            <a:r>
              <a:rPr lang="en-US" b="1" baseline="0" dirty="0"/>
              <a:t>You can also find a Hands on Lab where you can work with the vector and raster features we’ve shown today</a:t>
            </a:r>
          </a:p>
          <a:p>
            <a:pPr marL="278394" marR="0" indent="-169525" algn="l" defTabSz="914133" rtl="0" eaLnBrk="1" fontAlgn="auto" latinLnBrk="0" hangingPunct="1">
              <a:lnSpc>
                <a:spcPct val="100000"/>
              </a:lnSpc>
              <a:spcBef>
                <a:spcPts val="600"/>
              </a:spcBef>
              <a:spcAft>
                <a:spcPts val="0"/>
              </a:spcAft>
              <a:buClrTx/>
              <a:buSzTx/>
              <a:buFont typeface="Arial" pitchFamily="34" charset="0"/>
              <a:buChar char="•"/>
              <a:tabLst/>
              <a:defRPr/>
            </a:pPr>
            <a:r>
              <a:rPr lang="en-US" b="1" baseline="0" dirty="0"/>
              <a:t>Check out the blog for examples and code samples</a:t>
            </a:r>
          </a:p>
          <a:p>
            <a:pPr marL="278394" marR="0" indent="-169525" algn="l" defTabSz="914133" rtl="0" eaLnBrk="1" fontAlgn="auto" latinLnBrk="0" hangingPunct="1">
              <a:lnSpc>
                <a:spcPct val="100000"/>
              </a:lnSpc>
              <a:spcBef>
                <a:spcPts val="600"/>
              </a:spcBef>
              <a:spcAft>
                <a:spcPts val="0"/>
              </a:spcAft>
              <a:buClrTx/>
              <a:buSzTx/>
              <a:buFont typeface="Arial" pitchFamily="34" charset="0"/>
              <a:buChar char="•"/>
              <a:tabLst/>
              <a:defRPr/>
            </a:pPr>
            <a:r>
              <a:rPr lang="en-US" b="1" baseline="0" dirty="0"/>
              <a:t>We’re on social media at these handles</a:t>
            </a:r>
          </a:p>
          <a:p>
            <a:pPr marL="278394" indent="-169525">
              <a:buFont typeface="Arial" pitchFamily="34" charset="0"/>
              <a:buChar char="•"/>
            </a:pPr>
            <a:endParaRPr lang="en-US" b="1" dirty="0"/>
          </a:p>
          <a:p>
            <a:r>
              <a:rPr lang="en-US" b="1" dirty="0"/>
              <a:t>Finally,</a:t>
            </a:r>
            <a:r>
              <a:rPr lang="en-US" b="1" baseline="0" dirty="0"/>
              <a:t> if you are planning to attend the Oracle </a:t>
            </a:r>
            <a:r>
              <a:rPr lang="en-US" b="1" baseline="0" dirty="0" err="1"/>
              <a:t>OpenWorld</a:t>
            </a:r>
            <a:r>
              <a:rPr lang="en-US" b="1" baseline="0" dirty="0"/>
              <a:t> 2016 conference in San Francisco this fall, we’ll have a number of sessions, labs, and demos around the big data and cloud technologies.</a:t>
            </a:r>
            <a:endParaRPr lang="en-US" b="1"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49</a:t>
            </a:fld>
            <a:endParaRPr lang="en-US" dirty="0"/>
          </a:p>
        </p:txBody>
      </p:sp>
    </p:spTree>
    <p:extLst>
      <p:ext uri="{BB962C8B-B14F-4D97-AF65-F5344CB8AC3E}">
        <p14:creationId xmlns:p14="http://schemas.microsoft.com/office/powerpoint/2010/main" val="2857907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51</a:t>
            </a:fld>
            <a:endParaRPr lang="en-US" dirty="0"/>
          </a:p>
        </p:txBody>
      </p:sp>
    </p:spTree>
    <p:extLst>
      <p:ext uri="{BB962C8B-B14F-4D97-AF65-F5344CB8AC3E}">
        <p14:creationId xmlns:p14="http://schemas.microsoft.com/office/powerpoint/2010/main" val="2244945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22" y="739785"/>
            <a:ext cx="11125199" cy="1470025"/>
          </a:xfrm>
        </p:spPr>
        <p:txBody>
          <a:bodyPr/>
          <a:lstStyle>
            <a:lvl1pPr>
              <a:lnSpc>
                <a:spcPct val="80000"/>
              </a:lnSpc>
              <a:defRPr sz="4800"/>
            </a:lvl1pPr>
          </a:lstStyle>
          <a:p>
            <a:r>
              <a:rPr lang="en-US"/>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061" indent="0" algn="ctr">
              <a:buNone/>
              <a:defRPr>
                <a:solidFill>
                  <a:schemeClr val="tx1">
                    <a:tint val="75000"/>
                  </a:schemeClr>
                </a:solidFill>
              </a:defRPr>
            </a:lvl2pPr>
            <a:lvl3pPr marL="914133" indent="0" algn="ctr">
              <a:buNone/>
              <a:defRPr>
                <a:solidFill>
                  <a:schemeClr val="tx1">
                    <a:tint val="75000"/>
                  </a:schemeClr>
                </a:solidFill>
              </a:defRPr>
            </a:lvl3pPr>
            <a:lvl4pPr marL="1371199" indent="0" algn="ctr">
              <a:buNone/>
              <a:defRPr>
                <a:solidFill>
                  <a:schemeClr val="tx1">
                    <a:tint val="75000"/>
                  </a:schemeClr>
                </a:solidFill>
              </a:defRPr>
            </a:lvl4pPr>
            <a:lvl5pPr marL="1828268" indent="0" algn="ctr">
              <a:buNone/>
              <a:defRPr>
                <a:solidFill>
                  <a:schemeClr val="tx1">
                    <a:tint val="75000"/>
                  </a:schemeClr>
                </a:solidFill>
              </a:defRPr>
            </a:lvl5pPr>
            <a:lvl6pPr marL="2285329" indent="0" algn="ctr">
              <a:buNone/>
              <a:defRPr>
                <a:solidFill>
                  <a:schemeClr val="tx1">
                    <a:tint val="75000"/>
                  </a:schemeClr>
                </a:solidFill>
              </a:defRPr>
            </a:lvl6pPr>
            <a:lvl7pPr marL="2742401" indent="0" algn="ctr">
              <a:buNone/>
              <a:defRPr>
                <a:solidFill>
                  <a:schemeClr val="tx1">
                    <a:tint val="75000"/>
                  </a:schemeClr>
                </a:solidFill>
              </a:defRPr>
            </a:lvl7pPr>
            <a:lvl8pPr marL="3199467" indent="0" algn="ctr">
              <a:buNone/>
              <a:defRPr>
                <a:solidFill>
                  <a:schemeClr val="tx1">
                    <a:tint val="75000"/>
                  </a:schemeClr>
                </a:solidFill>
              </a:defRPr>
            </a:lvl8pPr>
            <a:lvl9pPr marL="3656536" indent="0" algn="ctr">
              <a:buNone/>
              <a:defRPr>
                <a:solidFill>
                  <a:schemeClr val="tx1">
                    <a:tint val="75000"/>
                  </a:schemeClr>
                </a:solidFill>
              </a:defRPr>
            </a:lvl9pPr>
          </a:lstStyle>
          <a:p>
            <a:r>
              <a:rPr lang="en-US"/>
              <a:t>Click to edit Master subtitle style</a:t>
            </a:r>
            <a:endParaRPr dirty="0"/>
          </a:p>
        </p:txBody>
      </p:sp>
      <p:sp>
        <p:nvSpPr>
          <p:cNvPr id="13" name="Text Placeholder 12"/>
          <p:cNvSpPr>
            <a:spLocks noGrp="1"/>
          </p:cNvSpPr>
          <p:nvPr>
            <p:ph type="body" sz="quarter" idx="13" hasCustomPrompt="1"/>
          </p:nvPr>
        </p:nvSpPr>
        <p:spPr>
          <a:xfrm>
            <a:off x="531822" y="3429452"/>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8B6ACDF6-A5D2-46E7-90AB-750472F2AD98}" type="datetime1">
              <a:rPr lang="en-US" smtClean="0"/>
              <a:pPr/>
              <a:t>10/11/18</a:t>
            </a:fld>
            <a:endParaRPr dirty="0"/>
          </a:p>
        </p:txBody>
      </p:sp>
      <p:sp>
        <p:nvSpPr>
          <p:cNvPr id="11" name="TextBox 10"/>
          <p:cNvSpPr txBox="1"/>
          <p:nvPr/>
        </p:nvSpPr>
        <p:spPr>
          <a:xfrm>
            <a:off x="5989647"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a:t>
            </a:r>
            <a:r>
              <a:rPr lang="de-DE" sz="800" dirty="0">
                <a:solidFill>
                  <a:schemeClr val="tx1">
                    <a:lumMod val="60000"/>
                    <a:lumOff val="40000"/>
                  </a:schemeClr>
                </a:solidFill>
              </a:rPr>
              <a:t>8</a:t>
            </a:r>
            <a:r>
              <a:rPr sz="800" dirty="0">
                <a:solidFill>
                  <a:schemeClr val="tx1">
                    <a:lumMod val="60000"/>
                    <a:lumOff val="40000"/>
                  </a:schemeClr>
                </a:solidFill>
              </a:rPr>
              <a:t> Oracle and/or its affiliates. All rights reserved.  |</a:t>
            </a:r>
          </a:p>
        </p:txBody>
      </p:sp>
      <p:sp>
        <p:nvSpPr>
          <p:cNvPr id="5" name="Footer Placeholder 4"/>
          <p:cNvSpPr>
            <a:spLocks noGrp="1"/>
          </p:cNvSpPr>
          <p:nvPr>
            <p:ph type="ftr" sz="quarter" idx="11"/>
          </p:nvPr>
        </p:nvSpPr>
        <p:spPr/>
        <p:txBody>
          <a:bodyPr/>
          <a:lstStyle/>
          <a:p>
            <a:r>
              <a:rPr lang="en-US"/>
              <a:t>Oracle Confidential – Internal</a:t>
            </a:r>
            <a:endParaRPr dirty="0"/>
          </a:p>
        </p:txBody>
      </p:sp>
      <p:sp>
        <p:nvSpPr>
          <p:cNvPr id="6" name="Slide Number Placeholder 5"/>
          <p:cNvSpPr>
            <a:spLocks noGrp="1"/>
          </p:cNvSpPr>
          <p:nvPr>
            <p:ph type="sldNum" sz="quarter" idx="12"/>
          </p:nvPr>
        </p:nvSpPr>
        <p:spPr>
          <a:xfrm>
            <a:off x="11276012" y="6934200"/>
            <a:ext cx="381661" cy="182880"/>
          </a:xfrm>
        </p:spPr>
        <p:txBody>
          <a:bodyPr/>
          <a:lstStyle/>
          <a:p>
            <a:fld id="{C51EAA63-D034-42AE-91FA-B13B9518C7BE}" type="slidenum">
              <a:rPr/>
              <a:pPr/>
              <a:t>‹#›</a:t>
            </a:fld>
            <a:endParaRPr dirty="0"/>
          </a:p>
        </p:txBody>
      </p:sp>
      <p:pic>
        <p:nvPicPr>
          <p:cNvPr id="14" name="Oracle red badge logo" descr="Oracle logo in white on red staging backgroun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ltGray">
          <a:xfrm>
            <a:off x="531821" y="6263640"/>
            <a:ext cx="1622861" cy="594360"/>
          </a:xfrm>
          <a:prstGeom prst="rect">
            <a:avLst/>
          </a:prstGeom>
        </p:spPr>
      </p:pic>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dirty="0"/>
          </a:p>
        </p:txBody>
      </p:sp>
      <p:grpSp>
        <p:nvGrpSpPr>
          <p:cNvPr id="7" name="Group 6"/>
          <p:cNvGrpSpPr/>
          <p:nvPr/>
        </p:nvGrpSpPr>
        <p:grpSpPr bwMode="gray">
          <a:xfrm>
            <a:off x="-285" y="0"/>
            <a:ext cx="12189400"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22" y="2600324"/>
            <a:ext cx="11125199" cy="1371600"/>
          </a:xfrm>
        </p:spPr>
        <p:txBody>
          <a:bodyPr anchor="b">
            <a:noAutofit/>
          </a:bodyPr>
          <a:lstStyle>
            <a:lvl1pPr algn="l">
              <a:lnSpc>
                <a:spcPct val="80000"/>
              </a:lnSpc>
              <a:defRPr sz="4800" b="0" cap="none" baseline="0"/>
            </a:lvl1pPr>
          </a:lstStyle>
          <a:p>
            <a:r>
              <a:rPr lang="en-US"/>
              <a:t>Click to edit Master title style</a:t>
            </a:r>
            <a:endParaRPr dirty="0"/>
          </a:p>
        </p:txBody>
      </p:sp>
      <p:sp>
        <p:nvSpPr>
          <p:cNvPr id="3" name="Text Placeholder 2"/>
          <p:cNvSpPr>
            <a:spLocks noGrp="1"/>
          </p:cNvSpPr>
          <p:nvPr>
            <p:ph type="body" idx="1"/>
          </p:nvPr>
        </p:nvSpPr>
        <p:spPr>
          <a:xfrm>
            <a:off x="531822" y="4038599"/>
            <a:ext cx="11125199" cy="914400"/>
          </a:xfrm>
        </p:spPr>
        <p:txBody>
          <a:bodyPr anchor="t">
            <a:noAutofit/>
          </a:bodyPr>
          <a:lstStyle>
            <a:lvl1pPr marL="0" indent="0">
              <a:spcBef>
                <a:spcPts val="0"/>
              </a:spcBef>
              <a:buNone/>
              <a:defRPr sz="2400" b="1">
                <a:solidFill>
                  <a:schemeClr val="tx1"/>
                </a:solidFill>
              </a:defRPr>
            </a:lvl1pPr>
            <a:lvl2pPr marL="457061" indent="0">
              <a:buNone/>
              <a:defRPr sz="1900">
                <a:solidFill>
                  <a:schemeClr val="tx1">
                    <a:tint val="75000"/>
                  </a:schemeClr>
                </a:solidFill>
              </a:defRPr>
            </a:lvl2pPr>
            <a:lvl3pPr marL="914133" indent="0">
              <a:buNone/>
              <a:defRPr sz="1600">
                <a:solidFill>
                  <a:schemeClr val="tx1">
                    <a:tint val="75000"/>
                  </a:schemeClr>
                </a:solidFill>
              </a:defRPr>
            </a:lvl3pPr>
            <a:lvl4pPr marL="1371199" indent="0">
              <a:buNone/>
              <a:defRPr sz="1500">
                <a:solidFill>
                  <a:schemeClr val="tx1">
                    <a:tint val="75000"/>
                  </a:schemeClr>
                </a:solidFill>
              </a:defRPr>
            </a:lvl4pPr>
            <a:lvl5pPr marL="1828268" indent="0">
              <a:buNone/>
              <a:defRPr sz="1500">
                <a:solidFill>
                  <a:schemeClr val="tx1">
                    <a:tint val="75000"/>
                  </a:schemeClr>
                </a:solidFill>
              </a:defRPr>
            </a:lvl5pPr>
            <a:lvl6pPr marL="2285329" indent="0">
              <a:buNone/>
              <a:defRPr sz="1500">
                <a:solidFill>
                  <a:schemeClr val="tx1">
                    <a:tint val="75000"/>
                  </a:schemeClr>
                </a:solidFill>
              </a:defRPr>
            </a:lvl6pPr>
            <a:lvl7pPr marL="2742401" indent="0">
              <a:buNone/>
              <a:defRPr sz="1500">
                <a:solidFill>
                  <a:schemeClr val="tx1">
                    <a:tint val="75000"/>
                  </a:schemeClr>
                </a:solidFill>
              </a:defRPr>
            </a:lvl7pPr>
            <a:lvl8pPr marL="3199467" indent="0">
              <a:buNone/>
              <a:defRPr sz="1500">
                <a:solidFill>
                  <a:schemeClr val="tx1">
                    <a:tint val="75000"/>
                  </a:schemeClr>
                </a:solidFill>
              </a:defRPr>
            </a:lvl8pPr>
            <a:lvl9pPr marL="3656536"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noAutofit/>
          </a:bodyPr>
          <a:lstStyle>
            <a:lvl1pPr>
              <a:defRPr>
                <a:solidFill>
                  <a:schemeClr val="bg1">
                    <a:lumMod val="60000"/>
                    <a:lumOff val="40000"/>
                  </a:schemeClr>
                </a:solidFill>
              </a:defRPr>
            </a:lvl1pPr>
          </a:lstStyle>
          <a:p>
            <a:fld id="{6805595B-43B1-4688-A0DA-FC4B68B84001}" type="datetime1">
              <a:rPr lang="en-US" smtClean="0"/>
              <a:pPr/>
              <a:t>10/11/18</a:t>
            </a:fld>
            <a:endParaRPr dirty="0"/>
          </a:p>
        </p:txBody>
      </p:sp>
      <p:sp>
        <p:nvSpPr>
          <p:cNvPr id="14" name="TextBox 13"/>
          <p:cNvSpPr txBox="1"/>
          <p:nvPr/>
        </p:nvSpPr>
        <p:spPr>
          <a:xfrm>
            <a:off x="5989647" y="6556248"/>
            <a:ext cx="2787651" cy="182880"/>
          </a:xfrm>
          <a:prstGeom prst="rect">
            <a:avLst/>
          </a:prstGeom>
          <a:noFill/>
        </p:spPr>
        <p:txBody>
          <a:bodyPr wrap="none" lIns="0" tIns="0" rIns="0" bIns="0" rtlCol="0" anchor="ctr" anchorCtr="0">
            <a:noAutofit/>
          </a:bodyPr>
          <a:lstStyle/>
          <a:p>
            <a:r>
              <a:rPr sz="800" dirty="0">
                <a:solidFill>
                  <a:schemeClr val="bg1">
                    <a:lumMod val="60000"/>
                    <a:lumOff val="40000"/>
                  </a:schemeClr>
                </a:solidFill>
              </a:rPr>
              <a:t>Copyright © 201</a:t>
            </a:r>
            <a:r>
              <a:rPr lang="de-DE" sz="800" dirty="0">
                <a:solidFill>
                  <a:schemeClr val="bg1">
                    <a:lumMod val="60000"/>
                    <a:lumOff val="40000"/>
                  </a:schemeClr>
                </a:solidFill>
              </a:rPr>
              <a:t>7</a:t>
            </a:r>
            <a:r>
              <a:rPr sz="800" dirty="0">
                <a:solidFill>
                  <a:schemeClr val="bg1">
                    <a:lumMod val="60000"/>
                    <a:lumOff val="40000"/>
                  </a:schemeClr>
                </a:solidFill>
              </a:rPr>
              <a:t> Oracle and/or its affiliates. All rights reserved.  |</a:t>
            </a:r>
          </a:p>
        </p:txBody>
      </p:sp>
      <p:sp>
        <p:nvSpPr>
          <p:cNvPr id="5" name="Footer Placeholder 4"/>
          <p:cNvSpPr>
            <a:spLocks noGrp="1"/>
          </p:cNvSpPr>
          <p:nvPr>
            <p:ph type="ftr" sz="quarter" idx="11"/>
          </p:nvPr>
        </p:nvSpPr>
        <p:spPr/>
        <p:txBody>
          <a:bodyPr>
            <a:noAutofit/>
          </a:bodyPr>
          <a:lstStyle>
            <a:lvl1pPr>
              <a:defRPr>
                <a:solidFill>
                  <a:schemeClr val="bg1">
                    <a:lumMod val="60000"/>
                    <a:lumOff val="40000"/>
                  </a:schemeClr>
                </a:solidFill>
              </a:defRPr>
            </a:lvl1pPr>
          </a:lstStyle>
          <a:p>
            <a:r>
              <a:rPr lang="en-US"/>
              <a:t>Oracle Confidential – Internal</a:t>
            </a:r>
            <a:endParaRPr dirty="0"/>
          </a:p>
        </p:txBody>
      </p:sp>
      <p:sp>
        <p:nvSpPr>
          <p:cNvPr id="6" name="Slide Number Placeholder 5"/>
          <p:cNvSpPr>
            <a:spLocks noGrp="1"/>
          </p:cNvSpPr>
          <p:nvPr>
            <p:ph type="sldNum" sz="quarter" idx="12"/>
          </p:nvPr>
        </p:nvSpPr>
        <p:spPr/>
        <p:txBody>
          <a:bodyPr>
            <a:noAutofit/>
          </a:bodyPr>
          <a:lstStyle>
            <a:lvl1pPr>
              <a:defRPr>
                <a:solidFill>
                  <a:schemeClr val="bg1">
                    <a:lumMod val="60000"/>
                    <a:lumOff val="40000"/>
                  </a:schemeClr>
                </a:solidFill>
              </a:defRPr>
            </a:lvl1pPr>
          </a:lstStyle>
          <a:p>
            <a:fld id="{C51EAA63-D034-42AE-91FA-B13B9518C7BE}" type="slidenum">
              <a:rPr/>
              <a:pPr/>
              <a:t>‹#›</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21" y="6263640"/>
            <a:ext cx="1622861" cy="594360"/>
          </a:xfrm>
          <a:prstGeom prst="rect">
            <a:avLst/>
          </a:prstGeom>
        </p:spPr>
      </p:pic>
    </p:spTree>
    <p:extLst>
      <p:ext uri="{BB962C8B-B14F-4D97-AF65-F5344CB8AC3E}">
        <p14:creationId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a:t>Click to edit Master title style</a:t>
            </a:r>
            <a:endParaRPr dirty="0"/>
          </a:p>
        </p:txBody>
      </p:sp>
      <p:sp>
        <p:nvSpPr>
          <p:cNvPr id="4" name="Text Placeholder 3"/>
          <p:cNvSpPr>
            <a:spLocks noGrp="1"/>
          </p:cNvSpPr>
          <p:nvPr>
            <p:ph type="body" sz="half" idx="2"/>
          </p:nvPr>
        </p:nvSpPr>
        <p:spPr>
          <a:xfrm>
            <a:off x="531821" y="3657600"/>
            <a:ext cx="4800599" cy="1645920"/>
          </a:xfrm>
        </p:spPr>
        <p:txBody>
          <a:bodyPr>
            <a:noAutofit/>
          </a:bodyPr>
          <a:lstStyle>
            <a:lvl1pPr marL="0" indent="0">
              <a:spcBef>
                <a:spcPts val="0"/>
              </a:spcBef>
              <a:buNone/>
              <a:defRPr sz="2400" b="1"/>
            </a:lvl1pPr>
            <a:lvl2pPr marL="457061" indent="0">
              <a:buNone/>
              <a:defRPr sz="1200"/>
            </a:lvl2pPr>
            <a:lvl3pPr marL="914133" indent="0">
              <a:buNone/>
              <a:defRPr sz="1100"/>
            </a:lvl3pPr>
            <a:lvl4pPr marL="1371199" indent="0">
              <a:buNone/>
              <a:defRPr sz="900"/>
            </a:lvl4pPr>
            <a:lvl5pPr marL="1828268" indent="0">
              <a:buNone/>
              <a:defRPr sz="900"/>
            </a:lvl5pPr>
            <a:lvl6pPr marL="2285329" indent="0">
              <a:buNone/>
              <a:defRPr sz="900"/>
            </a:lvl6pPr>
            <a:lvl7pPr marL="2742401" indent="0">
              <a:buNone/>
              <a:defRPr sz="900"/>
            </a:lvl7pPr>
            <a:lvl8pPr marL="3199467" indent="0">
              <a:buNone/>
              <a:defRPr sz="900"/>
            </a:lvl8pPr>
            <a:lvl9pPr marL="3656536" indent="0">
              <a:buNone/>
              <a:defRPr sz="900"/>
            </a:lvl9pPr>
          </a:lstStyle>
          <a:p>
            <a:pPr lvl="0"/>
            <a:r>
              <a:rPr lang="en-US"/>
              <a:t>Click to edit Master text styles</a:t>
            </a:r>
          </a:p>
        </p:txBody>
      </p:sp>
      <p:sp>
        <p:nvSpPr>
          <p:cNvPr id="3" name="Picture Placeholder 2" descr="A photo of your product can be included here"/>
          <p:cNvSpPr>
            <a:spLocks noGrp="1"/>
          </p:cNvSpPr>
          <p:nvPr>
            <p:ph type="pic" idx="1"/>
          </p:nvPr>
        </p:nvSpPr>
        <p:spPr>
          <a:xfrm>
            <a:off x="5588456" y="533400"/>
            <a:ext cx="6068558" cy="5410200"/>
          </a:xfrm>
          <a:noFill/>
        </p:spPr>
        <p:txBody>
          <a:bodyPr tIns="182824">
            <a:noAutofit/>
          </a:bodyPr>
          <a:lstStyle>
            <a:lvl1pPr marL="0" indent="0" algn="ctr">
              <a:buNone/>
              <a:defRPr sz="2400"/>
            </a:lvl1pPr>
            <a:lvl2pPr marL="457061" indent="0">
              <a:buNone/>
              <a:defRPr sz="2800"/>
            </a:lvl2pPr>
            <a:lvl3pPr marL="914133" indent="0">
              <a:buNone/>
              <a:defRPr sz="2400"/>
            </a:lvl3pPr>
            <a:lvl4pPr marL="1371199" indent="0">
              <a:buNone/>
              <a:defRPr sz="2000"/>
            </a:lvl4pPr>
            <a:lvl5pPr marL="1828268" indent="0">
              <a:buNone/>
              <a:defRPr sz="2000"/>
            </a:lvl5pPr>
            <a:lvl6pPr marL="2285329" indent="0">
              <a:buNone/>
              <a:defRPr sz="2000"/>
            </a:lvl6pPr>
            <a:lvl7pPr marL="2742401" indent="0">
              <a:buNone/>
              <a:defRPr sz="2000"/>
            </a:lvl7pPr>
            <a:lvl8pPr marL="3199467" indent="0">
              <a:buNone/>
              <a:defRPr sz="2000"/>
            </a:lvl8pPr>
            <a:lvl9pPr marL="3656536" indent="0">
              <a:buNone/>
              <a:defRPr sz="2000"/>
            </a:lvl9pPr>
          </a:lstStyle>
          <a:p>
            <a:r>
              <a:rPr lang="en-US"/>
              <a:t>Click icon to add picture</a:t>
            </a:r>
            <a:endParaRPr dirty="0"/>
          </a:p>
        </p:txBody>
      </p:sp>
      <p:sp>
        <p:nvSpPr>
          <p:cNvPr id="5" name="Date Placeholder 4"/>
          <p:cNvSpPr>
            <a:spLocks noGrp="1"/>
          </p:cNvSpPr>
          <p:nvPr>
            <p:ph type="dt" sz="half" idx="10"/>
          </p:nvPr>
        </p:nvSpPr>
        <p:spPr/>
        <p:txBody>
          <a:bodyPr/>
          <a:lstStyle/>
          <a:p>
            <a:fld id="{1B816520-1752-4A95-97A9-76BDE25BABAF}" type="datetime1">
              <a:rPr lang="en-US" smtClean="0"/>
              <a:pPr/>
              <a:t>10/11/18</a:t>
            </a:fld>
            <a:endParaRPr dirty="0"/>
          </a:p>
        </p:txBody>
      </p:sp>
      <p:sp>
        <p:nvSpPr>
          <p:cNvPr id="6" name="Footer Placeholder 5"/>
          <p:cNvSpPr>
            <a:spLocks noGrp="1"/>
          </p:cNvSpPr>
          <p:nvPr>
            <p:ph type="ftr" sz="quarter" idx="11"/>
          </p:nvPr>
        </p:nvSpPr>
        <p:spPr/>
        <p:txBody>
          <a:bodyPr/>
          <a:lstStyle/>
          <a:p>
            <a:r>
              <a:rPr lang="en-US"/>
              <a:t>Oracle Confidential – Internal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670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A8E19A-7EF6-4D3B-A526-A0C613103CC9}" type="datetime1">
              <a:rPr lang="en-US" smtClean="0"/>
              <a:pPr/>
              <a:t>10/11/18</a:t>
            </a:fld>
            <a:endParaRPr lang="en-US" dirty="0"/>
          </a:p>
        </p:txBody>
      </p:sp>
      <p:sp>
        <p:nvSpPr>
          <p:cNvPr id="4" name="Footer Placeholder 3"/>
          <p:cNvSpPr>
            <a:spLocks noGrp="1"/>
          </p:cNvSpPr>
          <p:nvPr>
            <p:ph type="ftr" sz="quarter" idx="11"/>
          </p:nvPr>
        </p:nvSpPr>
        <p:spPr/>
        <p:txBody>
          <a:bodyPr/>
          <a:lstStyle/>
          <a:p>
            <a:r>
              <a:rPr lang="en-US"/>
              <a:t>Oracle Confidential – Internal</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a:t>
            </a:fld>
            <a:endParaRPr lang="en-US" dirty="0"/>
          </a:p>
        </p:txBody>
      </p:sp>
      <p:sp>
        <p:nvSpPr>
          <p:cNvPr id="6" name="Picture Placeholder 2" descr="If presenting remotely, you can insert your photo here"/>
          <p:cNvSpPr>
            <a:spLocks noGrp="1" noChangeAspect="1"/>
          </p:cNvSpPr>
          <p:nvPr>
            <p:ph type="pic" idx="1"/>
          </p:nvPr>
        </p:nvSpPr>
        <p:spPr>
          <a:xfrm>
            <a:off x="2286001" y="1828800"/>
            <a:ext cx="3474720" cy="3841445"/>
          </a:xfrm>
          <a:noFill/>
        </p:spPr>
        <p:txBody>
          <a:bodyPr tIns="182824">
            <a:noAutofit/>
          </a:bodyPr>
          <a:lstStyle>
            <a:lvl1pPr marL="0" indent="0" algn="ctr">
              <a:buNone/>
              <a:defRPr sz="2400"/>
            </a:lvl1pPr>
            <a:lvl2pPr marL="457061" indent="0">
              <a:buNone/>
              <a:defRPr sz="2800"/>
            </a:lvl2pPr>
            <a:lvl3pPr marL="914133" indent="0">
              <a:buNone/>
              <a:defRPr sz="2400"/>
            </a:lvl3pPr>
            <a:lvl4pPr marL="1371199" indent="0">
              <a:buNone/>
              <a:defRPr sz="2000"/>
            </a:lvl4pPr>
            <a:lvl5pPr marL="1828268" indent="0">
              <a:buNone/>
              <a:defRPr sz="2000"/>
            </a:lvl5pPr>
            <a:lvl6pPr marL="2285329" indent="0">
              <a:buNone/>
              <a:defRPr sz="2000"/>
            </a:lvl6pPr>
            <a:lvl7pPr marL="2742401" indent="0">
              <a:buNone/>
              <a:defRPr sz="2000"/>
            </a:lvl7pPr>
            <a:lvl8pPr marL="3199467" indent="0">
              <a:buNone/>
              <a:defRPr sz="2000"/>
            </a:lvl8pPr>
            <a:lvl9pPr marL="3656536" indent="0">
              <a:buNone/>
              <a:defRPr sz="2000"/>
            </a:lvl9pPr>
          </a:lstStyle>
          <a:p>
            <a:r>
              <a:rPr lang="en-US"/>
              <a:t>Click icon to add picture</a:t>
            </a:r>
            <a:endParaRPr dirty="0"/>
          </a:p>
        </p:txBody>
      </p:sp>
      <p:sp>
        <p:nvSpPr>
          <p:cNvPr id="11" name="Text Placeholder 10"/>
          <p:cNvSpPr>
            <a:spLocks noGrp="1"/>
          </p:cNvSpPr>
          <p:nvPr>
            <p:ph type="body" sz="quarter" idx="14"/>
          </p:nvPr>
        </p:nvSpPr>
        <p:spPr>
          <a:xfrm>
            <a:off x="6035042" y="1828799"/>
            <a:ext cx="5102352" cy="3840480"/>
          </a:xfrm>
        </p:spPr>
        <p:txBody>
          <a:bodyPr anchor="ctr" anchorCtr="0"/>
          <a:lstStyle>
            <a:lvl1pPr>
              <a:spcBef>
                <a:spcPts val="0"/>
              </a:spcBef>
              <a:spcAft>
                <a:spcPts val="800"/>
              </a:spcAft>
              <a:buClr>
                <a:schemeClr val="bg1"/>
              </a:buClr>
              <a:defRPr b="1"/>
            </a:lvl1pPr>
            <a:lvl2pPr marL="228535">
              <a:spcBef>
                <a:spcPts val="0"/>
              </a:spcBef>
              <a:buClr>
                <a:schemeClr val="bg1"/>
              </a:buCl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625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535" indent="-228535"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016" indent="-292016">
              <a:spcBef>
                <a:spcPts val="0"/>
              </a:spcBef>
              <a:buClr>
                <a:schemeClr val="tx1"/>
              </a:buClr>
              <a:buFont typeface="Arial" panose="020B0604020202020204" pitchFamily="34" charset="0"/>
              <a:buChar char="–"/>
              <a:defRPr sz="2400"/>
            </a:lvl1pPr>
            <a:lvl2pPr marL="457061" indent="0">
              <a:buNone/>
              <a:defRPr sz="1200"/>
            </a:lvl2pPr>
            <a:lvl3pPr marL="914133" indent="0">
              <a:buNone/>
              <a:defRPr sz="1100"/>
            </a:lvl3pPr>
            <a:lvl4pPr marL="1371199" indent="0">
              <a:buNone/>
              <a:defRPr sz="900"/>
            </a:lvl4pPr>
            <a:lvl5pPr marL="1828268" indent="0">
              <a:buNone/>
              <a:defRPr sz="900"/>
            </a:lvl5pPr>
            <a:lvl6pPr marL="2285329" indent="0">
              <a:buNone/>
              <a:defRPr sz="900"/>
            </a:lvl6pPr>
            <a:lvl7pPr marL="2742401" indent="0">
              <a:buNone/>
              <a:defRPr sz="900"/>
            </a:lvl7pPr>
            <a:lvl8pPr marL="3199467" indent="0">
              <a:buNone/>
              <a:defRPr sz="900"/>
            </a:lvl8pPr>
            <a:lvl9pPr marL="3656536"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15258FA8-C698-4B0C-AB92-3FFF8F25162B}" type="datetime1">
              <a:rPr lang="en-US" smtClean="0"/>
              <a:pPr/>
              <a:t>10/11/18</a:t>
            </a:fld>
            <a:endParaRPr dirty="0"/>
          </a:p>
        </p:txBody>
      </p:sp>
      <p:sp>
        <p:nvSpPr>
          <p:cNvPr id="6" name="Footer Placeholder 5"/>
          <p:cNvSpPr>
            <a:spLocks noGrp="1"/>
          </p:cNvSpPr>
          <p:nvPr>
            <p:ph type="ftr" sz="quarter" idx="11"/>
          </p:nvPr>
        </p:nvSpPr>
        <p:spPr/>
        <p:txBody>
          <a:bodyPr/>
          <a:lstStyle/>
          <a:p>
            <a:r>
              <a:rPr lang="en-US"/>
              <a:t>Oracle Confidential – Internal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8" name="Picture Placeholder 15" descr="Customer photo can be included here"/>
          <p:cNvSpPr>
            <a:spLocks noGrp="1" noChangeAspect="1"/>
          </p:cNvSpPr>
          <p:nvPr>
            <p:ph type="pic" sz="quarter" idx="14" hasCustomPrompt="1"/>
          </p:nvPr>
        </p:nvSpPr>
        <p:spPr>
          <a:xfrm>
            <a:off x="531814" y="1905000"/>
            <a:ext cx="2194560" cy="3072384"/>
          </a:xfrm>
          <a:noFill/>
        </p:spPr>
        <p:txBody>
          <a:bodyPr tIns="91412">
            <a:noAutofit/>
          </a:bodyPr>
          <a:lstStyle>
            <a:lvl1pPr marL="0" indent="0" algn="ctr">
              <a:spcBef>
                <a:spcPts val="0"/>
              </a:spcBef>
              <a:buNone/>
              <a:defRPr sz="1900" baseline="0">
                <a:solidFill>
                  <a:schemeClr val="tx1"/>
                </a:solidFill>
              </a:defRPr>
            </a:lvl1pPr>
          </a:lstStyle>
          <a:p>
            <a:r>
              <a:rPr dirty="0"/>
              <a:t>Click icon to insert picture</a:t>
            </a:r>
          </a:p>
        </p:txBody>
      </p:sp>
      <p:sp>
        <p:nvSpPr>
          <p:cNvPr id="2" name="Title 1"/>
          <p:cNvSpPr>
            <a:spLocks noGrp="1"/>
          </p:cNvSpPr>
          <p:nvPr>
            <p:ph type="title" hasCustomPrompt="1"/>
          </p:nvPr>
        </p:nvSpPr>
        <p:spPr>
          <a:xfrm>
            <a:off x="3198812" y="1905000"/>
            <a:ext cx="8456613" cy="2209800"/>
          </a:xfrm>
        </p:spPr>
        <p:txBody>
          <a:bodyPr anchor="t"/>
          <a:lstStyle>
            <a:lvl1pPr marL="228535" indent="-228535"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016" indent="-292016">
              <a:spcBef>
                <a:spcPts val="0"/>
              </a:spcBef>
              <a:buClr>
                <a:schemeClr val="tx1"/>
              </a:buClr>
              <a:buFont typeface="Arial" panose="020B0604020202020204" pitchFamily="34" charset="0"/>
              <a:buChar char="–"/>
              <a:defRPr sz="2400"/>
            </a:lvl1pPr>
            <a:lvl2pPr marL="457061" indent="0">
              <a:buNone/>
              <a:defRPr sz="1200"/>
            </a:lvl2pPr>
            <a:lvl3pPr marL="914133" indent="0">
              <a:buNone/>
              <a:defRPr sz="1100"/>
            </a:lvl3pPr>
            <a:lvl4pPr marL="1371199" indent="0">
              <a:buNone/>
              <a:defRPr sz="900"/>
            </a:lvl4pPr>
            <a:lvl5pPr marL="1828268" indent="0">
              <a:buNone/>
              <a:defRPr sz="900"/>
            </a:lvl5pPr>
            <a:lvl6pPr marL="2285329" indent="0">
              <a:buNone/>
              <a:defRPr sz="900"/>
            </a:lvl6pPr>
            <a:lvl7pPr marL="2742401" indent="0">
              <a:buNone/>
              <a:defRPr sz="900"/>
            </a:lvl7pPr>
            <a:lvl8pPr marL="3199467" indent="0">
              <a:buNone/>
              <a:defRPr sz="900"/>
            </a:lvl8pPr>
            <a:lvl9pPr marL="3656536"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427B2D3-F4BE-4AE6-89EA-F752FC060128}" type="datetime1">
              <a:rPr lang="en-US" smtClean="0"/>
              <a:pPr/>
              <a:t>10/11/18</a:t>
            </a:fld>
            <a:endParaRPr dirty="0"/>
          </a:p>
        </p:txBody>
      </p:sp>
      <p:sp>
        <p:nvSpPr>
          <p:cNvPr id="6" name="Footer Placeholder 5"/>
          <p:cNvSpPr>
            <a:spLocks noGrp="1"/>
          </p:cNvSpPr>
          <p:nvPr>
            <p:ph type="ftr" sz="quarter" idx="11"/>
          </p:nvPr>
        </p:nvSpPr>
        <p:spPr/>
        <p:txBody>
          <a:bodyPr/>
          <a:lstStyle/>
          <a:p>
            <a:r>
              <a:rPr lang="en-US"/>
              <a:t>Oracle Confidential – Internal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10277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a:t>Click to edit Master title style</a:t>
            </a:r>
            <a:endParaRPr dirty="0"/>
          </a:p>
        </p:txBody>
      </p: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9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246823" y="1524001"/>
            <a:ext cx="5410197" cy="4419600"/>
          </a:xfrm>
        </p:spPr>
        <p:txBody>
          <a:bodyPr>
            <a:noAutofit/>
          </a:bodyPr>
          <a:lstStyle>
            <a:lvl1pPr>
              <a:defRPr sz="2800"/>
            </a:lvl1pPr>
            <a:lvl2pPr>
              <a:defRPr sz="2400"/>
            </a:lvl2pPr>
            <a:lvl3pPr>
              <a:defRPr sz="2000"/>
            </a:lvl3pPr>
            <a:lvl4pPr>
              <a:defRPr sz="19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989028-610D-4625-840A-A39D707E6DCD}" type="datetime1">
              <a:rPr lang="en-US" smtClean="0"/>
              <a:pPr/>
              <a:t>10/11/18</a:t>
            </a:fld>
            <a:endParaRPr dirty="0"/>
          </a:p>
        </p:txBody>
      </p:sp>
      <p:sp>
        <p:nvSpPr>
          <p:cNvPr id="6" name="Footer Placeholder 5"/>
          <p:cNvSpPr>
            <a:spLocks noGrp="1"/>
          </p:cNvSpPr>
          <p:nvPr>
            <p:ph type="ftr" sz="quarter" idx="11"/>
          </p:nvPr>
        </p:nvSpPr>
        <p:spPr/>
        <p:txBody>
          <a:bodyPr/>
          <a:lstStyle/>
          <a:p>
            <a:r>
              <a:rPr lang="en-US"/>
              <a:t>Oracle Confidential – Internal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a:t>Click to edit Master title style</a:t>
            </a:r>
            <a:endParaRPr dirty="0"/>
          </a:p>
        </p:txBody>
      </p: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900"/>
            </a:lvl3pPr>
            <a:lvl4pPr>
              <a:defRPr sz="16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bwMode="ltGray">
          <a:xfrm>
            <a:off x="4189411"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4357055" y="1524001"/>
            <a:ext cx="3474720" cy="4419600"/>
          </a:xfrm>
        </p:spPr>
        <p:txBody>
          <a:bodyPr>
            <a:noAutofit/>
          </a:bodyPr>
          <a:lstStyle>
            <a:lvl1pPr>
              <a:defRPr sz="2400"/>
            </a:lvl1pPr>
            <a:lvl2pPr>
              <a:defRPr sz="2000"/>
            </a:lvl2pPr>
            <a:lvl3pPr>
              <a:defRPr sz="1900"/>
            </a:lvl3pPr>
            <a:lvl4pPr>
              <a:defRPr sz="16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900"/>
            </a:lvl3pPr>
            <a:lvl4pPr>
              <a:defRPr sz="16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6B56D4-00D7-4FD0-A51D-8C5F45F9B98F}" type="datetime1">
              <a:rPr lang="en-US" smtClean="0"/>
              <a:pPr/>
              <a:t>10/11/18</a:t>
            </a:fld>
            <a:endParaRPr dirty="0"/>
          </a:p>
        </p:txBody>
      </p:sp>
      <p:sp>
        <p:nvSpPr>
          <p:cNvPr id="6" name="Footer Placeholder 5"/>
          <p:cNvSpPr>
            <a:spLocks noGrp="1"/>
          </p:cNvSpPr>
          <p:nvPr>
            <p:ph type="ftr" sz="quarter" idx="11"/>
          </p:nvPr>
        </p:nvSpPr>
        <p:spPr/>
        <p:txBody>
          <a:bodyPr/>
          <a:lstStyle/>
          <a:p>
            <a:r>
              <a:rPr lang="en-US"/>
              <a:t>Oracle Confidential – Internal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10"/>
            <a:ext cx="5410199" cy="2133599"/>
          </a:xfrm>
        </p:spPr>
        <p:txBody>
          <a:bodyPr>
            <a:noAutofit/>
          </a:bodyPr>
          <a:lstStyle>
            <a:lvl1pPr>
              <a:defRPr sz="2400"/>
            </a:lvl1pPr>
            <a:lvl2pPr>
              <a:defRPr sz="2000"/>
            </a:lvl2pPr>
            <a:lvl3pPr>
              <a:defRPr sz="1900"/>
            </a:lvl3pPr>
            <a:lvl4pPr>
              <a:defRPr sz="16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6823" y="1524010"/>
            <a:ext cx="5410197" cy="2133599"/>
          </a:xfrm>
        </p:spPr>
        <p:txBody>
          <a:bodyPr>
            <a:noAutofit/>
          </a:bodyPr>
          <a:lstStyle>
            <a:lvl1pPr>
              <a:defRPr sz="2400"/>
            </a:lvl1pPr>
            <a:lvl2pPr>
              <a:defRPr sz="2000"/>
            </a:lvl2pPr>
            <a:lvl3pPr>
              <a:defRPr sz="1900"/>
            </a:lvl3pPr>
            <a:lvl4pPr>
              <a:defRPr sz="16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FD600F-1C7F-4D84-85FD-B54C673FE236}" type="datetime1">
              <a:rPr lang="en-US" smtClean="0"/>
              <a:pPr/>
              <a:t>10/11/18</a:t>
            </a:fld>
            <a:endParaRPr dirty="0"/>
          </a:p>
        </p:txBody>
      </p:sp>
      <p:sp>
        <p:nvSpPr>
          <p:cNvPr id="6" name="Footer Placeholder 5"/>
          <p:cNvSpPr>
            <a:spLocks noGrp="1"/>
          </p:cNvSpPr>
          <p:nvPr>
            <p:ph type="ftr" sz="quarter" idx="11"/>
          </p:nvPr>
        </p:nvSpPr>
        <p:spPr/>
        <p:txBody>
          <a:bodyPr/>
          <a:lstStyle/>
          <a:p>
            <a:r>
              <a:rPr lang="en-US"/>
              <a:t>Oracle Confidential – Internal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Content Placeholder 2"/>
          <p:cNvSpPr>
            <a:spLocks noGrp="1"/>
          </p:cNvSpPr>
          <p:nvPr>
            <p:ph sz="half" idx="13"/>
          </p:nvPr>
        </p:nvSpPr>
        <p:spPr>
          <a:xfrm>
            <a:off x="531813" y="3810010"/>
            <a:ext cx="5410199" cy="2133599"/>
          </a:xfrm>
        </p:spPr>
        <p:txBody>
          <a:bodyPr>
            <a:noAutofit/>
          </a:bodyPr>
          <a:lstStyle>
            <a:lvl1pPr>
              <a:defRPr sz="2400"/>
            </a:lvl1pPr>
            <a:lvl2pPr>
              <a:defRPr sz="2000"/>
            </a:lvl2pPr>
            <a:lvl3pPr>
              <a:defRPr sz="1900"/>
            </a:lvl3pPr>
            <a:lvl4pPr>
              <a:defRPr sz="16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p:nvPr>
        </p:nvSpPr>
        <p:spPr>
          <a:xfrm>
            <a:off x="6246823" y="3810010"/>
            <a:ext cx="5410197" cy="2133599"/>
          </a:xfrm>
        </p:spPr>
        <p:txBody>
          <a:bodyPr>
            <a:noAutofit/>
          </a:bodyPr>
          <a:lstStyle>
            <a:lvl1pPr>
              <a:defRPr sz="2400"/>
            </a:lvl1pPr>
            <a:lvl2pPr>
              <a:defRPr sz="2000"/>
            </a:lvl2pPr>
            <a:lvl3pPr>
              <a:defRPr sz="1900"/>
            </a:lvl3pPr>
            <a:lvl4pPr>
              <a:defRPr sz="16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dirty="0"/>
          </a:p>
        </p:txBody>
      </p:sp>
      <p:sp>
        <p:nvSpPr>
          <p:cNvPr id="12" name="Text Placeholder 11"/>
          <p:cNvSpPr>
            <a:spLocks noGrp="1"/>
          </p:cNvSpPr>
          <p:nvPr>
            <p:ph type="body" sz="quarter" idx="15"/>
          </p:nvPr>
        </p:nvSpPr>
        <p:spPr>
          <a:xfrm>
            <a:off x="2436810" y="1524001"/>
            <a:ext cx="3505202" cy="2011680"/>
          </a:xfrm>
        </p:spPr>
        <p:txBody>
          <a:bodyPr anchor="ctr">
            <a:noAutofit/>
          </a:bodyPr>
          <a:lstStyle>
            <a:lvl1pPr marL="0" indent="0">
              <a:spcBef>
                <a:spcPts val="1200"/>
              </a:spcBef>
              <a:buFont typeface="Arial" panose="020B0604020202020204" pitchFamily="34" charset="0"/>
              <a:buNone/>
              <a:defRPr sz="2400"/>
            </a:lvl1pPr>
            <a:lvl2pPr marL="171395" indent="-171395">
              <a:spcBef>
                <a:spcPts val="1200"/>
              </a:spcBef>
              <a:buFont typeface="Arial" panose="020B0604020202020204" pitchFamily="34" charset="0"/>
              <a:buChar char="•"/>
              <a:defRPr sz="2000"/>
            </a:lvl2pPr>
            <a:lvl3pPr marL="171395" indent="-171395">
              <a:spcBef>
                <a:spcPts val="1200"/>
              </a:spcBef>
              <a:buFont typeface="Arial" panose="020B0604020202020204" pitchFamily="34" charset="0"/>
              <a:buChar char="•"/>
              <a:defRPr sz="2000"/>
            </a:lvl3pPr>
            <a:lvl4pPr marL="171395" indent="-171395">
              <a:spcBef>
                <a:spcPts val="1200"/>
              </a:spcBef>
              <a:buFont typeface="Arial" panose="020B0604020202020204" pitchFamily="34" charset="0"/>
              <a:buChar char="•"/>
              <a:defRPr sz="2000"/>
            </a:lvl4pPr>
            <a:lvl5pPr marL="171395" indent="-171395">
              <a:spcBef>
                <a:spcPts val="1200"/>
              </a:spcBef>
              <a:buFont typeface="Arial" panose="020B0604020202020204" pitchFamily="34" charset="0"/>
              <a:buChar char="•"/>
              <a:defRPr sz="2000"/>
            </a:lvl5pPr>
            <a:lvl6pPr marL="171395" indent="-171395">
              <a:spcBef>
                <a:spcPts val="1200"/>
              </a:spcBef>
              <a:buFont typeface="Arial" panose="020B0604020202020204" pitchFamily="34" charset="0"/>
              <a:buChar char="•"/>
              <a:defRPr sz="2000"/>
            </a:lvl6pPr>
            <a:lvl7pPr marL="171395" indent="-171395">
              <a:spcBef>
                <a:spcPts val="1200"/>
              </a:spcBef>
              <a:buFont typeface="Arial" panose="020B0604020202020204" pitchFamily="34" charset="0"/>
              <a:buChar char="•"/>
              <a:defRPr sz="2000"/>
            </a:lvl7pPr>
            <a:lvl8pPr marL="171395" indent="-171395">
              <a:spcBef>
                <a:spcPts val="1200"/>
              </a:spcBef>
              <a:buFont typeface="Arial" panose="020B0604020202020204" pitchFamily="34" charset="0"/>
              <a:buChar char="•"/>
              <a:defRPr sz="2000"/>
            </a:lvl8pPr>
            <a:lvl9pPr marL="171395" indent="-171395">
              <a:spcBef>
                <a:spcPts val="1200"/>
              </a:spcBef>
              <a:buFont typeface="Arial" panose="020B0604020202020204" pitchFamily="34" charset="0"/>
              <a:buChar char="•"/>
              <a:defRPr sz="2000"/>
            </a:lvl9pPr>
          </a:lstStyle>
          <a:p>
            <a:pPr lvl="0"/>
            <a:r>
              <a:rPr lang="en-US"/>
              <a:t>Click to edit Master text styles</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2" cy="2011680"/>
          </a:xfrm>
        </p:spPr>
        <p:txBody>
          <a:bodyPr anchor="ctr">
            <a:noAutofit/>
          </a:bodyPr>
          <a:lstStyle>
            <a:lvl1pPr marL="0" indent="0">
              <a:spcBef>
                <a:spcPts val="1200"/>
              </a:spcBef>
              <a:buFont typeface="Arial" panose="020B0604020202020204" pitchFamily="34" charset="0"/>
              <a:buNone/>
              <a:defRPr sz="2400"/>
            </a:lvl1pPr>
            <a:lvl2pPr marL="171395" indent="-171395">
              <a:spcBef>
                <a:spcPts val="1200"/>
              </a:spcBef>
              <a:buFont typeface="Arial" panose="020B0604020202020204" pitchFamily="34" charset="0"/>
              <a:buChar char="•"/>
              <a:defRPr sz="2000"/>
            </a:lvl2pPr>
            <a:lvl3pPr marL="171395" indent="-171395">
              <a:spcBef>
                <a:spcPts val="1200"/>
              </a:spcBef>
              <a:buFont typeface="Arial" panose="020B0604020202020204" pitchFamily="34" charset="0"/>
              <a:buChar char="•"/>
              <a:defRPr sz="2000"/>
            </a:lvl3pPr>
            <a:lvl4pPr marL="171395" indent="-171395">
              <a:spcBef>
                <a:spcPts val="1200"/>
              </a:spcBef>
              <a:buFont typeface="Arial" panose="020B0604020202020204" pitchFamily="34" charset="0"/>
              <a:buChar char="•"/>
              <a:defRPr sz="2000"/>
            </a:lvl4pPr>
            <a:lvl5pPr marL="171395" indent="-171395">
              <a:spcBef>
                <a:spcPts val="1200"/>
              </a:spcBef>
              <a:buFont typeface="Arial" panose="020B0604020202020204" pitchFamily="34" charset="0"/>
              <a:buChar char="•"/>
              <a:defRPr sz="2000"/>
            </a:lvl5pPr>
            <a:lvl6pPr marL="171395" indent="-171395">
              <a:spcBef>
                <a:spcPts val="1200"/>
              </a:spcBef>
              <a:buFont typeface="Arial" panose="020B0604020202020204" pitchFamily="34" charset="0"/>
              <a:buChar char="•"/>
              <a:defRPr sz="2000"/>
            </a:lvl6pPr>
            <a:lvl7pPr marL="171395" indent="-171395">
              <a:spcBef>
                <a:spcPts val="1200"/>
              </a:spcBef>
              <a:buFont typeface="Arial" panose="020B0604020202020204" pitchFamily="34" charset="0"/>
              <a:buChar char="•"/>
              <a:defRPr sz="2000"/>
            </a:lvl7pPr>
            <a:lvl8pPr marL="171395" indent="-171395">
              <a:spcBef>
                <a:spcPts val="1200"/>
              </a:spcBef>
              <a:buFont typeface="Arial" panose="020B0604020202020204" pitchFamily="34" charset="0"/>
              <a:buChar char="•"/>
              <a:defRPr sz="2000"/>
            </a:lvl8pPr>
            <a:lvl9pPr marL="171395" indent="-171395">
              <a:spcBef>
                <a:spcPts val="1200"/>
              </a:spcBef>
              <a:buFont typeface="Arial" panose="020B0604020202020204" pitchFamily="34" charset="0"/>
              <a:buChar char="•"/>
              <a:defRPr sz="2000"/>
            </a:lvl9pPr>
          </a:lstStyle>
          <a:p>
            <a:pPr lvl="0"/>
            <a:r>
              <a:rPr lang="en-US"/>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11"/>
          <p:cNvSpPr>
            <a:spLocks noGrp="1"/>
          </p:cNvSpPr>
          <p:nvPr>
            <p:ph type="body" sz="quarter" idx="17"/>
          </p:nvPr>
        </p:nvSpPr>
        <p:spPr>
          <a:xfrm>
            <a:off x="2436810" y="3931920"/>
            <a:ext cx="3505202" cy="2011680"/>
          </a:xfrm>
        </p:spPr>
        <p:txBody>
          <a:bodyPr anchor="ctr">
            <a:noAutofit/>
          </a:bodyPr>
          <a:lstStyle>
            <a:lvl1pPr marL="0" indent="0">
              <a:spcBef>
                <a:spcPts val="1200"/>
              </a:spcBef>
              <a:buFont typeface="Arial" panose="020B0604020202020204" pitchFamily="34" charset="0"/>
              <a:buNone/>
              <a:defRPr sz="2400"/>
            </a:lvl1pPr>
            <a:lvl2pPr marL="171395" indent="-171395">
              <a:spcBef>
                <a:spcPts val="1200"/>
              </a:spcBef>
              <a:buFont typeface="Arial" panose="020B0604020202020204" pitchFamily="34" charset="0"/>
              <a:buChar char="•"/>
              <a:defRPr sz="2000"/>
            </a:lvl2pPr>
            <a:lvl3pPr marL="171395" indent="-171395">
              <a:spcBef>
                <a:spcPts val="1200"/>
              </a:spcBef>
              <a:buFont typeface="Arial" panose="020B0604020202020204" pitchFamily="34" charset="0"/>
              <a:buChar char="•"/>
              <a:defRPr sz="2000"/>
            </a:lvl3pPr>
            <a:lvl4pPr marL="171395" indent="-171395">
              <a:spcBef>
                <a:spcPts val="1200"/>
              </a:spcBef>
              <a:buFont typeface="Arial" panose="020B0604020202020204" pitchFamily="34" charset="0"/>
              <a:buChar char="•"/>
              <a:defRPr sz="2000"/>
            </a:lvl4pPr>
            <a:lvl5pPr marL="171395" indent="-171395">
              <a:spcBef>
                <a:spcPts val="1200"/>
              </a:spcBef>
              <a:buFont typeface="Arial" panose="020B0604020202020204" pitchFamily="34" charset="0"/>
              <a:buChar char="•"/>
              <a:defRPr sz="2000"/>
            </a:lvl5pPr>
            <a:lvl6pPr marL="171395" indent="-171395">
              <a:spcBef>
                <a:spcPts val="1200"/>
              </a:spcBef>
              <a:buFont typeface="Arial" panose="020B0604020202020204" pitchFamily="34" charset="0"/>
              <a:buChar char="•"/>
              <a:defRPr sz="2000"/>
            </a:lvl6pPr>
            <a:lvl7pPr marL="171395" indent="-171395">
              <a:spcBef>
                <a:spcPts val="1200"/>
              </a:spcBef>
              <a:buFont typeface="Arial" panose="020B0604020202020204" pitchFamily="34" charset="0"/>
              <a:buChar char="•"/>
              <a:defRPr sz="2000"/>
            </a:lvl7pPr>
            <a:lvl8pPr marL="171395" indent="-171395">
              <a:spcBef>
                <a:spcPts val="1200"/>
              </a:spcBef>
              <a:buFont typeface="Arial" panose="020B0604020202020204" pitchFamily="34" charset="0"/>
              <a:buChar char="•"/>
              <a:defRPr sz="2000"/>
            </a:lvl8pPr>
            <a:lvl9pPr marL="171395" indent="-171395">
              <a:spcBef>
                <a:spcPts val="1200"/>
              </a:spcBef>
              <a:buFont typeface="Arial" panose="020B0604020202020204" pitchFamily="34" charset="0"/>
              <a:buChar char="•"/>
              <a:defRPr sz="2000"/>
            </a:lvl9pPr>
          </a:lstStyle>
          <a:p>
            <a:pPr lvl="0"/>
            <a:r>
              <a:rPr lang="en-US"/>
              <a:t>Click to edit Master text styles</a:t>
            </a:r>
          </a:p>
        </p:txBody>
      </p:sp>
      <p:sp>
        <p:nvSpPr>
          <p:cNvPr id="18" name="Text Placeholder 11"/>
          <p:cNvSpPr>
            <a:spLocks noGrp="1"/>
          </p:cNvSpPr>
          <p:nvPr>
            <p:ph type="body" sz="quarter" idx="18"/>
          </p:nvPr>
        </p:nvSpPr>
        <p:spPr>
          <a:xfrm>
            <a:off x="8151812" y="3931920"/>
            <a:ext cx="3505202" cy="2011680"/>
          </a:xfrm>
        </p:spPr>
        <p:txBody>
          <a:bodyPr anchor="ctr">
            <a:noAutofit/>
          </a:bodyPr>
          <a:lstStyle>
            <a:lvl1pPr marL="0" indent="0">
              <a:spcBef>
                <a:spcPts val="1200"/>
              </a:spcBef>
              <a:buFont typeface="Arial" panose="020B0604020202020204" pitchFamily="34" charset="0"/>
              <a:buNone/>
              <a:defRPr sz="2400"/>
            </a:lvl1pPr>
            <a:lvl2pPr marL="171395" indent="-171395">
              <a:spcBef>
                <a:spcPts val="1200"/>
              </a:spcBef>
              <a:buFont typeface="Arial" panose="020B0604020202020204" pitchFamily="34" charset="0"/>
              <a:buChar char="•"/>
              <a:defRPr sz="2000"/>
            </a:lvl2pPr>
            <a:lvl3pPr marL="171395" indent="-171395">
              <a:spcBef>
                <a:spcPts val="1200"/>
              </a:spcBef>
              <a:buFont typeface="Arial" panose="020B0604020202020204" pitchFamily="34" charset="0"/>
              <a:buChar char="•"/>
              <a:defRPr sz="2000"/>
            </a:lvl3pPr>
            <a:lvl4pPr marL="171395" indent="-171395">
              <a:spcBef>
                <a:spcPts val="1200"/>
              </a:spcBef>
              <a:buFont typeface="Arial" panose="020B0604020202020204" pitchFamily="34" charset="0"/>
              <a:buChar char="•"/>
              <a:defRPr sz="2000"/>
            </a:lvl4pPr>
            <a:lvl5pPr marL="171395" indent="-171395">
              <a:spcBef>
                <a:spcPts val="1200"/>
              </a:spcBef>
              <a:buFont typeface="Arial" panose="020B0604020202020204" pitchFamily="34" charset="0"/>
              <a:buChar char="•"/>
              <a:defRPr sz="2000"/>
            </a:lvl5pPr>
            <a:lvl6pPr marL="171395" indent="-171395">
              <a:spcBef>
                <a:spcPts val="1200"/>
              </a:spcBef>
              <a:buFont typeface="Arial" panose="020B0604020202020204" pitchFamily="34" charset="0"/>
              <a:buChar char="•"/>
              <a:defRPr sz="2000"/>
            </a:lvl6pPr>
            <a:lvl7pPr marL="171395" indent="-171395">
              <a:spcBef>
                <a:spcPts val="1200"/>
              </a:spcBef>
              <a:buFont typeface="Arial" panose="020B0604020202020204" pitchFamily="34" charset="0"/>
              <a:buChar char="•"/>
              <a:defRPr sz="2000"/>
            </a:lvl7pPr>
            <a:lvl8pPr marL="171395" indent="-171395">
              <a:spcBef>
                <a:spcPts val="1200"/>
              </a:spcBef>
              <a:buFont typeface="Arial" panose="020B0604020202020204" pitchFamily="34" charset="0"/>
              <a:buChar char="•"/>
              <a:defRPr sz="2000"/>
            </a:lvl8pPr>
            <a:lvl9pPr marL="171395" indent="-171395">
              <a:spcBef>
                <a:spcPts val="1200"/>
              </a:spcBef>
              <a:buFont typeface="Arial" panose="020B0604020202020204" pitchFamily="34" charset="0"/>
              <a:buChar char="•"/>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98482DF4-87F0-42C3-88F5-C1D53A307028}" type="datetime1">
              <a:rPr lang="en-US" smtClean="0"/>
              <a:pPr/>
              <a:t>10/11/18</a:t>
            </a:fld>
            <a:endParaRPr dirty="0"/>
          </a:p>
        </p:txBody>
      </p:sp>
      <p:sp>
        <p:nvSpPr>
          <p:cNvPr id="6" name="Footer Placeholder 5"/>
          <p:cNvSpPr>
            <a:spLocks noGrp="1"/>
          </p:cNvSpPr>
          <p:nvPr>
            <p:ph type="ftr" sz="quarter" idx="11"/>
          </p:nvPr>
        </p:nvSpPr>
        <p:spPr/>
        <p:txBody>
          <a:bodyPr/>
          <a:lstStyle/>
          <a:p>
            <a:r>
              <a:rPr lang="en-US"/>
              <a:t>Oracle Confidential – Internal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42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2" name="Title 1" descr="A large metric can be called out here in font size 166pt, Calibri"/>
          <p:cNvSpPr>
            <a:spLocks noGrp="1"/>
          </p:cNvSpPr>
          <p:nvPr>
            <p:ph type="title" hasCustomPrompt="1"/>
          </p:nvPr>
        </p:nvSpPr>
        <p:spPr>
          <a:xfrm>
            <a:off x="760421" y="1524000"/>
            <a:ext cx="4076699" cy="2743200"/>
          </a:xfrm>
        </p:spPr>
        <p:txBody>
          <a:bodyPr anchor="ctr"/>
          <a:lstStyle>
            <a:lvl1pPr algn="r">
              <a:defRPr sz="16700" b="1">
                <a:solidFill>
                  <a:schemeClr val="accent5"/>
                </a:solidFill>
              </a:defRPr>
            </a:lvl1pPr>
          </a:lstStyle>
          <a:p>
            <a:r>
              <a:rPr lang="en-US" dirty="0"/>
              <a:t>XX</a:t>
            </a:r>
          </a:p>
        </p:txBody>
      </p:sp>
      <p:sp>
        <p:nvSpPr>
          <p:cNvPr id="12" name="Text Placeholder 11"/>
          <p:cNvSpPr>
            <a:spLocks noGrp="1"/>
          </p:cNvSpPr>
          <p:nvPr>
            <p:ph type="body" sz="quarter" idx="15"/>
          </p:nvPr>
        </p:nvSpPr>
        <p:spPr>
          <a:xfrm>
            <a:off x="5256221" y="1524000"/>
            <a:ext cx="5029201" cy="2743200"/>
          </a:xfrm>
        </p:spPr>
        <p:txBody>
          <a:bodyPr anchor="ctr">
            <a:noAutofit/>
          </a:bodyPr>
          <a:lstStyle>
            <a:lvl1pPr marL="0" indent="0">
              <a:spcBef>
                <a:spcPts val="1200"/>
              </a:spcBef>
              <a:buFont typeface="Arial" panose="020B0604020202020204" pitchFamily="34" charset="0"/>
              <a:buNone/>
              <a:defRPr sz="2800"/>
            </a:lvl1pPr>
            <a:lvl2pPr marL="171395" indent="-171395">
              <a:spcBef>
                <a:spcPts val="1200"/>
              </a:spcBef>
              <a:buFont typeface="Arial" panose="020B0604020202020204" pitchFamily="34" charset="0"/>
              <a:buChar char="•"/>
              <a:defRPr sz="2000"/>
            </a:lvl2pPr>
            <a:lvl3pPr marL="171395" indent="-171395">
              <a:spcBef>
                <a:spcPts val="1200"/>
              </a:spcBef>
              <a:buFont typeface="Arial" panose="020B0604020202020204" pitchFamily="34" charset="0"/>
              <a:buChar char="•"/>
              <a:defRPr sz="2000"/>
            </a:lvl3pPr>
            <a:lvl4pPr marL="171395" indent="-171395">
              <a:spcBef>
                <a:spcPts val="1200"/>
              </a:spcBef>
              <a:buFont typeface="Arial" panose="020B0604020202020204" pitchFamily="34" charset="0"/>
              <a:buChar char="•"/>
              <a:defRPr sz="2000"/>
            </a:lvl4pPr>
            <a:lvl5pPr marL="171395" indent="-171395">
              <a:spcBef>
                <a:spcPts val="1200"/>
              </a:spcBef>
              <a:buFont typeface="Arial" panose="020B0604020202020204" pitchFamily="34" charset="0"/>
              <a:buChar char="•"/>
              <a:defRPr sz="2000"/>
            </a:lvl5pPr>
            <a:lvl6pPr marL="171395" indent="-171395">
              <a:spcBef>
                <a:spcPts val="1200"/>
              </a:spcBef>
              <a:buFont typeface="Arial" panose="020B0604020202020204" pitchFamily="34" charset="0"/>
              <a:buChar char="•"/>
              <a:defRPr sz="2000"/>
            </a:lvl6pPr>
            <a:lvl7pPr marL="171395" indent="-171395">
              <a:spcBef>
                <a:spcPts val="1200"/>
              </a:spcBef>
              <a:buFont typeface="Arial" panose="020B0604020202020204" pitchFamily="34" charset="0"/>
              <a:buChar char="•"/>
              <a:defRPr sz="2000"/>
            </a:lvl7pPr>
            <a:lvl8pPr marL="171395" indent="-171395">
              <a:spcBef>
                <a:spcPts val="1200"/>
              </a:spcBef>
              <a:buFont typeface="Arial" panose="020B0604020202020204" pitchFamily="34" charset="0"/>
              <a:buChar char="•"/>
              <a:defRPr sz="2000"/>
            </a:lvl8pPr>
            <a:lvl9pPr marL="171395" indent="-171395">
              <a:spcBef>
                <a:spcPts val="1200"/>
              </a:spcBef>
              <a:buFont typeface="Arial" panose="020B0604020202020204" pitchFamily="34" charset="0"/>
              <a:buChar char="•"/>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A459A189-288E-4FAE-AB62-CE2CE33157DD}" type="datetime1">
              <a:rPr lang="en-US" smtClean="0"/>
              <a:pPr/>
              <a:t>10/11/18</a:t>
            </a:fld>
            <a:endParaRPr dirty="0"/>
          </a:p>
        </p:txBody>
      </p:sp>
      <p:sp>
        <p:nvSpPr>
          <p:cNvPr id="6" name="Footer Placeholder 5"/>
          <p:cNvSpPr>
            <a:spLocks noGrp="1"/>
          </p:cNvSpPr>
          <p:nvPr>
            <p:ph type="ftr" sz="quarter" idx="11"/>
          </p:nvPr>
        </p:nvSpPr>
        <p:spPr/>
        <p:txBody>
          <a:bodyPr/>
          <a:lstStyle/>
          <a:p>
            <a:r>
              <a:rPr lang="en-US"/>
              <a:t>Oracle Confidential – Internal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739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22" y="739785"/>
            <a:ext cx="11125199" cy="1470025"/>
          </a:xfrm>
        </p:spPr>
        <p:txBody>
          <a:bodyPr/>
          <a:lstStyle>
            <a:lvl1pPr>
              <a:lnSpc>
                <a:spcPct val="80000"/>
              </a:lnSpc>
              <a:defRPr sz="4800"/>
            </a:lvl1pPr>
          </a:lstStyle>
          <a:p>
            <a:r>
              <a:rPr lang="en-US"/>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061" indent="0" algn="ctr">
              <a:buNone/>
              <a:defRPr>
                <a:solidFill>
                  <a:schemeClr val="tx1">
                    <a:tint val="75000"/>
                  </a:schemeClr>
                </a:solidFill>
              </a:defRPr>
            </a:lvl2pPr>
            <a:lvl3pPr marL="914133" indent="0" algn="ctr">
              <a:buNone/>
              <a:defRPr>
                <a:solidFill>
                  <a:schemeClr val="tx1">
                    <a:tint val="75000"/>
                  </a:schemeClr>
                </a:solidFill>
              </a:defRPr>
            </a:lvl3pPr>
            <a:lvl4pPr marL="1371199" indent="0" algn="ctr">
              <a:buNone/>
              <a:defRPr>
                <a:solidFill>
                  <a:schemeClr val="tx1">
                    <a:tint val="75000"/>
                  </a:schemeClr>
                </a:solidFill>
              </a:defRPr>
            </a:lvl4pPr>
            <a:lvl5pPr marL="1828268" indent="0" algn="ctr">
              <a:buNone/>
              <a:defRPr>
                <a:solidFill>
                  <a:schemeClr val="tx1">
                    <a:tint val="75000"/>
                  </a:schemeClr>
                </a:solidFill>
              </a:defRPr>
            </a:lvl5pPr>
            <a:lvl6pPr marL="2285329" indent="0" algn="ctr">
              <a:buNone/>
              <a:defRPr>
                <a:solidFill>
                  <a:schemeClr val="tx1">
                    <a:tint val="75000"/>
                  </a:schemeClr>
                </a:solidFill>
              </a:defRPr>
            </a:lvl6pPr>
            <a:lvl7pPr marL="2742401" indent="0" algn="ctr">
              <a:buNone/>
              <a:defRPr>
                <a:solidFill>
                  <a:schemeClr val="tx1">
                    <a:tint val="75000"/>
                  </a:schemeClr>
                </a:solidFill>
              </a:defRPr>
            </a:lvl7pPr>
            <a:lvl8pPr marL="3199467" indent="0" algn="ctr">
              <a:buNone/>
              <a:defRPr>
                <a:solidFill>
                  <a:schemeClr val="tx1">
                    <a:tint val="75000"/>
                  </a:schemeClr>
                </a:solidFill>
              </a:defRPr>
            </a:lvl8pPr>
            <a:lvl9pPr marL="3656536"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AF9470F6-A840-495B-AE9F-273304FDF22E}" type="datetime1">
              <a:rPr lang="en-US" smtClean="0"/>
              <a:pPr/>
              <a:t>10/11/18</a:t>
            </a:fld>
            <a:endParaRPr dirty="0"/>
          </a:p>
        </p:txBody>
      </p:sp>
      <p:sp>
        <p:nvSpPr>
          <p:cNvPr id="11" name="TextBox 10"/>
          <p:cNvSpPr txBox="1"/>
          <p:nvPr/>
        </p:nvSpPr>
        <p:spPr>
          <a:xfrm>
            <a:off x="5989647"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a:t>
            </a:r>
            <a:r>
              <a:rPr lang="de-DE" sz="800" dirty="0">
                <a:solidFill>
                  <a:schemeClr val="tx1">
                    <a:lumMod val="60000"/>
                    <a:lumOff val="40000"/>
                  </a:schemeClr>
                </a:solidFill>
              </a:rPr>
              <a:t>7</a:t>
            </a:r>
            <a:r>
              <a:rPr sz="800" dirty="0">
                <a:solidFill>
                  <a:schemeClr val="tx1">
                    <a:lumMod val="60000"/>
                    <a:lumOff val="40000"/>
                  </a:schemeClr>
                </a:solidFill>
              </a:rPr>
              <a:t> Oracle and/or its affiliates. All rights reserved.  |</a:t>
            </a:r>
          </a:p>
        </p:txBody>
      </p:sp>
      <p:sp>
        <p:nvSpPr>
          <p:cNvPr id="5" name="Footer Placeholder 4"/>
          <p:cNvSpPr>
            <a:spLocks noGrp="1"/>
          </p:cNvSpPr>
          <p:nvPr>
            <p:ph type="ftr" sz="quarter" idx="11"/>
          </p:nvPr>
        </p:nvSpPr>
        <p:spPr/>
        <p:txBody>
          <a:bodyPr/>
          <a:lstStyle/>
          <a:p>
            <a:r>
              <a:rPr lang="en-US"/>
              <a:t>Oracle Confidential – Internal</a:t>
            </a:r>
            <a:endParaRPr dirty="0"/>
          </a:p>
        </p:txBody>
      </p:sp>
      <p:sp>
        <p:nvSpPr>
          <p:cNvPr id="6" name="Slide Number Placeholder 5"/>
          <p:cNvSpPr>
            <a:spLocks noGrp="1"/>
          </p:cNvSpPr>
          <p:nvPr>
            <p:ph type="sldNum" sz="quarter" idx="12"/>
          </p:nvPr>
        </p:nvSpPr>
        <p:spPr>
          <a:xfrm>
            <a:off x="11276012" y="6934200"/>
            <a:ext cx="381661" cy="182880"/>
          </a:xfrm>
        </p:spPr>
        <p:txBody>
          <a:bodyPr/>
          <a:lstStyle/>
          <a:p>
            <a:fld id="{C51EAA63-D034-42AE-91FA-B13B9518C7BE}" type="slidenum">
              <a:rPr/>
              <a:pPr/>
              <a:t>‹#›</a:t>
            </a:fld>
            <a:endParaRPr dirty="0"/>
          </a:p>
        </p:txBody>
      </p:sp>
      <p:pic>
        <p:nvPicPr>
          <p:cNvPr id="9" name="Oracle red badge logo"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531821" y="6263640"/>
            <a:ext cx="1622861" cy="594360"/>
          </a:xfrm>
          <a:prstGeom prst="rect">
            <a:avLst/>
          </a:prstGeom>
        </p:spPr>
      </p:pic>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a:t>Click to edit Master title style</a:t>
            </a:r>
            <a:endParaRPr dirty="0"/>
          </a:p>
        </p:txBody>
      </p:sp>
      <p:sp>
        <p:nvSpPr>
          <p:cNvPr id="3" name="Text Placeholder 2"/>
          <p:cNvSpPr>
            <a:spLocks noGrp="1"/>
          </p:cNvSpPr>
          <p:nvPr>
            <p:ph type="body" idx="1"/>
          </p:nvPr>
        </p:nvSpPr>
        <p:spPr>
          <a:xfrm>
            <a:off x="531812" y="1524000"/>
            <a:ext cx="5413249" cy="762000"/>
          </a:xfrm>
        </p:spPr>
        <p:txBody>
          <a:bodyPr anchor="ctr">
            <a:noAutofit/>
          </a:bodyPr>
          <a:lstStyle>
            <a:lvl1pPr marL="0" indent="0">
              <a:spcBef>
                <a:spcPts val="0"/>
              </a:spcBef>
              <a:buNone/>
              <a:defRPr sz="2800" b="1"/>
            </a:lvl1pPr>
            <a:lvl2pPr marL="457061" indent="0">
              <a:buNone/>
              <a:defRPr sz="2000" b="1"/>
            </a:lvl2pPr>
            <a:lvl3pPr marL="914133" indent="0">
              <a:buNone/>
              <a:defRPr sz="1900" b="1"/>
            </a:lvl3pPr>
            <a:lvl4pPr marL="1371199" indent="0">
              <a:buNone/>
              <a:defRPr sz="1600" b="1"/>
            </a:lvl4pPr>
            <a:lvl5pPr marL="1828268" indent="0">
              <a:buNone/>
              <a:defRPr sz="1600" b="1"/>
            </a:lvl5pPr>
            <a:lvl6pPr marL="2285329" indent="0">
              <a:buNone/>
              <a:defRPr sz="1600" b="1"/>
            </a:lvl6pPr>
            <a:lvl7pPr marL="2742401" indent="0">
              <a:buNone/>
              <a:defRPr sz="1600" b="1"/>
            </a:lvl7pPr>
            <a:lvl8pPr marL="3199467" indent="0">
              <a:buNone/>
              <a:defRPr sz="1600" b="1"/>
            </a:lvl8pPr>
            <a:lvl9pPr marL="3656536" indent="0">
              <a:buNone/>
              <a:defRPr sz="1600" b="1"/>
            </a:lvl9pPr>
          </a:lstStyle>
          <a:p>
            <a:pPr lvl="0"/>
            <a:r>
              <a:rPr lang="en-US"/>
              <a:t>Click to edit Master text styles</a:t>
            </a:r>
          </a:p>
        </p:txBody>
      </p:sp>
      <p:sp>
        <p:nvSpPr>
          <p:cNvPr id="4" name="Content Placeholder 3"/>
          <p:cNvSpPr>
            <a:spLocks noGrp="1"/>
          </p:cNvSpPr>
          <p:nvPr>
            <p:ph sz="half" idx="2"/>
          </p:nvPr>
        </p:nvSpPr>
        <p:spPr>
          <a:xfrm>
            <a:off x="531812" y="2362200"/>
            <a:ext cx="5413249" cy="3581400"/>
          </a:xfrm>
        </p:spPr>
        <p:txBody>
          <a:bodyPr>
            <a:noAutofit/>
          </a:bodyPr>
          <a:lstStyle>
            <a:lvl1pPr>
              <a:defRPr sz="2800"/>
            </a:lvl1pPr>
            <a:lvl2pPr>
              <a:defRPr sz="2400"/>
            </a:lvl2pPr>
            <a:lvl3pPr>
              <a:defRPr sz="2000"/>
            </a:lvl3pPr>
            <a:lvl4pPr>
              <a:defRPr sz="19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3"/>
          </p:nvPr>
        </p:nvSpPr>
        <p:spPr>
          <a:xfrm>
            <a:off x="6243764" y="1524000"/>
            <a:ext cx="5413249" cy="762000"/>
          </a:xfrm>
        </p:spPr>
        <p:txBody>
          <a:bodyPr anchor="ctr">
            <a:noAutofit/>
          </a:bodyPr>
          <a:lstStyle>
            <a:lvl1pPr marL="0" indent="0">
              <a:spcBef>
                <a:spcPts val="0"/>
              </a:spcBef>
              <a:buNone/>
              <a:defRPr sz="2800" b="1"/>
            </a:lvl1pPr>
            <a:lvl2pPr marL="457061" indent="0">
              <a:buNone/>
              <a:defRPr sz="2000" b="1"/>
            </a:lvl2pPr>
            <a:lvl3pPr marL="914133" indent="0">
              <a:buNone/>
              <a:defRPr sz="1900" b="1"/>
            </a:lvl3pPr>
            <a:lvl4pPr marL="1371199" indent="0">
              <a:buNone/>
              <a:defRPr sz="1600" b="1"/>
            </a:lvl4pPr>
            <a:lvl5pPr marL="1828268" indent="0">
              <a:buNone/>
              <a:defRPr sz="1600" b="1"/>
            </a:lvl5pPr>
            <a:lvl6pPr marL="2285329" indent="0">
              <a:buNone/>
              <a:defRPr sz="1600" b="1"/>
            </a:lvl6pPr>
            <a:lvl7pPr marL="2742401" indent="0">
              <a:buNone/>
              <a:defRPr sz="1600" b="1"/>
            </a:lvl7pPr>
            <a:lvl8pPr marL="3199467" indent="0">
              <a:buNone/>
              <a:defRPr sz="1600" b="1"/>
            </a:lvl8pPr>
            <a:lvl9pPr marL="365653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3764" y="2362200"/>
            <a:ext cx="5413249" cy="3581400"/>
          </a:xfrm>
        </p:spPr>
        <p:txBody>
          <a:bodyPr>
            <a:noAutofit/>
          </a:bodyPr>
          <a:lstStyle>
            <a:lvl1pPr>
              <a:defRPr sz="2800"/>
            </a:lvl1pPr>
            <a:lvl2pPr>
              <a:defRPr sz="2400"/>
            </a:lvl2pPr>
            <a:lvl3pPr>
              <a:defRPr sz="2000"/>
            </a:lvl3pPr>
            <a:lvl4pPr>
              <a:defRPr sz="19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noAutofit/>
          </a:bodyPr>
          <a:lstStyle/>
          <a:p>
            <a:fld id="{42A2EFE6-7AED-4817-968F-543FC0DC46F2}" type="datetime1">
              <a:rPr lang="en-US" smtClean="0"/>
              <a:pPr/>
              <a:t>10/11/18</a:t>
            </a:fld>
            <a:endParaRPr dirty="0"/>
          </a:p>
        </p:txBody>
      </p:sp>
      <p:sp>
        <p:nvSpPr>
          <p:cNvPr id="8" name="Footer Placeholder 7"/>
          <p:cNvSpPr>
            <a:spLocks noGrp="1"/>
          </p:cNvSpPr>
          <p:nvPr>
            <p:ph type="ftr" sz="quarter" idx="11"/>
          </p:nvPr>
        </p:nvSpPr>
        <p:spPr/>
        <p:txBody>
          <a:bodyPr>
            <a:noAutofit/>
          </a:bodyPr>
          <a:lstStyle/>
          <a:p>
            <a:r>
              <a:rPr lang="en-US"/>
              <a:t>Oracle Confidential – Internal</a:t>
            </a:r>
            <a:endParaRPr dirty="0"/>
          </a:p>
        </p:txBody>
      </p:sp>
      <p:sp>
        <p:nvSpPr>
          <p:cNvPr id="9" name="Slide Number Placeholder 8"/>
          <p:cNvSpPr>
            <a:spLocks noGrp="1"/>
          </p:cNvSpPr>
          <p:nvPr>
            <p:ph type="sldNum" sz="quarter" idx="12"/>
          </p:nvPr>
        </p:nvSpPr>
        <p:spPr/>
        <p:txBody>
          <a:bodyPr>
            <a:noAutofit/>
          </a:bodyPr>
          <a:lstStyle/>
          <a:p>
            <a:fld id="{C51EAA63-D034-42AE-91FA-B13B9518C7BE}" type="slidenum">
              <a:rPr/>
              <a:pPr/>
              <a:t>‹#›</a:t>
            </a:fld>
            <a:endParaRPr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B58613-DB2E-4FDB-A134-3C5D04985101}" type="datetime1">
              <a:rPr lang="en-US" smtClean="0"/>
              <a:pPr/>
              <a:t>10/11/18</a:t>
            </a:fld>
            <a:endParaRPr dirty="0"/>
          </a:p>
        </p:txBody>
      </p:sp>
      <p:sp>
        <p:nvSpPr>
          <p:cNvPr id="4" name="Footer Placeholder 3"/>
          <p:cNvSpPr>
            <a:spLocks noGrp="1"/>
          </p:cNvSpPr>
          <p:nvPr>
            <p:ph type="ftr" sz="quarter" idx="11"/>
          </p:nvPr>
        </p:nvSpPr>
        <p:spPr/>
        <p:txBody>
          <a:bodyPr/>
          <a:lstStyle/>
          <a:p>
            <a:r>
              <a:rPr lang="en-US"/>
              <a:t>Oracle Confidential – Internal</a:t>
            </a:r>
            <a:endParaRPr dirty="0"/>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Date Placeholder 2"/>
          <p:cNvSpPr>
            <a:spLocks noGrp="1"/>
          </p:cNvSpPr>
          <p:nvPr>
            <p:ph type="dt" sz="half" idx="10"/>
          </p:nvPr>
        </p:nvSpPr>
        <p:spPr/>
        <p:txBody>
          <a:bodyPr/>
          <a:lstStyle/>
          <a:p>
            <a:fld id="{6A16B022-10E3-4BFB-8516-FA1C9048A31A}" type="datetime1">
              <a:rPr lang="en-US" smtClean="0"/>
              <a:pPr/>
              <a:t>10/11/18</a:t>
            </a:fld>
            <a:endParaRPr dirty="0"/>
          </a:p>
        </p:txBody>
      </p:sp>
      <p:sp>
        <p:nvSpPr>
          <p:cNvPr id="4" name="Footer Placeholder 3"/>
          <p:cNvSpPr>
            <a:spLocks noGrp="1"/>
          </p:cNvSpPr>
          <p:nvPr>
            <p:ph type="ftr" sz="quarter" idx="11"/>
          </p:nvPr>
        </p:nvSpPr>
        <p:spPr/>
        <p:txBody>
          <a:bodyPr/>
          <a:lstStyle/>
          <a:p>
            <a:r>
              <a:rPr lang="en-US"/>
              <a:t>Oracle Confidential – Internal</a:t>
            </a:r>
            <a:endParaRPr dirty="0"/>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88437-3D9D-46A4-9FCE-3CABAAF08334}" type="datetime1">
              <a:rPr lang="en-US" smtClean="0"/>
              <a:pPr/>
              <a:t>10/11/18</a:t>
            </a:fld>
            <a:endParaRPr dirty="0"/>
          </a:p>
        </p:txBody>
      </p:sp>
      <p:sp>
        <p:nvSpPr>
          <p:cNvPr id="3" name="Footer Placeholder 2"/>
          <p:cNvSpPr>
            <a:spLocks noGrp="1"/>
          </p:cNvSpPr>
          <p:nvPr>
            <p:ph type="ftr" sz="quarter" idx="11"/>
          </p:nvPr>
        </p:nvSpPr>
        <p:spPr/>
        <p:txBody>
          <a:bodyPr/>
          <a:lstStyle/>
          <a:p>
            <a:r>
              <a:rPr lang="en-US"/>
              <a:t>Oracle Confidential – Internal</a:t>
            </a:r>
            <a:endParaRPr dirty="0"/>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a:t>Click to edit Master title style</a:t>
            </a:r>
            <a:endParaRPr dirty="0"/>
          </a:p>
        </p:txBody>
      </p:sp>
      <p:sp>
        <p:nvSpPr>
          <p:cNvPr id="3" name="Content Placeholder 2" descr="Chart using colors from the approved palette included here"/>
          <p:cNvSpPr>
            <a:spLocks noGrp="1"/>
          </p:cNvSpPr>
          <p:nvPr>
            <p:ph idx="1"/>
          </p:nvPr>
        </p:nvSpPr>
        <p:spPr>
          <a:xfrm>
            <a:off x="531662" y="1524000"/>
            <a:ext cx="7589520" cy="4419600"/>
          </a:xfrm>
        </p:spPr>
        <p:txBody>
          <a:bodyPr>
            <a:noAutofit/>
          </a:bodyPr>
          <a:lstStyle>
            <a:lvl1pPr>
              <a:defRPr sz="2800"/>
            </a:lvl1pPr>
            <a:lvl2pPr>
              <a:defRPr sz="2400"/>
            </a:lvl2pPr>
            <a:lvl3pPr>
              <a:defRPr sz="2000"/>
            </a:lvl3pPr>
            <a:lvl4pPr>
              <a:defRPr sz="19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777288" y="1524001"/>
            <a:ext cx="2879725" cy="4419600"/>
          </a:xfrm>
        </p:spPr>
        <p:txBody>
          <a:bodyPr>
            <a:noAutofit/>
          </a:bodyPr>
          <a:lstStyle>
            <a:lvl1pPr marL="0" indent="0">
              <a:buNone/>
              <a:defRPr sz="2000"/>
            </a:lvl1pPr>
            <a:lvl2pPr marL="457061" indent="0">
              <a:buNone/>
              <a:defRPr sz="1200"/>
            </a:lvl2pPr>
            <a:lvl3pPr marL="914133" indent="0">
              <a:buNone/>
              <a:defRPr sz="1100"/>
            </a:lvl3pPr>
            <a:lvl4pPr marL="1371199" indent="0">
              <a:buNone/>
              <a:defRPr sz="900"/>
            </a:lvl4pPr>
            <a:lvl5pPr marL="1828268" indent="0">
              <a:buNone/>
              <a:defRPr sz="900"/>
            </a:lvl5pPr>
            <a:lvl6pPr marL="2285329" indent="0">
              <a:buNone/>
              <a:defRPr sz="900"/>
            </a:lvl6pPr>
            <a:lvl7pPr marL="2742401" indent="0">
              <a:buNone/>
              <a:defRPr sz="900"/>
            </a:lvl7pPr>
            <a:lvl8pPr marL="3199467" indent="0">
              <a:buNone/>
              <a:defRPr sz="900"/>
            </a:lvl8pPr>
            <a:lvl9pPr marL="365653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5669DD-A382-4290-AEFD-A09388416844}" type="datetime1">
              <a:rPr lang="en-US" smtClean="0"/>
              <a:pPr/>
              <a:t>10/11/18</a:t>
            </a:fld>
            <a:endParaRPr dirty="0"/>
          </a:p>
        </p:txBody>
      </p:sp>
      <p:sp>
        <p:nvSpPr>
          <p:cNvPr id="6" name="Footer Placeholder 5"/>
          <p:cNvSpPr>
            <a:spLocks noGrp="1"/>
          </p:cNvSpPr>
          <p:nvPr>
            <p:ph type="ftr" sz="quarter" idx="11"/>
          </p:nvPr>
        </p:nvSpPr>
        <p:spPr/>
        <p:txBody>
          <a:bodyPr/>
          <a:lstStyle/>
          <a:p>
            <a:r>
              <a:rPr lang="en-US"/>
              <a:t>Oracle Confidential – Internal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a:t>Click to edit Master title style</a:t>
            </a:r>
            <a:endParaRPr dirty="0"/>
          </a:p>
        </p:txBody>
      </p:sp>
      <p:sp>
        <p:nvSpPr>
          <p:cNvPr id="3" name="Picture Placeholder 2" descr="4-color photo can be included here"/>
          <p:cNvSpPr>
            <a:spLocks noGrp="1"/>
          </p:cNvSpPr>
          <p:nvPr>
            <p:ph type="pic" idx="1"/>
          </p:nvPr>
        </p:nvSpPr>
        <p:spPr bwMode="gray">
          <a:xfrm>
            <a:off x="531813" y="1524000"/>
            <a:ext cx="6095999" cy="4416725"/>
          </a:xfrm>
          <a:solidFill>
            <a:schemeClr val="bg2"/>
          </a:solidFill>
        </p:spPr>
        <p:txBody>
          <a:bodyPr tIns="182824">
            <a:noAutofit/>
          </a:bodyPr>
          <a:lstStyle>
            <a:lvl1pPr marL="0" indent="0" algn="ctr">
              <a:buNone/>
              <a:defRPr sz="2400"/>
            </a:lvl1pPr>
            <a:lvl2pPr marL="457061" indent="0">
              <a:buNone/>
              <a:defRPr sz="2800"/>
            </a:lvl2pPr>
            <a:lvl3pPr marL="914133" indent="0">
              <a:buNone/>
              <a:defRPr sz="2400"/>
            </a:lvl3pPr>
            <a:lvl4pPr marL="1371199" indent="0">
              <a:buNone/>
              <a:defRPr sz="2000"/>
            </a:lvl4pPr>
            <a:lvl5pPr marL="1828268" indent="0">
              <a:buNone/>
              <a:defRPr sz="2000"/>
            </a:lvl5pPr>
            <a:lvl6pPr marL="2285329" indent="0">
              <a:buNone/>
              <a:defRPr sz="2000"/>
            </a:lvl6pPr>
            <a:lvl7pPr marL="2742401" indent="0">
              <a:buNone/>
              <a:defRPr sz="2000"/>
            </a:lvl7pPr>
            <a:lvl8pPr marL="3199467" indent="0">
              <a:buNone/>
              <a:defRPr sz="2000"/>
            </a:lvl8pPr>
            <a:lvl9pPr marL="3656536"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008822" y="1524000"/>
            <a:ext cx="4648201" cy="4419600"/>
          </a:xfrm>
        </p:spPr>
        <p:txBody>
          <a:bodyPr>
            <a:noAutofit/>
          </a:bodyPr>
          <a:lstStyle>
            <a:lvl1pPr marL="0" indent="0">
              <a:buNone/>
              <a:defRPr sz="2000"/>
            </a:lvl1pPr>
            <a:lvl2pPr marL="457061" indent="0">
              <a:buNone/>
              <a:defRPr sz="1200"/>
            </a:lvl2pPr>
            <a:lvl3pPr marL="914133" indent="0">
              <a:buNone/>
              <a:defRPr sz="1100"/>
            </a:lvl3pPr>
            <a:lvl4pPr marL="1371199" indent="0">
              <a:buNone/>
              <a:defRPr sz="900"/>
            </a:lvl4pPr>
            <a:lvl5pPr marL="1828268" indent="0">
              <a:buNone/>
              <a:defRPr sz="900"/>
            </a:lvl5pPr>
            <a:lvl6pPr marL="2285329" indent="0">
              <a:buNone/>
              <a:defRPr sz="900"/>
            </a:lvl6pPr>
            <a:lvl7pPr marL="2742401" indent="0">
              <a:buNone/>
              <a:defRPr sz="900"/>
            </a:lvl7pPr>
            <a:lvl8pPr marL="3199467" indent="0">
              <a:buNone/>
              <a:defRPr sz="900"/>
            </a:lvl8pPr>
            <a:lvl9pPr marL="365653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CB3F69-7E4D-40BE-8183-5776C3073C7D}" type="datetime1">
              <a:rPr lang="en-US" smtClean="0"/>
              <a:pPr/>
              <a:t>10/11/18</a:t>
            </a:fld>
            <a:endParaRPr dirty="0"/>
          </a:p>
        </p:txBody>
      </p:sp>
      <p:sp>
        <p:nvSpPr>
          <p:cNvPr id="6" name="Footer Placeholder 5"/>
          <p:cNvSpPr>
            <a:spLocks noGrp="1"/>
          </p:cNvSpPr>
          <p:nvPr>
            <p:ph type="ftr" sz="quarter" idx="11"/>
          </p:nvPr>
        </p:nvSpPr>
        <p:spPr/>
        <p:txBody>
          <a:bodyPr/>
          <a:lstStyle/>
          <a:p>
            <a:r>
              <a:rPr lang="en-US"/>
              <a:t>Oracle Confidential – Internal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a:t>Click to edit Master title style</a:t>
            </a:r>
            <a:endParaRPr dirty="0"/>
          </a:p>
        </p:txBody>
      </p:sp>
      <p:sp>
        <p:nvSpPr>
          <p:cNvPr id="3" name="Picture Placeholder 2" descr="Two 4-color photos can be included here"/>
          <p:cNvSpPr>
            <a:spLocks noGrp="1"/>
          </p:cNvSpPr>
          <p:nvPr>
            <p:ph type="pic" idx="1"/>
          </p:nvPr>
        </p:nvSpPr>
        <p:spPr bwMode="gray">
          <a:xfrm>
            <a:off x="531812" y="1524000"/>
            <a:ext cx="5413249" cy="3474720"/>
          </a:xfrm>
          <a:solidFill>
            <a:schemeClr val="bg2"/>
          </a:solidFill>
        </p:spPr>
        <p:txBody>
          <a:bodyPr tIns="182824">
            <a:noAutofit/>
          </a:bodyPr>
          <a:lstStyle>
            <a:lvl1pPr marL="0" indent="0" algn="ctr">
              <a:buNone/>
              <a:defRPr sz="2400"/>
            </a:lvl1pPr>
            <a:lvl2pPr marL="457061" indent="0">
              <a:buNone/>
              <a:defRPr sz="2800"/>
            </a:lvl2pPr>
            <a:lvl3pPr marL="914133" indent="0">
              <a:buNone/>
              <a:defRPr sz="2400"/>
            </a:lvl3pPr>
            <a:lvl4pPr marL="1371199" indent="0">
              <a:buNone/>
              <a:defRPr sz="2000"/>
            </a:lvl4pPr>
            <a:lvl5pPr marL="1828268" indent="0">
              <a:buNone/>
              <a:defRPr sz="2000"/>
            </a:lvl5pPr>
            <a:lvl6pPr marL="2285329" indent="0">
              <a:buNone/>
              <a:defRPr sz="2000"/>
            </a:lvl6pPr>
            <a:lvl7pPr marL="2742401" indent="0">
              <a:buNone/>
              <a:defRPr sz="2000"/>
            </a:lvl7pPr>
            <a:lvl8pPr marL="3199467" indent="0">
              <a:buNone/>
              <a:defRPr sz="2000"/>
            </a:lvl8pPr>
            <a:lvl9pPr marL="3656536"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531814" y="5105400"/>
            <a:ext cx="5410200" cy="838200"/>
          </a:xfrm>
        </p:spPr>
        <p:txBody>
          <a:bodyPr>
            <a:noAutofit/>
          </a:bodyPr>
          <a:lstStyle>
            <a:lvl1pPr marL="0" indent="0">
              <a:buNone/>
              <a:defRPr sz="1900"/>
            </a:lvl1pPr>
            <a:lvl2pPr marL="457061" indent="0">
              <a:buNone/>
              <a:defRPr sz="1200"/>
            </a:lvl2pPr>
            <a:lvl3pPr marL="914133" indent="0">
              <a:buNone/>
              <a:defRPr sz="1100"/>
            </a:lvl3pPr>
            <a:lvl4pPr marL="1371199" indent="0">
              <a:buNone/>
              <a:defRPr sz="900"/>
            </a:lvl4pPr>
            <a:lvl5pPr marL="1828268" indent="0">
              <a:buNone/>
              <a:defRPr sz="900"/>
            </a:lvl5pPr>
            <a:lvl6pPr marL="2285329" indent="0">
              <a:buNone/>
              <a:defRPr sz="900"/>
            </a:lvl6pPr>
            <a:lvl7pPr marL="2742401" indent="0">
              <a:buNone/>
              <a:defRPr sz="900"/>
            </a:lvl7pPr>
            <a:lvl8pPr marL="3199467" indent="0">
              <a:buNone/>
              <a:defRPr sz="900"/>
            </a:lvl8pPr>
            <a:lvl9pPr marL="3656536" indent="0">
              <a:buNone/>
              <a:defRPr sz="900"/>
            </a:lvl9pPr>
          </a:lstStyle>
          <a:p>
            <a:pPr lvl="0"/>
            <a:r>
              <a:rPr lang="en-US"/>
              <a:t>Click to edit Master text styles</a:t>
            </a:r>
          </a:p>
        </p:txBody>
      </p:sp>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6246811" y="1524000"/>
            <a:ext cx="5413249" cy="3474720"/>
          </a:xfrm>
          <a:solidFill>
            <a:schemeClr val="bg2"/>
          </a:solidFill>
        </p:spPr>
        <p:txBody>
          <a:bodyPr tIns="182824">
            <a:noAutofit/>
          </a:bodyPr>
          <a:lstStyle>
            <a:lvl1pPr marL="0" indent="0" algn="ctr">
              <a:buNone/>
              <a:defRPr sz="2400"/>
            </a:lvl1pPr>
            <a:lvl2pPr marL="457061" indent="0">
              <a:buNone/>
              <a:defRPr sz="2800"/>
            </a:lvl2pPr>
            <a:lvl3pPr marL="914133" indent="0">
              <a:buNone/>
              <a:defRPr sz="2400"/>
            </a:lvl3pPr>
            <a:lvl4pPr marL="1371199" indent="0">
              <a:buNone/>
              <a:defRPr sz="2000"/>
            </a:lvl4pPr>
            <a:lvl5pPr marL="1828268" indent="0">
              <a:buNone/>
              <a:defRPr sz="2000"/>
            </a:lvl5pPr>
            <a:lvl6pPr marL="2285329" indent="0">
              <a:buNone/>
              <a:defRPr sz="2000"/>
            </a:lvl6pPr>
            <a:lvl7pPr marL="2742401" indent="0">
              <a:buNone/>
              <a:defRPr sz="2000"/>
            </a:lvl7pPr>
            <a:lvl8pPr marL="3199467" indent="0">
              <a:buNone/>
              <a:defRPr sz="2000"/>
            </a:lvl8pPr>
            <a:lvl9pPr marL="3656536" indent="0">
              <a:buNone/>
              <a:defRPr sz="2000"/>
            </a:lvl9pPr>
          </a:lstStyle>
          <a:p>
            <a:r>
              <a:rPr lang="en-US"/>
              <a:t>Click icon to add picture</a:t>
            </a:r>
            <a:endParaRPr dirty="0"/>
          </a:p>
        </p:txBody>
      </p:sp>
      <p:sp>
        <p:nvSpPr>
          <p:cNvPr id="10" name="Text Placeholder 3"/>
          <p:cNvSpPr>
            <a:spLocks noGrp="1"/>
          </p:cNvSpPr>
          <p:nvPr>
            <p:ph type="body" sz="half" idx="14"/>
          </p:nvPr>
        </p:nvSpPr>
        <p:spPr>
          <a:xfrm>
            <a:off x="6246812" y="5105400"/>
            <a:ext cx="5410200" cy="838200"/>
          </a:xfrm>
        </p:spPr>
        <p:txBody>
          <a:bodyPr>
            <a:noAutofit/>
          </a:bodyPr>
          <a:lstStyle>
            <a:lvl1pPr marL="0" indent="0">
              <a:buNone/>
              <a:defRPr sz="1900"/>
            </a:lvl1pPr>
            <a:lvl2pPr marL="457061" indent="0">
              <a:buNone/>
              <a:defRPr sz="1200"/>
            </a:lvl2pPr>
            <a:lvl3pPr marL="914133" indent="0">
              <a:buNone/>
              <a:defRPr sz="1100"/>
            </a:lvl3pPr>
            <a:lvl4pPr marL="1371199" indent="0">
              <a:buNone/>
              <a:defRPr sz="900"/>
            </a:lvl4pPr>
            <a:lvl5pPr marL="1828268" indent="0">
              <a:buNone/>
              <a:defRPr sz="900"/>
            </a:lvl5pPr>
            <a:lvl6pPr marL="2285329" indent="0">
              <a:buNone/>
              <a:defRPr sz="900"/>
            </a:lvl6pPr>
            <a:lvl7pPr marL="2742401" indent="0">
              <a:buNone/>
              <a:defRPr sz="900"/>
            </a:lvl7pPr>
            <a:lvl8pPr marL="3199467" indent="0">
              <a:buNone/>
              <a:defRPr sz="900"/>
            </a:lvl8pPr>
            <a:lvl9pPr marL="365653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2EDB54-7B31-4F60-BAAE-2ED5BC654701}" type="datetime1">
              <a:rPr lang="en-US" smtClean="0"/>
              <a:pPr/>
              <a:t>10/11/18</a:t>
            </a:fld>
            <a:endParaRPr dirty="0"/>
          </a:p>
        </p:txBody>
      </p:sp>
      <p:sp>
        <p:nvSpPr>
          <p:cNvPr id="6" name="Footer Placeholder 5"/>
          <p:cNvSpPr>
            <a:spLocks noGrp="1"/>
          </p:cNvSpPr>
          <p:nvPr>
            <p:ph type="ftr" sz="quarter" idx="11"/>
          </p:nvPr>
        </p:nvSpPr>
        <p:spPr/>
        <p:txBody>
          <a:bodyPr/>
          <a:lstStyle/>
          <a:p>
            <a:r>
              <a:rPr lang="en-US"/>
              <a:t>Oracle Confidential – Internal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a:t>Click to edit Master title style</a:t>
            </a:r>
            <a:endParaRPr dirty="0"/>
          </a:p>
        </p:txBody>
      </p:sp>
      <p:sp>
        <p:nvSpPr>
          <p:cNvPr id="3" name="Picture Placeholder 2" descr="Three 4-color photos can be included here"/>
          <p:cNvSpPr>
            <a:spLocks noGrp="1"/>
          </p:cNvSpPr>
          <p:nvPr>
            <p:ph type="pic" idx="1"/>
          </p:nvPr>
        </p:nvSpPr>
        <p:spPr bwMode="gray">
          <a:xfrm>
            <a:off x="531814" y="1524000"/>
            <a:ext cx="3474720" cy="3048000"/>
          </a:xfrm>
          <a:solidFill>
            <a:schemeClr val="bg2"/>
          </a:solidFill>
        </p:spPr>
        <p:txBody>
          <a:bodyPr tIns="182824">
            <a:noAutofit/>
          </a:bodyPr>
          <a:lstStyle>
            <a:lvl1pPr marL="0" indent="0" algn="ctr">
              <a:buNone/>
              <a:defRPr sz="2400"/>
            </a:lvl1pPr>
            <a:lvl2pPr marL="457061" indent="0">
              <a:buNone/>
              <a:defRPr sz="2800"/>
            </a:lvl2pPr>
            <a:lvl3pPr marL="914133" indent="0">
              <a:buNone/>
              <a:defRPr sz="2400"/>
            </a:lvl3pPr>
            <a:lvl4pPr marL="1371199" indent="0">
              <a:buNone/>
              <a:defRPr sz="2000"/>
            </a:lvl4pPr>
            <a:lvl5pPr marL="1828268" indent="0">
              <a:buNone/>
              <a:defRPr sz="2000"/>
            </a:lvl5pPr>
            <a:lvl6pPr marL="2285329" indent="0">
              <a:buNone/>
              <a:defRPr sz="2000"/>
            </a:lvl6pPr>
            <a:lvl7pPr marL="2742401" indent="0">
              <a:buNone/>
              <a:defRPr sz="2000"/>
            </a:lvl7pPr>
            <a:lvl8pPr marL="3199467" indent="0">
              <a:buNone/>
              <a:defRPr sz="2000"/>
            </a:lvl8pPr>
            <a:lvl9pPr marL="3656536"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531814" y="4701399"/>
            <a:ext cx="3474720" cy="1242204"/>
          </a:xfrm>
        </p:spPr>
        <p:txBody>
          <a:bodyPr>
            <a:noAutofit/>
          </a:bodyPr>
          <a:lstStyle>
            <a:lvl1pPr marL="0" indent="0">
              <a:buNone/>
              <a:defRPr sz="1900"/>
            </a:lvl1pPr>
            <a:lvl2pPr marL="457061" indent="0">
              <a:buNone/>
              <a:defRPr sz="1200"/>
            </a:lvl2pPr>
            <a:lvl3pPr marL="914133" indent="0">
              <a:buNone/>
              <a:defRPr sz="1100"/>
            </a:lvl3pPr>
            <a:lvl4pPr marL="1371199" indent="0">
              <a:buNone/>
              <a:defRPr sz="900"/>
            </a:lvl4pPr>
            <a:lvl5pPr marL="1828268" indent="0">
              <a:buNone/>
              <a:defRPr sz="900"/>
            </a:lvl5pPr>
            <a:lvl6pPr marL="2285329" indent="0">
              <a:buNone/>
              <a:defRPr sz="900"/>
            </a:lvl6pPr>
            <a:lvl7pPr marL="2742401" indent="0">
              <a:buNone/>
              <a:defRPr sz="900"/>
            </a:lvl7pPr>
            <a:lvl8pPr marL="3199467" indent="0">
              <a:buNone/>
              <a:defRPr sz="900"/>
            </a:lvl8pPr>
            <a:lvl9pPr marL="3656536" indent="0">
              <a:buNone/>
              <a:defRPr sz="900"/>
            </a:lvl9pPr>
          </a:lstStyle>
          <a:p>
            <a:pPr lvl="0"/>
            <a:r>
              <a:rPr lang="en-US"/>
              <a:t>Click to edit Master text styles</a:t>
            </a:r>
          </a:p>
        </p:txBody>
      </p:sp>
      <p:cxnSp>
        <p:nvCxnSpPr>
          <p:cNvPr id="11" name="Straight Connector 10"/>
          <p:cNvCxnSpPr/>
          <p:nvPr/>
        </p:nvCxnSpPr>
        <p:spPr bwMode="ltGray">
          <a:xfrm>
            <a:off x="4189411"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4357055" y="1524000"/>
            <a:ext cx="3474720" cy="3048000"/>
          </a:xfrm>
          <a:solidFill>
            <a:schemeClr val="bg2"/>
          </a:solidFill>
        </p:spPr>
        <p:txBody>
          <a:bodyPr tIns="182824">
            <a:noAutofit/>
          </a:bodyPr>
          <a:lstStyle>
            <a:lvl1pPr marL="0" indent="0" algn="ctr">
              <a:buNone/>
              <a:defRPr sz="2400"/>
            </a:lvl1pPr>
            <a:lvl2pPr marL="457061" indent="0">
              <a:buNone/>
              <a:defRPr sz="2800"/>
            </a:lvl2pPr>
            <a:lvl3pPr marL="914133" indent="0">
              <a:buNone/>
              <a:defRPr sz="2400"/>
            </a:lvl3pPr>
            <a:lvl4pPr marL="1371199" indent="0">
              <a:buNone/>
              <a:defRPr sz="2000"/>
            </a:lvl4pPr>
            <a:lvl5pPr marL="1828268" indent="0">
              <a:buNone/>
              <a:defRPr sz="2000"/>
            </a:lvl5pPr>
            <a:lvl6pPr marL="2285329" indent="0">
              <a:buNone/>
              <a:defRPr sz="2000"/>
            </a:lvl6pPr>
            <a:lvl7pPr marL="2742401" indent="0">
              <a:buNone/>
              <a:defRPr sz="2000"/>
            </a:lvl7pPr>
            <a:lvl8pPr marL="3199467" indent="0">
              <a:buNone/>
              <a:defRPr sz="2000"/>
            </a:lvl8pPr>
            <a:lvl9pPr marL="3656536" indent="0">
              <a:buNone/>
              <a:defRPr sz="2000"/>
            </a:lvl9pPr>
          </a:lstStyle>
          <a:p>
            <a:r>
              <a:rPr lang="en-US"/>
              <a:t>Click icon to add picture</a:t>
            </a:r>
            <a:endParaRPr dirty="0"/>
          </a:p>
        </p:txBody>
      </p:sp>
      <p:sp>
        <p:nvSpPr>
          <p:cNvPr id="10" name="Text Placeholder 3"/>
          <p:cNvSpPr>
            <a:spLocks noGrp="1"/>
          </p:cNvSpPr>
          <p:nvPr>
            <p:ph type="body" sz="half" idx="14"/>
          </p:nvPr>
        </p:nvSpPr>
        <p:spPr>
          <a:xfrm>
            <a:off x="4357055" y="4701399"/>
            <a:ext cx="3474720" cy="1242204"/>
          </a:xfrm>
        </p:spPr>
        <p:txBody>
          <a:bodyPr>
            <a:noAutofit/>
          </a:bodyPr>
          <a:lstStyle>
            <a:lvl1pPr marL="0" indent="0">
              <a:buNone/>
              <a:defRPr sz="1900"/>
            </a:lvl1pPr>
            <a:lvl2pPr marL="457061" indent="0">
              <a:buNone/>
              <a:defRPr sz="1200"/>
            </a:lvl2pPr>
            <a:lvl3pPr marL="914133" indent="0">
              <a:buNone/>
              <a:defRPr sz="1100"/>
            </a:lvl3pPr>
            <a:lvl4pPr marL="1371199" indent="0">
              <a:buNone/>
              <a:defRPr sz="900"/>
            </a:lvl4pPr>
            <a:lvl5pPr marL="1828268" indent="0">
              <a:buNone/>
              <a:defRPr sz="900"/>
            </a:lvl5pPr>
            <a:lvl6pPr marL="2285329" indent="0">
              <a:buNone/>
              <a:defRPr sz="900"/>
            </a:lvl6pPr>
            <a:lvl7pPr marL="2742401" indent="0">
              <a:buNone/>
              <a:defRPr sz="900"/>
            </a:lvl7pPr>
            <a:lvl8pPr marL="3199467" indent="0">
              <a:buNone/>
              <a:defRPr sz="900"/>
            </a:lvl8pPr>
            <a:lvl9pPr marL="3656536" indent="0">
              <a:buNone/>
              <a:defRPr sz="900"/>
            </a:lvl9pPr>
          </a:lstStyle>
          <a:p>
            <a:pPr lvl="0"/>
            <a:r>
              <a:rPr lang="en-US"/>
              <a:t>Click to edit Master text styles</a:t>
            </a:r>
          </a:p>
        </p:txBody>
      </p: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3" name="Picture Placeholder 2"/>
          <p:cNvSpPr>
            <a:spLocks noGrp="1"/>
          </p:cNvSpPr>
          <p:nvPr>
            <p:ph type="pic" idx="15"/>
          </p:nvPr>
        </p:nvSpPr>
        <p:spPr bwMode="gray">
          <a:xfrm>
            <a:off x="8182292" y="1524000"/>
            <a:ext cx="3474720" cy="3048000"/>
          </a:xfrm>
          <a:solidFill>
            <a:schemeClr val="bg2"/>
          </a:solidFill>
        </p:spPr>
        <p:txBody>
          <a:bodyPr tIns="182824">
            <a:noAutofit/>
          </a:bodyPr>
          <a:lstStyle>
            <a:lvl1pPr marL="0" indent="0" algn="ctr">
              <a:buNone/>
              <a:defRPr sz="2400"/>
            </a:lvl1pPr>
            <a:lvl2pPr marL="457061" indent="0">
              <a:buNone/>
              <a:defRPr sz="2800"/>
            </a:lvl2pPr>
            <a:lvl3pPr marL="914133" indent="0">
              <a:buNone/>
              <a:defRPr sz="2400"/>
            </a:lvl3pPr>
            <a:lvl4pPr marL="1371199" indent="0">
              <a:buNone/>
              <a:defRPr sz="2000"/>
            </a:lvl4pPr>
            <a:lvl5pPr marL="1828268" indent="0">
              <a:buNone/>
              <a:defRPr sz="2000"/>
            </a:lvl5pPr>
            <a:lvl6pPr marL="2285329" indent="0">
              <a:buNone/>
              <a:defRPr sz="2000"/>
            </a:lvl6pPr>
            <a:lvl7pPr marL="2742401" indent="0">
              <a:buNone/>
              <a:defRPr sz="2000"/>
            </a:lvl7pPr>
            <a:lvl8pPr marL="3199467" indent="0">
              <a:buNone/>
              <a:defRPr sz="2000"/>
            </a:lvl8pPr>
            <a:lvl9pPr marL="3656536" indent="0">
              <a:buNone/>
              <a:defRPr sz="2000"/>
            </a:lvl9pPr>
          </a:lstStyle>
          <a:p>
            <a:r>
              <a:rPr lang="en-US"/>
              <a:t>Click icon to add picture</a:t>
            </a:r>
            <a:endParaRPr dirty="0"/>
          </a:p>
        </p:txBody>
      </p:sp>
      <p:sp>
        <p:nvSpPr>
          <p:cNvPr id="14" name="Text Placeholder 3"/>
          <p:cNvSpPr>
            <a:spLocks noGrp="1"/>
          </p:cNvSpPr>
          <p:nvPr>
            <p:ph type="body" sz="half" idx="16"/>
          </p:nvPr>
        </p:nvSpPr>
        <p:spPr>
          <a:xfrm>
            <a:off x="8182292" y="4701399"/>
            <a:ext cx="3474720" cy="1242204"/>
          </a:xfrm>
        </p:spPr>
        <p:txBody>
          <a:bodyPr>
            <a:noAutofit/>
          </a:bodyPr>
          <a:lstStyle>
            <a:lvl1pPr marL="0" indent="0">
              <a:buNone/>
              <a:defRPr sz="1900"/>
            </a:lvl1pPr>
            <a:lvl2pPr marL="457061" indent="0">
              <a:buNone/>
              <a:defRPr sz="1200"/>
            </a:lvl2pPr>
            <a:lvl3pPr marL="914133" indent="0">
              <a:buNone/>
              <a:defRPr sz="1100"/>
            </a:lvl3pPr>
            <a:lvl4pPr marL="1371199" indent="0">
              <a:buNone/>
              <a:defRPr sz="900"/>
            </a:lvl4pPr>
            <a:lvl5pPr marL="1828268" indent="0">
              <a:buNone/>
              <a:defRPr sz="900"/>
            </a:lvl5pPr>
            <a:lvl6pPr marL="2285329" indent="0">
              <a:buNone/>
              <a:defRPr sz="900"/>
            </a:lvl6pPr>
            <a:lvl7pPr marL="2742401" indent="0">
              <a:buNone/>
              <a:defRPr sz="900"/>
            </a:lvl7pPr>
            <a:lvl8pPr marL="3199467" indent="0">
              <a:buNone/>
              <a:defRPr sz="900"/>
            </a:lvl8pPr>
            <a:lvl9pPr marL="365653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19E63D-5450-4EE7-9EC7-A5073D3952C4}" type="datetime1">
              <a:rPr lang="en-US" smtClean="0"/>
              <a:pPr/>
              <a:t>10/11/18</a:t>
            </a:fld>
            <a:endParaRPr dirty="0"/>
          </a:p>
        </p:txBody>
      </p:sp>
      <p:sp>
        <p:nvSpPr>
          <p:cNvPr id="6" name="Footer Placeholder 5"/>
          <p:cNvSpPr>
            <a:spLocks noGrp="1"/>
          </p:cNvSpPr>
          <p:nvPr>
            <p:ph type="ftr" sz="quarter" idx="11"/>
          </p:nvPr>
        </p:nvSpPr>
        <p:spPr/>
        <p:txBody>
          <a:bodyPr/>
          <a:lstStyle/>
          <a:p>
            <a:r>
              <a:rPr lang="en-US"/>
              <a:t>Oracle Confidential – Internal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dirty="0"/>
          </a:p>
        </p:txBody>
      </p:sp>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26" y="1522835"/>
            <a:ext cx="6495365" cy="4567423"/>
          </a:xfrm>
          <a:prstGeom prst="rect">
            <a:avLst/>
          </a:prstGeom>
        </p:spPr>
      </p:pic>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24">
            <a:noAutofit/>
          </a:bodyPr>
          <a:lstStyle>
            <a:lvl1pPr marL="0" indent="0" algn="ctr">
              <a:buNone/>
              <a:defRPr sz="2000"/>
            </a:lvl1pPr>
            <a:lvl2pPr marL="457061" indent="0">
              <a:buNone/>
              <a:defRPr sz="2800"/>
            </a:lvl2pPr>
            <a:lvl3pPr marL="914133" indent="0">
              <a:buNone/>
              <a:defRPr sz="2400"/>
            </a:lvl3pPr>
            <a:lvl4pPr marL="1371199" indent="0">
              <a:buNone/>
              <a:defRPr sz="2000"/>
            </a:lvl4pPr>
            <a:lvl5pPr marL="1828268" indent="0">
              <a:buNone/>
              <a:defRPr sz="2000"/>
            </a:lvl5pPr>
            <a:lvl6pPr marL="2285329" indent="0">
              <a:buNone/>
              <a:defRPr sz="2000"/>
            </a:lvl6pPr>
            <a:lvl7pPr marL="2742401" indent="0">
              <a:buNone/>
              <a:defRPr sz="2000"/>
            </a:lvl7pPr>
            <a:lvl8pPr marL="3199467" indent="0">
              <a:buNone/>
              <a:defRPr sz="2000"/>
            </a:lvl8pPr>
            <a:lvl9pPr marL="3656536" indent="0">
              <a:buNone/>
              <a:defRPr sz="2000"/>
            </a:lvl9pPr>
          </a:lstStyle>
          <a:p>
            <a:r>
              <a:rPr lang="en-US"/>
              <a:t>Click icon to add picture</a:t>
            </a:r>
            <a:endParaRPr dirty="0"/>
          </a:p>
        </p:txBody>
      </p:sp>
      <p:sp>
        <p:nvSpPr>
          <p:cNvPr id="5" name="Date Placeholder 4"/>
          <p:cNvSpPr>
            <a:spLocks noGrp="1"/>
          </p:cNvSpPr>
          <p:nvPr>
            <p:ph type="dt" sz="half" idx="10"/>
          </p:nvPr>
        </p:nvSpPr>
        <p:spPr/>
        <p:txBody>
          <a:bodyPr/>
          <a:lstStyle/>
          <a:p>
            <a:fld id="{F79E3575-2C2F-4B34-8A08-639999237A31}" type="datetime1">
              <a:rPr lang="en-US" smtClean="0"/>
              <a:pPr/>
              <a:t>10/11/18</a:t>
            </a:fld>
            <a:endParaRPr dirty="0"/>
          </a:p>
        </p:txBody>
      </p:sp>
      <p:sp>
        <p:nvSpPr>
          <p:cNvPr id="6" name="Footer Placeholder 5"/>
          <p:cNvSpPr>
            <a:spLocks noGrp="1"/>
          </p:cNvSpPr>
          <p:nvPr>
            <p:ph type="ftr" sz="quarter" idx="11"/>
          </p:nvPr>
        </p:nvSpPr>
        <p:spPr/>
        <p:txBody>
          <a:bodyPr/>
          <a:lstStyle/>
          <a:p>
            <a:r>
              <a:rPr lang="en-US"/>
              <a:t>Oracle Confidential – Internal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pic>
        <p:nvPicPr>
          <p:cNvPr id="12" name="Picture 11" descr="Photos, screen captures, graphics can be inserted in a white mobile phone and tablet"/>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770063" y="1828800"/>
            <a:ext cx="1840875" cy="3887139"/>
          </a:xfrm>
          <a:prstGeom prst="rect">
            <a:avLst/>
          </a:prstGeom>
        </p:spPr>
      </p:pic>
      <p:sp>
        <p:nvSpPr>
          <p:cNvPr id="13" name="Picture Placeholder 2"/>
          <p:cNvSpPr>
            <a:spLocks noGrp="1"/>
          </p:cNvSpPr>
          <p:nvPr>
            <p:ph type="pic" idx="1"/>
          </p:nvPr>
        </p:nvSpPr>
        <p:spPr bwMode="gray">
          <a:xfrm>
            <a:off x="1888693" y="2372664"/>
            <a:ext cx="1618488" cy="2834640"/>
          </a:xfrm>
          <a:solidFill>
            <a:schemeClr val="bg2"/>
          </a:solidFill>
          <a:ln w="12700">
            <a:solidFill>
              <a:schemeClr val="bg2"/>
            </a:solidFill>
          </a:ln>
        </p:spPr>
        <p:txBody>
          <a:bodyPr tIns="182824">
            <a:noAutofit/>
          </a:bodyPr>
          <a:lstStyle>
            <a:lvl1pPr marL="0" indent="0" algn="ctr">
              <a:buNone/>
              <a:defRPr sz="2000"/>
            </a:lvl1pPr>
            <a:lvl2pPr marL="457061" indent="0">
              <a:buNone/>
              <a:defRPr sz="2800"/>
            </a:lvl2pPr>
            <a:lvl3pPr marL="914133" indent="0">
              <a:buNone/>
              <a:defRPr sz="2400"/>
            </a:lvl3pPr>
            <a:lvl4pPr marL="1371199" indent="0">
              <a:buNone/>
              <a:defRPr sz="2000"/>
            </a:lvl4pPr>
            <a:lvl5pPr marL="1828268" indent="0">
              <a:buNone/>
              <a:defRPr sz="2000"/>
            </a:lvl5pPr>
            <a:lvl6pPr marL="2285329" indent="0">
              <a:buNone/>
              <a:defRPr sz="2000"/>
            </a:lvl6pPr>
            <a:lvl7pPr marL="2742401" indent="0">
              <a:buNone/>
              <a:defRPr sz="2000"/>
            </a:lvl7pPr>
            <a:lvl8pPr marL="3199467" indent="0">
              <a:buNone/>
              <a:defRPr sz="2000"/>
            </a:lvl8pPr>
            <a:lvl9pPr marL="3656536" indent="0">
              <a:buNone/>
              <a:defRPr sz="2000"/>
            </a:lvl9pPr>
          </a:lstStyle>
          <a:p>
            <a:r>
              <a:rPr lang="en-US"/>
              <a:t>Click icon to add picture</a:t>
            </a:r>
            <a:endParaRPr dirty="0"/>
          </a:p>
        </p:txBody>
      </p:sp>
    </p:spTree>
    <p:extLst>
      <p:ext uri="{BB962C8B-B14F-4D97-AF65-F5344CB8AC3E}">
        <p14:creationId xmlns:p14="http://schemas.microsoft.com/office/powerpoint/2010/main" val="7454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5" y="406400"/>
            <a:ext cx="5852160" cy="889000"/>
          </a:xfrm>
        </p:spPr>
        <p:txBody>
          <a:bodyPr anchor="b">
            <a:noAutofit/>
          </a:bodyPr>
          <a:lstStyle>
            <a:lvl1pPr algn="l">
              <a:defRPr sz="3600" b="0"/>
            </a:lvl1pPr>
          </a:lstStyle>
          <a:p>
            <a:r>
              <a:rPr lang="en-US"/>
              <a:t>Click to edit Master title style</a:t>
            </a:r>
            <a:endParaRPr dirty="0"/>
          </a:p>
        </p:txBody>
      </p:sp>
      <p:pic>
        <p:nvPicPr>
          <p:cNvPr id="13" name="Picture 12" descr="Photos, screen captures, graphics can be inserted in a white mobile phone and tablet"/>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960812" y="1905001"/>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24">
            <a:noAutofit/>
          </a:bodyPr>
          <a:lstStyle>
            <a:lvl1pPr marL="0" indent="0" algn="ctr">
              <a:buNone/>
              <a:defRPr sz="2000"/>
            </a:lvl1pPr>
            <a:lvl2pPr marL="457061" indent="0">
              <a:buNone/>
              <a:defRPr sz="2800"/>
            </a:lvl2pPr>
            <a:lvl3pPr marL="914133" indent="0">
              <a:buNone/>
              <a:defRPr sz="2400"/>
            </a:lvl3pPr>
            <a:lvl4pPr marL="1371199" indent="0">
              <a:buNone/>
              <a:defRPr sz="2000"/>
            </a:lvl4pPr>
            <a:lvl5pPr marL="1828268" indent="0">
              <a:buNone/>
              <a:defRPr sz="2000"/>
            </a:lvl5pPr>
            <a:lvl6pPr marL="2285329" indent="0">
              <a:buNone/>
              <a:defRPr sz="2000"/>
            </a:lvl6pPr>
            <a:lvl7pPr marL="2742401" indent="0">
              <a:buNone/>
              <a:defRPr sz="2000"/>
            </a:lvl7pPr>
            <a:lvl8pPr marL="3199467" indent="0">
              <a:buNone/>
              <a:defRPr sz="2000"/>
            </a:lvl8pPr>
            <a:lvl9pPr marL="3656536" indent="0">
              <a:buNone/>
              <a:defRPr sz="2000"/>
            </a:lvl9pPr>
          </a:lstStyle>
          <a:p>
            <a:r>
              <a:rPr lang="en-US"/>
              <a:t>Click icon to add picture</a:t>
            </a:r>
            <a:endParaRPr dirty="0"/>
          </a:p>
        </p:txBody>
      </p:sp>
      <p:pic>
        <p:nvPicPr>
          <p:cNvPr id="10" name="Picture 9"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val="0"/>
              </a:ext>
            </a:extLst>
          </a:blip>
          <a:srcRect r="7518"/>
          <a:stretch/>
        </p:blipFill>
        <p:spPr>
          <a:xfrm rot="5400000">
            <a:off x="5748386" y="1113567"/>
            <a:ext cx="6007047" cy="4567424"/>
          </a:xfrm>
          <a:prstGeom prst="rect">
            <a:avLst/>
          </a:prstGeom>
        </p:spPr>
      </p:pic>
      <p:sp>
        <p:nvSpPr>
          <p:cNvPr id="9" name="Picture Placeholder 2"/>
          <p:cNvSpPr>
            <a:spLocks noGrp="1"/>
          </p:cNvSpPr>
          <p:nvPr>
            <p:ph type="pic" idx="13"/>
          </p:nvPr>
        </p:nvSpPr>
        <p:spPr bwMode="gray">
          <a:xfrm>
            <a:off x="6747682" y="1013146"/>
            <a:ext cx="3962137" cy="5252348"/>
          </a:xfrm>
          <a:solidFill>
            <a:schemeClr val="bg2"/>
          </a:solidFill>
          <a:ln w="12700">
            <a:solidFill>
              <a:schemeClr val="bg2"/>
            </a:solidFill>
          </a:ln>
        </p:spPr>
        <p:txBody>
          <a:bodyPr tIns="182824">
            <a:noAutofit/>
          </a:bodyPr>
          <a:lstStyle>
            <a:lvl1pPr marL="0" indent="0" algn="ctr">
              <a:buNone/>
              <a:defRPr sz="2000"/>
            </a:lvl1pPr>
            <a:lvl2pPr marL="457061" indent="0">
              <a:buNone/>
              <a:defRPr sz="2800"/>
            </a:lvl2pPr>
            <a:lvl3pPr marL="914133" indent="0">
              <a:buNone/>
              <a:defRPr sz="2400"/>
            </a:lvl3pPr>
            <a:lvl4pPr marL="1371199" indent="0">
              <a:buNone/>
              <a:defRPr sz="2000"/>
            </a:lvl4pPr>
            <a:lvl5pPr marL="1828268" indent="0">
              <a:buNone/>
              <a:defRPr sz="2000"/>
            </a:lvl5pPr>
            <a:lvl6pPr marL="2285329" indent="0">
              <a:buNone/>
              <a:defRPr sz="2000"/>
            </a:lvl6pPr>
            <a:lvl7pPr marL="2742401" indent="0">
              <a:buNone/>
              <a:defRPr sz="2000"/>
            </a:lvl7pPr>
            <a:lvl8pPr marL="3199467" indent="0">
              <a:buNone/>
              <a:defRPr sz="2000"/>
            </a:lvl8pPr>
            <a:lvl9pPr marL="3656536" indent="0">
              <a:buNone/>
              <a:defRPr sz="2000"/>
            </a:lvl9pPr>
          </a:lstStyle>
          <a:p>
            <a:r>
              <a:rPr lang="en-US"/>
              <a:t>Click icon to add picture</a:t>
            </a:r>
            <a:endParaRPr dirty="0"/>
          </a:p>
        </p:txBody>
      </p:sp>
      <p:sp>
        <p:nvSpPr>
          <p:cNvPr id="5" name="Date Placeholder 4"/>
          <p:cNvSpPr>
            <a:spLocks noGrp="1"/>
          </p:cNvSpPr>
          <p:nvPr>
            <p:ph type="dt" sz="half" idx="10"/>
          </p:nvPr>
        </p:nvSpPr>
        <p:spPr/>
        <p:txBody>
          <a:bodyPr/>
          <a:lstStyle/>
          <a:p>
            <a:fld id="{D9E70F50-6A39-4F78-9BC1-14CC198F5F12}" type="datetime1">
              <a:rPr lang="en-US" smtClean="0"/>
              <a:pPr/>
              <a:t>10/11/18</a:t>
            </a:fld>
            <a:endParaRPr dirty="0"/>
          </a:p>
        </p:txBody>
      </p:sp>
      <p:sp>
        <p:nvSpPr>
          <p:cNvPr id="6" name="Footer Placeholder 5"/>
          <p:cNvSpPr>
            <a:spLocks noGrp="1"/>
          </p:cNvSpPr>
          <p:nvPr>
            <p:ph type="ftr" sz="quarter" idx="11"/>
          </p:nvPr>
        </p:nvSpPr>
        <p:spPr/>
        <p:txBody>
          <a:bodyPr/>
          <a:lstStyle/>
          <a:p>
            <a:r>
              <a:rPr lang="en-US"/>
              <a:t>Oracle Confidential – Internal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7206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dirty="0"/>
          </a:p>
        </p:txBody>
      </p:sp>
      <p:sp>
        <p:nvSpPr>
          <p:cNvPr id="2" name="Title 1"/>
          <p:cNvSpPr>
            <a:spLocks noGrp="1"/>
          </p:cNvSpPr>
          <p:nvPr>
            <p:ph type="ctrTitle"/>
          </p:nvPr>
        </p:nvSpPr>
        <p:spPr>
          <a:xfrm>
            <a:off x="531813" y="739785"/>
            <a:ext cx="8763000" cy="1470025"/>
          </a:xfrm>
        </p:spPr>
        <p:txBody>
          <a:bodyPr/>
          <a:lstStyle>
            <a:lvl1pPr>
              <a:lnSpc>
                <a:spcPct val="80000"/>
              </a:lnSpc>
              <a:defRPr sz="4800"/>
            </a:lvl1pPr>
          </a:lstStyle>
          <a:p>
            <a:r>
              <a:rPr lang="en-US"/>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061" indent="0" algn="ctr">
              <a:buNone/>
              <a:defRPr>
                <a:solidFill>
                  <a:schemeClr val="tx1">
                    <a:tint val="75000"/>
                  </a:schemeClr>
                </a:solidFill>
              </a:defRPr>
            </a:lvl2pPr>
            <a:lvl3pPr marL="914133" indent="0" algn="ctr">
              <a:buNone/>
              <a:defRPr>
                <a:solidFill>
                  <a:schemeClr val="tx1">
                    <a:tint val="75000"/>
                  </a:schemeClr>
                </a:solidFill>
              </a:defRPr>
            </a:lvl3pPr>
            <a:lvl4pPr marL="1371199" indent="0" algn="ctr">
              <a:buNone/>
              <a:defRPr>
                <a:solidFill>
                  <a:schemeClr val="tx1">
                    <a:tint val="75000"/>
                  </a:schemeClr>
                </a:solidFill>
              </a:defRPr>
            </a:lvl4pPr>
            <a:lvl5pPr marL="1828268" indent="0" algn="ctr">
              <a:buNone/>
              <a:defRPr>
                <a:solidFill>
                  <a:schemeClr val="tx1">
                    <a:tint val="75000"/>
                  </a:schemeClr>
                </a:solidFill>
              </a:defRPr>
            </a:lvl5pPr>
            <a:lvl6pPr marL="2285329" indent="0" algn="ctr">
              <a:buNone/>
              <a:defRPr>
                <a:solidFill>
                  <a:schemeClr val="tx1">
                    <a:tint val="75000"/>
                  </a:schemeClr>
                </a:solidFill>
              </a:defRPr>
            </a:lvl6pPr>
            <a:lvl7pPr marL="2742401" indent="0" algn="ctr">
              <a:buNone/>
              <a:defRPr>
                <a:solidFill>
                  <a:schemeClr val="tx1">
                    <a:tint val="75000"/>
                  </a:schemeClr>
                </a:solidFill>
              </a:defRPr>
            </a:lvl7pPr>
            <a:lvl8pPr marL="3199467" indent="0" algn="ctr">
              <a:buNone/>
              <a:defRPr>
                <a:solidFill>
                  <a:schemeClr val="tx1">
                    <a:tint val="75000"/>
                  </a:schemeClr>
                </a:solidFill>
              </a:defRPr>
            </a:lvl8pPr>
            <a:lvl9pPr marL="3656536" indent="0" algn="ctr">
              <a:buNone/>
              <a:defRPr>
                <a:solidFill>
                  <a:schemeClr val="tx1">
                    <a:tint val="75000"/>
                  </a:schemeClr>
                </a:solidFill>
              </a:defRPr>
            </a:lvl9pPr>
          </a:lstStyle>
          <a:p>
            <a:r>
              <a:rPr lang="en-US"/>
              <a:t>Click to edit Master subtitle style</a:t>
            </a:r>
            <a:endParaRPr dirty="0"/>
          </a:p>
        </p:txBody>
      </p:sp>
      <p:sp>
        <p:nvSpPr>
          <p:cNvPr id="13" name="Text Placeholder 12"/>
          <p:cNvSpPr>
            <a:spLocks noGrp="1"/>
          </p:cNvSpPr>
          <p:nvPr>
            <p:ph type="body" sz="quarter" idx="13" hasCustomPrompt="1"/>
          </p:nvPr>
        </p:nvSpPr>
        <p:spPr>
          <a:xfrm>
            <a:off x="531813" y="3429452"/>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D0937FE1-EFEF-4B30-BB48-2C3BE33C6343}" type="datetime1">
              <a:rPr lang="en-US" smtClean="0"/>
              <a:pPr/>
              <a:t>10/11/18</a:t>
            </a:fld>
            <a:endParaRPr dirty="0"/>
          </a:p>
        </p:txBody>
      </p:sp>
      <p:sp>
        <p:nvSpPr>
          <p:cNvPr id="11" name="TextBox 10"/>
          <p:cNvSpPr txBox="1"/>
          <p:nvPr/>
        </p:nvSpPr>
        <p:spPr>
          <a:xfrm>
            <a:off x="5989647"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a:t>
            </a:r>
            <a:r>
              <a:rPr lang="de-DE" sz="800" dirty="0">
                <a:solidFill>
                  <a:schemeClr val="tx1">
                    <a:lumMod val="60000"/>
                    <a:lumOff val="40000"/>
                  </a:schemeClr>
                </a:solidFill>
              </a:rPr>
              <a:t>7</a:t>
            </a:r>
            <a:r>
              <a:rPr sz="800" dirty="0">
                <a:solidFill>
                  <a:schemeClr val="tx1">
                    <a:lumMod val="60000"/>
                    <a:lumOff val="40000"/>
                  </a:schemeClr>
                </a:solidFill>
              </a:rPr>
              <a:t> Oracle and/or its affiliates. All rights reserved.  |</a:t>
            </a:r>
          </a:p>
        </p:txBody>
      </p:sp>
      <p:sp>
        <p:nvSpPr>
          <p:cNvPr id="5" name="Footer Placeholder 4"/>
          <p:cNvSpPr>
            <a:spLocks noGrp="1"/>
          </p:cNvSpPr>
          <p:nvPr>
            <p:ph type="ftr" sz="quarter" idx="11"/>
          </p:nvPr>
        </p:nvSpPr>
        <p:spPr/>
        <p:txBody>
          <a:bodyPr/>
          <a:lstStyle/>
          <a:p>
            <a:r>
              <a:rPr lang="en-US"/>
              <a:t>Oracle Confidential – Internal</a:t>
            </a:r>
            <a:endParaRPr dirty="0"/>
          </a:p>
        </p:txBody>
      </p:sp>
      <p:sp>
        <p:nvSpPr>
          <p:cNvPr id="6" name="Slide Number Placeholder 5"/>
          <p:cNvSpPr>
            <a:spLocks noGrp="1"/>
          </p:cNvSpPr>
          <p:nvPr>
            <p:ph type="sldNum" sz="quarter" idx="12"/>
          </p:nvPr>
        </p:nvSpPr>
        <p:spPr>
          <a:xfrm>
            <a:off x="11276012" y="6934200"/>
            <a:ext cx="381661" cy="182880"/>
          </a:xfrm>
        </p:spPr>
        <p:txBody>
          <a:bodyPr/>
          <a:lstStyle>
            <a:lvl1pPr>
              <a:defRPr>
                <a:solidFill>
                  <a:srgbClr val="BDC1C5"/>
                </a:solidFill>
              </a:defRPr>
            </a:lvl1pPr>
          </a:lstStyle>
          <a:p>
            <a:fld id="{C51EAA63-D034-42AE-91FA-B13B9518C7BE}" type="slidenum">
              <a:rPr/>
              <a:pPr/>
              <a:t>‹#›</a:t>
            </a:fld>
            <a:endParaRPr dirty="0"/>
          </a:p>
        </p:txBody>
      </p:sp>
      <p:pic>
        <p:nvPicPr>
          <p:cNvPr id="12"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21" y="6263640"/>
            <a:ext cx="1622861" cy="594360"/>
          </a:xfrm>
          <a:prstGeom prst="rect">
            <a:avLst/>
          </a:prstGeom>
        </p:spPr>
      </p:pic>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dirty="0"/>
          </a:p>
        </p:txBody>
      </p:sp>
      <p:sp>
        <p:nvSpPr>
          <p:cNvPr id="5" name="Date Placeholder 4"/>
          <p:cNvSpPr>
            <a:spLocks noGrp="1"/>
          </p:cNvSpPr>
          <p:nvPr>
            <p:ph type="dt" sz="half" idx="10"/>
          </p:nvPr>
        </p:nvSpPr>
        <p:spPr/>
        <p:txBody>
          <a:bodyPr/>
          <a:lstStyle/>
          <a:p>
            <a:fld id="{39009FA6-42C3-4D36-9330-8C9B8ABA5560}" type="datetime1">
              <a:rPr lang="en-US" smtClean="0"/>
              <a:pPr/>
              <a:t>10/11/18</a:t>
            </a:fld>
            <a:endParaRPr dirty="0"/>
          </a:p>
        </p:txBody>
      </p:sp>
      <p:sp>
        <p:nvSpPr>
          <p:cNvPr id="6" name="Footer Placeholder 5"/>
          <p:cNvSpPr>
            <a:spLocks noGrp="1"/>
          </p:cNvSpPr>
          <p:nvPr>
            <p:ph type="ftr" sz="quarter" idx="11"/>
          </p:nvPr>
        </p:nvSpPr>
        <p:spPr/>
        <p:txBody>
          <a:bodyPr/>
          <a:lstStyle/>
          <a:p>
            <a:r>
              <a:rPr lang="en-US"/>
              <a:t>Oracle Confidential – Internal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257675" y="1584168"/>
            <a:ext cx="5829300" cy="4109595"/>
          </a:xfrm>
          <a:prstGeom prst="rect">
            <a:avLst/>
          </a:prstGeom>
        </p:spPr>
      </p:pic>
      <p:sp>
        <p:nvSpPr>
          <p:cNvPr id="16" name="Picture Placeholder 2"/>
          <p:cNvSpPr>
            <a:spLocks noGrp="1"/>
          </p:cNvSpPr>
          <p:nvPr>
            <p:ph type="pic" idx="13"/>
          </p:nvPr>
        </p:nvSpPr>
        <p:spPr bwMode="gray">
          <a:xfrm>
            <a:off x="4532312" y="1971679"/>
            <a:ext cx="5246688" cy="3324225"/>
          </a:xfrm>
          <a:solidFill>
            <a:schemeClr val="bg2"/>
          </a:solidFill>
          <a:ln w="12700">
            <a:solidFill>
              <a:schemeClr val="bg2"/>
            </a:solidFill>
          </a:ln>
        </p:spPr>
        <p:txBody>
          <a:bodyPr tIns="182824">
            <a:noAutofit/>
          </a:bodyPr>
          <a:lstStyle>
            <a:lvl1pPr marL="0" indent="0" algn="ctr">
              <a:buNone/>
              <a:defRPr sz="2000"/>
            </a:lvl1pPr>
            <a:lvl2pPr marL="457061" indent="0">
              <a:buNone/>
              <a:defRPr sz="2800"/>
            </a:lvl2pPr>
            <a:lvl3pPr marL="914133" indent="0">
              <a:buNone/>
              <a:defRPr sz="2400"/>
            </a:lvl3pPr>
            <a:lvl4pPr marL="1371199" indent="0">
              <a:buNone/>
              <a:defRPr sz="2000"/>
            </a:lvl4pPr>
            <a:lvl5pPr marL="1828268" indent="0">
              <a:buNone/>
              <a:defRPr sz="2000"/>
            </a:lvl5pPr>
            <a:lvl6pPr marL="2285329" indent="0">
              <a:buNone/>
              <a:defRPr sz="2000"/>
            </a:lvl6pPr>
            <a:lvl7pPr marL="2742401" indent="0">
              <a:buNone/>
              <a:defRPr sz="2000"/>
            </a:lvl7pPr>
            <a:lvl8pPr marL="3199467" indent="0">
              <a:buNone/>
              <a:defRPr sz="2000"/>
            </a:lvl8pPr>
            <a:lvl9pPr marL="3656536" indent="0">
              <a:buNone/>
              <a:defRPr sz="2000"/>
            </a:lvl9pPr>
          </a:lstStyle>
          <a:p>
            <a:r>
              <a:rPr lang="en-US"/>
              <a:t>Click icon to add picture</a:t>
            </a:r>
            <a:endParaRPr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1309" y="1981200"/>
            <a:ext cx="1877251" cy="3634952"/>
          </a:xfrm>
          <a:prstGeom prst="rect">
            <a:avLst/>
          </a:prstGeom>
        </p:spPr>
      </p:pic>
      <p:sp>
        <p:nvSpPr>
          <p:cNvPr id="18" name="Picture Placeholder 2"/>
          <p:cNvSpPr>
            <a:spLocks noGrp="1"/>
          </p:cNvSpPr>
          <p:nvPr>
            <p:ph type="pic" idx="1"/>
          </p:nvPr>
        </p:nvSpPr>
        <p:spPr bwMode="gray">
          <a:xfrm>
            <a:off x="1885139" y="2363140"/>
            <a:ext cx="1631568" cy="2894661"/>
          </a:xfrm>
          <a:solidFill>
            <a:schemeClr val="bg2"/>
          </a:solidFill>
          <a:ln w="12700">
            <a:solidFill>
              <a:schemeClr val="bg2"/>
            </a:solidFill>
          </a:ln>
        </p:spPr>
        <p:txBody>
          <a:bodyPr tIns="182824">
            <a:noAutofit/>
          </a:bodyPr>
          <a:lstStyle>
            <a:lvl1pPr marL="0" indent="0" algn="ctr">
              <a:buNone/>
              <a:defRPr sz="2000"/>
            </a:lvl1pPr>
            <a:lvl2pPr marL="457061" indent="0">
              <a:buNone/>
              <a:defRPr sz="2800"/>
            </a:lvl2pPr>
            <a:lvl3pPr marL="914133" indent="0">
              <a:buNone/>
              <a:defRPr sz="2400"/>
            </a:lvl3pPr>
            <a:lvl4pPr marL="1371199" indent="0">
              <a:buNone/>
              <a:defRPr sz="2000"/>
            </a:lvl4pPr>
            <a:lvl5pPr marL="1828268" indent="0">
              <a:buNone/>
              <a:defRPr sz="2000"/>
            </a:lvl5pPr>
            <a:lvl6pPr marL="2285329" indent="0">
              <a:buNone/>
              <a:defRPr sz="2000"/>
            </a:lvl6pPr>
            <a:lvl7pPr marL="2742401" indent="0">
              <a:buNone/>
              <a:defRPr sz="2000"/>
            </a:lvl7pPr>
            <a:lvl8pPr marL="3199467" indent="0">
              <a:buNone/>
              <a:defRPr sz="2000"/>
            </a:lvl8pPr>
            <a:lvl9pPr marL="3656536" indent="0">
              <a:buNone/>
              <a:defRPr sz="2000"/>
            </a:lvl9pPr>
          </a:lstStyle>
          <a:p>
            <a:r>
              <a:rPr lang="en-US"/>
              <a:t>Click icon to add picture</a:t>
            </a:r>
            <a:endParaRPr dirty="0"/>
          </a:p>
        </p:txBody>
      </p:sp>
    </p:spTree>
    <p:extLst>
      <p:ext uri="{BB962C8B-B14F-4D97-AF65-F5344CB8AC3E}">
        <p14:creationId xmlns:p14="http://schemas.microsoft.com/office/powerpoint/2010/main" val="86081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1" y="406400"/>
            <a:ext cx="5852160" cy="889000"/>
          </a:xfrm>
        </p:spPr>
        <p:txBody>
          <a:bodyPr anchor="b">
            <a:noAutofit/>
          </a:bodyPr>
          <a:lstStyle>
            <a:lvl1pPr algn="l">
              <a:defRPr sz="3600" b="0"/>
            </a:lvl1pPr>
          </a:lstStyle>
          <a:p>
            <a:r>
              <a:rPr lang="en-US"/>
              <a:t>Click to edit Master title style</a:t>
            </a:r>
            <a:endParaRPr dirty="0"/>
          </a:p>
        </p:txBody>
      </p:sp>
      <p:sp>
        <p:nvSpPr>
          <p:cNvPr id="5" name="Date Placeholder 4"/>
          <p:cNvSpPr>
            <a:spLocks noGrp="1"/>
          </p:cNvSpPr>
          <p:nvPr>
            <p:ph type="dt" sz="half" idx="10"/>
          </p:nvPr>
        </p:nvSpPr>
        <p:spPr/>
        <p:txBody>
          <a:bodyPr/>
          <a:lstStyle/>
          <a:p>
            <a:fld id="{F514C341-C50C-42E6-BE22-44D8FB331E69}" type="datetime1">
              <a:rPr lang="en-US" smtClean="0"/>
              <a:pPr/>
              <a:t>10/11/18</a:t>
            </a:fld>
            <a:endParaRPr dirty="0"/>
          </a:p>
        </p:txBody>
      </p:sp>
      <p:sp>
        <p:nvSpPr>
          <p:cNvPr id="6" name="Footer Placeholder 5"/>
          <p:cNvSpPr>
            <a:spLocks noGrp="1"/>
          </p:cNvSpPr>
          <p:nvPr>
            <p:ph type="ftr" sz="quarter" idx="11"/>
          </p:nvPr>
        </p:nvSpPr>
        <p:spPr/>
        <p:txBody>
          <a:bodyPr/>
          <a:lstStyle/>
          <a:p>
            <a:r>
              <a:rPr lang="en-US"/>
              <a:t>Oracle Confidential – Internal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val="0"/>
              </a:ext>
            </a:extLst>
          </a:blip>
          <a:srcRect r="3674"/>
          <a:stretch/>
        </p:blipFill>
        <p:spPr>
          <a:xfrm rot="5400000">
            <a:off x="5794275" y="1258782"/>
            <a:ext cx="5935471" cy="4345393"/>
          </a:xfrm>
          <a:prstGeom prst="rect">
            <a:avLst/>
          </a:prstGeom>
        </p:spPr>
      </p:pic>
      <p:sp>
        <p:nvSpPr>
          <p:cNvPr id="11" name="Picture Placeholder 2"/>
          <p:cNvSpPr>
            <a:spLocks noGrp="1"/>
          </p:cNvSpPr>
          <p:nvPr>
            <p:ph type="pic" idx="13"/>
          </p:nvPr>
        </p:nvSpPr>
        <p:spPr bwMode="gray">
          <a:xfrm>
            <a:off x="7019934" y="771531"/>
            <a:ext cx="3486149" cy="5534025"/>
          </a:xfrm>
          <a:solidFill>
            <a:schemeClr val="bg2"/>
          </a:solidFill>
          <a:ln w="12700">
            <a:solidFill>
              <a:schemeClr val="bg2"/>
            </a:solidFill>
          </a:ln>
        </p:spPr>
        <p:txBody>
          <a:bodyPr tIns="182824">
            <a:noAutofit/>
          </a:bodyPr>
          <a:lstStyle>
            <a:lvl1pPr marL="0" indent="0" algn="ctr">
              <a:buNone/>
              <a:defRPr sz="2000"/>
            </a:lvl1pPr>
            <a:lvl2pPr marL="457061" indent="0">
              <a:buNone/>
              <a:defRPr sz="2800"/>
            </a:lvl2pPr>
            <a:lvl3pPr marL="914133" indent="0">
              <a:buNone/>
              <a:defRPr sz="2400"/>
            </a:lvl3pPr>
            <a:lvl4pPr marL="1371199" indent="0">
              <a:buNone/>
              <a:defRPr sz="2000"/>
            </a:lvl4pPr>
            <a:lvl5pPr marL="1828268" indent="0">
              <a:buNone/>
              <a:defRPr sz="2000"/>
            </a:lvl5pPr>
            <a:lvl6pPr marL="2285329" indent="0">
              <a:buNone/>
              <a:defRPr sz="2000"/>
            </a:lvl6pPr>
            <a:lvl7pPr marL="2742401" indent="0">
              <a:buNone/>
              <a:defRPr sz="2000"/>
            </a:lvl7pPr>
            <a:lvl8pPr marL="3199467" indent="0">
              <a:buNone/>
              <a:defRPr sz="2000"/>
            </a:lvl8pPr>
            <a:lvl9pPr marL="3656536" indent="0">
              <a:buNone/>
              <a:defRPr sz="2000"/>
            </a:lvl9pPr>
          </a:lstStyle>
          <a:p>
            <a:r>
              <a:rPr lang="en-US"/>
              <a:t>Click icon to add picture</a:t>
            </a:r>
            <a:endParaRPr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1583" y="2019300"/>
            <a:ext cx="1877251" cy="3634952"/>
          </a:xfrm>
          <a:prstGeom prst="rect">
            <a:avLst/>
          </a:prstGeom>
        </p:spPr>
      </p:pic>
      <p:sp>
        <p:nvSpPr>
          <p:cNvPr id="18" name="Picture Placeholder 2"/>
          <p:cNvSpPr>
            <a:spLocks noGrp="1"/>
          </p:cNvSpPr>
          <p:nvPr>
            <p:ph type="pic" idx="14"/>
          </p:nvPr>
        </p:nvSpPr>
        <p:spPr bwMode="gray">
          <a:xfrm>
            <a:off x="4088968" y="2401240"/>
            <a:ext cx="1618488" cy="2894661"/>
          </a:xfrm>
          <a:solidFill>
            <a:schemeClr val="bg2"/>
          </a:solidFill>
          <a:ln w="12700">
            <a:solidFill>
              <a:schemeClr val="bg2"/>
            </a:solidFill>
          </a:ln>
        </p:spPr>
        <p:txBody>
          <a:bodyPr tIns="182824">
            <a:noAutofit/>
          </a:bodyPr>
          <a:lstStyle>
            <a:lvl1pPr marL="0" indent="0" algn="ctr">
              <a:buNone/>
              <a:defRPr sz="2000"/>
            </a:lvl1pPr>
            <a:lvl2pPr marL="457061" indent="0">
              <a:buNone/>
              <a:defRPr sz="2800"/>
            </a:lvl2pPr>
            <a:lvl3pPr marL="914133" indent="0">
              <a:buNone/>
              <a:defRPr sz="2400"/>
            </a:lvl3pPr>
            <a:lvl4pPr marL="1371199" indent="0">
              <a:buNone/>
              <a:defRPr sz="2000"/>
            </a:lvl4pPr>
            <a:lvl5pPr marL="1828268" indent="0">
              <a:buNone/>
              <a:defRPr sz="2000"/>
            </a:lvl5pPr>
            <a:lvl6pPr marL="2285329" indent="0">
              <a:buNone/>
              <a:defRPr sz="2000"/>
            </a:lvl6pPr>
            <a:lvl7pPr marL="2742401" indent="0">
              <a:buNone/>
              <a:defRPr sz="2000"/>
            </a:lvl7pPr>
            <a:lvl8pPr marL="3199467" indent="0">
              <a:buNone/>
              <a:defRPr sz="2000"/>
            </a:lvl8pPr>
            <a:lvl9pPr marL="3656536" indent="0">
              <a:buNone/>
              <a:defRPr sz="2000"/>
            </a:lvl9pPr>
          </a:lstStyle>
          <a:p>
            <a:r>
              <a:rPr lang="en-US"/>
              <a:t>Click icon to add picture</a:t>
            </a:r>
            <a:endParaRPr dirty="0"/>
          </a:p>
        </p:txBody>
      </p:sp>
    </p:spTree>
    <p:extLst>
      <p:ext uri="{BB962C8B-B14F-4D97-AF65-F5344CB8AC3E}">
        <p14:creationId xmlns:p14="http://schemas.microsoft.com/office/powerpoint/2010/main" val="18766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dirty="0"/>
          </a:p>
        </p:txBody>
      </p:sp>
      <p:grpSp>
        <p:nvGrpSpPr>
          <p:cNvPr id="2" name="Group 1"/>
          <p:cNvGrpSpPr/>
          <p:nvPr/>
        </p:nvGrpSpPr>
        <p:grpSpPr>
          <a:xfrm>
            <a:off x="-285" y="0"/>
            <a:ext cx="12189400"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3" name="Title 2"/>
          <p:cNvSpPr>
            <a:spLocks noGrp="1"/>
          </p:cNvSpPr>
          <p:nvPr>
            <p:ph type="title" hasCustomPrompt="1"/>
          </p:nvPr>
        </p:nvSpPr>
        <p:spPr>
          <a:xfrm>
            <a:off x="760413" y="609603"/>
            <a:ext cx="4572000" cy="2044700"/>
          </a:xfrm>
        </p:spPr>
        <p:txBody>
          <a:bodyPr/>
          <a:lstStyle>
            <a:lvl1pPr>
              <a:defRPr sz="13900" b="1"/>
            </a:lvl1pPr>
          </a:lstStyle>
          <a:p>
            <a:r>
              <a:rPr lang="en-US" dirty="0"/>
              <a:t>XX</a:t>
            </a:r>
          </a:p>
        </p:txBody>
      </p:sp>
      <p:sp>
        <p:nvSpPr>
          <p:cNvPr id="22" name="Text Placeholder 12"/>
          <p:cNvSpPr>
            <a:spLocks noGrp="1"/>
          </p:cNvSpPr>
          <p:nvPr>
            <p:ph type="body" sz="quarter" idx="13" hasCustomPrompt="1"/>
          </p:nvPr>
        </p:nvSpPr>
        <p:spPr>
          <a:xfrm>
            <a:off x="760413"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5" name="Date Placeholder 4"/>
          <p:cNvSpPr>
            <a:spLocks noGrp="1"/>
          </p:cNvSpPr>
          <p:nvPr>
            <p:ph type="dt" sz="half" idx="10"/>
          </p:nvPr>
        </p:nvSpPr>
        <p:spPr/>
        <p:txBody>
          <a:bodyPr/>
          <a:lstStyle>
            <a:lvl1pPr>
              <a:defRPr>
                <a:solidFill>
                  <a:schemeClr val="bg1">
                    <a:lumMod val="60000"/>
                    <a:lumOff val="40000"/>
                  </a:schemeClr>
                </a:solidFill>
              </a:defRPr>
            </a:lvl1pPr>
          </a:lstStyle>
          <a:p>
            <a:fld id="{F9547EC7-079A-4E84-8AB2-B8C183A501AB}" type="datetime1">
              <a:rPr lang="en-US" smtClean="0"/>
              <a:pPr/>
              <a:t>10/11/18</a:t>
            </a:fld>
            <a:endParaRPr dirty="0"/>
          </a:p>
        </p:txBody>
      </p:sp>
      <p:sp>
        <p:nvSpPr>
          <p:cNvPr id="14" name="TextBox 13"/>
          <p:cNvSpPr txBox="1"/>
          <p:nvPr/>
        </p:nvSpPr>
        <p:spPr>
          <a:xfrm>
            <a:off x="5989647" y="6556248"/>
            <a:ext cx="2787651" cy="182880"/>
          </a:xfrm>
          <a:prstGeom prst="rect">
            <a:avLst/>
          </a:prstGeom>
          <a:noFill/>
        </p:spPr>
        <p:txBody>
          <a:bodyPr wrap="none" lIns="0" tIns="0" rIns="0" bIns="0" rtlCol="0" anchor="ctr" anchorCtr="0">
            <a:noAutofit/>
          </a:bodyPr>
          <a:lstStyle/>
          <a:p>
            <a:r>
              <a:rPr sz="800" dirty="0">
                <a:solidFill>
                  <a:schemeClr val="bg1">
                    <a:lumMod val="60000"/>
                    <a:lumOff val="40000"/>
                  </a:schemeClr>
                </a:solidFill>
              </a:rPr>
              <a:t>Copyright © 2014 Oracle and/or its affiliates. All rights reserved.  |</a:t>
            </a:r>
          </a:p>
        </p:txBody>
      </p:sp>
      <p:sp>
        <p:nvSpPr>
          <p:cNvPr id="6" name="Footer Placeholder 5"/>
          <p:cNvSpPr>
            <a:spLocks noGrp="1"/>
          </p:cNvSpPr>
          <p:nvPr>
            <p:ph type="ftr" sz="quarter" idx="11"/>
          </p:nvPr>
        </p:nvSpPr>
        <p:spPr/>
        <p:txBody>
          <a:bodyPr/>
          <a:lstStyle>
            <a:lvl1pPr>
              <a:defRPr>
                <a:solidFill>
                  <a:schemeClr val="bg1">
                    <a:lumMod val="60000"/>
                    <a:lumOff val="40000"/>
                  </a:schemeClr>
                </a:solidFill>
              </a:defRPr>
            </a:lvl1pPr>
          </a:lstStyle>
          <a:p>
            <a:r>
              <a:rPr lang="en-US"/>
              <a:t>Oracle Confidential – Internal</a:t>
            </a:r>
            <a:endParaRPr dirty="0"/>
          </a:p>
        </p:txBody>
      </p:sp>
      <p:sp>
        <p:nvSpPr>
          <p:cNvPr id="7" name="Slide Number Placeholder 6"/>
          <p:cNvSpPr>
            <a:spLocks noGrp="1"/>
          </p:cNvSpPr>
          <p:nvPr>
            <p:ph type="sldNum" sz="quarter" idx="12"/>
          </p:nvPr>
        </p:nvSpPr>
        <p:spPr/>
        <p:txBody>
          <a:bodyPr/>
          <a:lstStyle>
            <a:lvl1pPr>
              <a:defRPr>
                <a:solidFill>
                  <a:schemeClr val="bg1">
                    <a:lumMod val="60000"/>
                    <a:lumOff val="40000"/>
                  </a:schemeClr>
                </a:solidFill>
              </a:defRPr>
            </a:lvl1pPr>
          </a:lstStyle>
          <a:p>
            <a:fld id="{C51EAA63-D034-42AE-91FA-B13B9518C7BE}" type="slidenum">
              <a:rPr/>
              <a:pPr/>
              <a:t>‹#›</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21" y="6263640"/>
            <a:ext cx="1622861" cy="594360"/>
          </a:xfrm>
          <a:prstGeom prst="rect">
            <a:avLst/>
          </a:prstGeom>
        </p:spPr>
      </p:pic>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5" name="TextBox 4"/>
          <p:cNvSpPr txBox="1"/>
          <p:nvPr/>
        </p:nvSpPr>
        <p:spPr>
          <a:xfrm>
            <a:off x="531821" y="1371600"/>
            <a:ext cx="11125199"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21" y="2514600"/>
            <a:ext cx="11125199"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153CC0EB-E16A-4E76-A2A7-521DFFAFB23E}" type="datetime1">
              <a:rPr lang="en-US" smtClean="0"/>
              <a:pPr/>
              <a:t>10/11/18</a:t>
            </a:fld>
            <a:endParaRPr dirty="0"/>
          </a:p>
        </p:txBody>
      </p:sp>
      <p:sp>
        <p:nvSpPr>
          <p:cNvPr id="3" name="Footer Placeholder 2"/>
          <p:cNvSpPr>
            <a:spLocks noGrp="1"/>
          </p:cNvSpPr>
          <p:nvPr>
            <p:ph type="ftr" sz="quarter" idx="11"/>
          </p:nvPr>
        </p:nvSpPr>
        <p:spPr/>
        <p:txBody>
          <a:bodyPr>
            <a:noAutofit/>
          </a:bodyPr>
          <a:lstStyle/>
          <a:p>
            <a:r>
              <a:rPr lang="en-US"/>
              <a:t>Oracle Confidential – Internal</a:t>
            </a:r>
            <a:endParaRPr dirty="0"/>
          </a:p>
        </p:txBody>
      </p:sp>
      <p:sp>
        <p:nvSpPr>
          <p:cNvPr id="4" name="Slide Number Placeholder 3"/>
          <p:cNvSpPr>
            <a:spLocks noGrp="1"/>
          </p:cNvSpPr>
          <p:nvPr>
            <p:ph type="sldNum" sz="quarter" idx="12"/>
          </p:nvPr>
        </p:nvSpPr>
        <p:spPr/>
        <p:txBody>
          <a:bodyPr>
            <a:noAutofit/>
          </a:bodyPr>
          <a:lstStyle/>
          <a:p>
            <a:fld id="{C51EAA63-D034-42AE-91FA-B13B9518C7BE}" type="slidenum">
              <a:rPr/>
              <a:pPr/>
              <a:t>‹#›</a:t>
            </a:fld>
            <a:endParaRPr dirty="0"/>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5" name="TextBox 4"/>
          <p:cNvSpPr txBox="1"/>
          <p:nvPr/>
        </p:nvSpPr>
        <p:spPr>
          <a:xfrm>
            <a:off x="531821" y="1371600"/>
            <a:ext cx="11125199"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21" y="2514600"/>
            <a:ext cx="11125199"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0294FDE5-FB53-4356-965C-BF3280654251}" type="datetime1">
              <a:rPr lang="en-US" smtClean="0"/>
              <a:pPr/>
              <a:t>10/11/18</a:t>
            </a:fld>
            <a:endParaRPr dirty="0"/>
          </a:p>
        </p:txBody>
      </p:sp>
      <p:sp>
        <p:nvSpPr>
          <p:cNvPr id="3" name="Footer Placeholder 2"/>
          <p:cNvSpPr>
            <a:spLocks noGrp="1"/>
          </p:cNvSpPr>
          <p:nvPr>
            <p:ph type="ftr" sz="quarter" idx="11"/>
          </p:nvPr>
        </p:nvSpPr>
        <p:spPr/>
        <p:txBody>
          <a:bodyPr>
            <a:noAutofit/>
          </a:bodyPr>
          <a:lstStyle/>
          <a:p>
            <a:r>
              <a:rPr lang="en-US"/>
              <a:t>Oracle Confidential – Internal</a:t>
            </a:r>
            <a:endParaRPr dirty="0"/>
          </a:p>
        </p:txBody>
      </p:sp>
      <p:sp>
        <p:nvSpPr>
          <p:cNvPr id="4" name="Slide Number Placeholder 3"/>
          <p:cNvSpPr>
            <a:spLocks noGrp="1"/>
          </p:cNvSpPr>
          <p:nvPr>
            <p:ph type="sldNum" sz="quarter" idx="12"/>
          </p:nvPr>
        </p:nvSpPr>
        <p:spPr/>
        <p:txBody>
          <a:bodyPr>
            <a:noAutofit/>
          </a:bodyPr>
          <a:lstStyle/>
          <a:p>
            <a:fld id="{C51EAA63-D034-42AE-91FA-B13B9518C7BE}" type="slidenum">
              <a:rPr/>
              <a:pPr/>
              <a:t>‹#›</a:t>
            </a:fld>
            <a:endParaRPr dirty="0"/>
          </a:p>
        </p:txBody>
      </p:sp>
    </p:spTree>
    <p:extLst>
      <p:ext uri="{BB962C8B-B14F-4D97-AF65-F5344CB8AC3E}">
        <p14:creationId xmlns:p14="http://schemas.microsoft.com/office/powerpoint/2010/main" val="23588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Positioning Statement">
    <p:spTree>
      <p:nvGrpSpPr>
        <p:cNvPr id="1" name=""/>
        <p:cNvGrpSpPr/>
        <p:nvPr/>
      </p:nvGrpSpPr>
      <p:grpSpPr>
        <a:xfrm>
          <a:off x="0" y="0"/>
          <a:ext cx="0" cy="0"/>
          <a:chOff x="0" y="0"/>
          <a:chExt cx="0" cy="0"/>
        </a:xfrm>
      </p:grpSpPr>
      <p:pic>
        <p:nvPicPr>
          <p:cNvPr id="51" name="Picture 50" descr="&quot;Integrated Cloud Applications &amp; Platform Services&quot; tagline in red and blac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9917" y="1722238"/>
            <a:ext cx="7748992" cy="2950267"/>
          </a:xfrm>
          <a:prstGeom prst="rect">
            <a:avLst/>
          </a:prstGeom>
        </p:spPr>
      </p:pic>
      <p:sp>
        <p:nvSpPr>
          <p:cNvPr id="2" name="Date Placeholder 1"/>
          <p:cNvSpPr>
            <a:spLocks noGrp="1"/>
          </p:cNvSpPr>
          <p:nvPr>
            <p:ph type="dt" sz="half" idx="10"/>
          </p:nvPr>
        </p:nvSpPr>
        <p:spPr/>
        <p:txBody>
          <a:bodyPr/>
          <a:lstStyle/>
          <a:p>
            <a:fld id="{655AB073-AA15-433E-AC84-BD4BB379932E}" type="datetime1">
              <a:rPr lang="en-US" smtClean="0"/>
              <a:pPr/>
              <a:t>10/11/18</a:t>
            </a:fld>
            <a:endParaRPr dirty="0"/>
          </a:p>
        </p:txBody>
      </p:sp>
      <p:sp>
        <p:nvSpPr>
          <p:cNvPr id="3" name="Footer Placeholder 2"/>
          <p:cNvSpPr>
            <a:spLocks noGrp="1"/>
          </p:cNvSpPr>
          <p:nvPr>
            <p:ph type="ftr" sz="quarter" idx="11"/>
          </p:nvPr>
        </p:nvSpPr>
        <p:spPr/>
        <p:txBody>
          <a:bodyPr/>
          <a:lstStyle/>
          <a:p>
            <a:r>
              <a:rPr lang="en-US"/>
              <a:t>Confidential – Oracle Internal/Restricted/Highly Restricted</a:t>
            </a:r>
            <a:endParaRPr dirty="0"/>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3CB12-5B05-47D8-907B-4BF163536A58}" type="datetime1">
              <a:rPr lang="en-US" smtClean="0"/>
              <a:pPr/>
              <a:t>10/11/18</a:t>
            </a:fld>
            <a:endParaRPr dirty="0"/>
          </a:p>
        </p:txBody>
      </p:sp>
      <p:sp>
        <p:nvSpPr>
          <p:cNvPr id="3" name="Footer Placeholder 2"/>
          <p:cNvSpPr>
            <a:spLocks noGrp="1"/>
          </p:cNvSpPr>
          <p:nvPr>
            <p:ph type="ftr" sz="quarter" idx="11"/>
          </p:nvPr>
        </p:nvSpPr>
        <p:spPr/>
        <p:txBody>
          <a:bodyPr/>
          <a:lstStyle/>
          <a:p>
            <a:r>
              <a:rPr lang="en-US"/>
              <a:t>Oracle Confidential – Internal</a:t>
            </a:r>
            <a:endParaRPr dirty="0"/>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pic>
        <p:nvPicPr>
          <p:cNvPr id="8" name="Picture 7" descr="&quot;Hardware and Software Engineered to work together&quot; tagline in red and blac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0863" y="2313433"/>
            <a:ext cx="6547104" cy="1832339"/>
          </a:xfrm>
          <a:prstGeom prst="rect">
            <a:avLst/>
          </a:prstGeom>
        </p:spPr>
      </p:pic>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138026" y="129397"/>
            <a:ext cx="11912778" cy="6547451"/>
          </a:xfrm>
          <a:prstGeom prst="rect">
            <a:avLst/>
          </a:prstGeom>
          <a:noFill/>
          <a:ln>
            <a:noFill/>
          </a:ln>
        </p:spPr>
      </p:pic>
      <p:grpSp>
        <p:nvGrpSpPr>
          <p:cNvPr id="3" name="Group 2"/>
          <p:cNvGrpSpPr/>
          <p:nvPr userDrawn="1"/>
        </p:nvGrpSpPr>
        <p:grpSpPr>
          <a:xfrm>
            <a:off x="-285" y="0"/>
            <a:ext cx="12189400" cy="6858000"/>
            <a:chOff x="-287" y="0"/>
            <a:chExt cx="12189399" cy="6858000"/>
          </a:xfrm>
        </p:grpSpPr>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1" name="Picture 1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3822129" y="2843829"/>
            <a:ext cx="4544568" cy="569547"/>
          </a:xfrm>
          <a:prstGeom prst="rect">
            <a:avLst/>
          </a:prstGeom>
        </p:spPr>
      </p:pic>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531154" y="1524001"/>
            <a:ext cx="11126522" cy="4419600"/>
          </a:xfrm>
        </p:spPr>
        <p:txBody>
          <a:bodyPr vert="eaVe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noAutofit/>
          </a:bodyPr>
          <a:lstStyle/>
          <a:p>
            <a:fld id="{B9FFEB08-660C-40CA-9266-8A5B6C1F7119}" type="datetime1">
              <a:rPr lang="en-US" smtClean="0"/>
              <a:pPr/>
              <a:t>10/11/18</a:t>
            </a:fld>
            <a:endParaRPr lang="en-US"/>
          </a:p>
        </p:txBody>
      </p:sp>
      <p:sp>
        <p:nvSpPr>
          <p:cNvPr id="5" name="Footer Placeholder 4"/>
          <p:cNvSpPr>
            <a:spLocks noGrp="1"/>
          </p:cNvSpPr>
          <p:nvPr>
            <p:ph type="ftr" sz="quarter" idx="11"/>
          </p:nvPr>
        </p:nvSpPr>
        <p:spPr/>
        <p:txBody>
          <a:bodyPr>
            <a:noAutofit/>
          </a:bodyPr>
          <a:lstStyle/>
          <a:p>
            <a:r>
              <a:rPr lang="en-US"/>
              <a:t>Oracle Confidential – Internal</a:t>
            </a:r>
          </a:p>
        </p:txBody>
      </p:sp>
      <p:sp>
        <p:nvSpPr>
          <p:cNvPr id="6" name="Slide Number Placeholder 5"/>
          <p:cNvSpPr>
            <a:spLocks noGrp="1"/>
          </p:cNvSpPr>
          <p:nvPr>
            <p:ph type="sldNum" sz="quarter" idx="12"/>
          </p:nvPr>
        </p:nvSpPr>
        <p:spPr/>
        <p:txBody>
          <a:bodyPr>
            <a:noAutofit/>
          </a:bodyPr>
          <a:lstStyle/>
          <a:p>
            <a:fld id="{D4EAF17A-378C-49D5-A479-C71FF9D7F1E7}" type="slidenum">
              <a:rPr lang="en-US" smtClean="0"/>
              <a:pPr/>
              <a:t>‹#›</a:t>
            </a:fld>
            <a:endParaRPr lang="en-US"/>
          </a:p>
        </p:txBody>
      </p:sp>
    </p:spTree>
    <p:extLst>
      <p:ext uri="{BB962C8B-B14F-4D97-AF65-F5344CB8AC3E}">
        <p14:creationId xmlns:p14="http://schemas.microsoft.com/office/powerpoint/2010/main" val="386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88C1FDB-6868-403C-817F-255A885C6E70}" type="datetime1">
              <a:rPr lang="en-US" smtClean="0"/>
              <a:pPr/>
              <a:t>10/11/18</a:t>
            </a:fld>
            <a:endParaRPr dirty="0"/>
          </a:p>
        </p:txBody>
      </p:sp>
      <p:sp>
        <p:nvSpPr>
          <p:cNvPr id="5" name="Footer Placeholder 4"/>
          <p:cNvSpPr>
            <a:spLocks noGrp="1"/>
          </p:cNvSpPr>
          <p:nvPr>
            <p:ph type="ftr" sz="quarter" idx="11"/>
          </p:nvPr>
        </p:nvSpPr>
        <p:spPr/>
        <p:txBody>
          <a:bodyPr/>
          <a:lstStyle/>
          <a:p>
            <a:r>
              <a:rPr lang="en-US"/>
              <a:t>Oracle Confidential – Internal</a:t>
            </a:r>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Logo">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dirty="0"/>
          </a:p>
        </p:txBody>
      </p:sp>
      <p:sp>
        <p:nvSpPr>
          <p:cNvPr id="2" name="Title 1"/>
          <p:cNvSpPr>
            <a:spLocks noGrp="1"/>
          </p:cNvSpPr>
          <p:nvPr>
            <p:ph type="ctrTitle"/>
          </p:nvPr>
        </p:nvSpPr>
        <p:spPr>
          <a:xfrm>
            <a:off x="531813" y="739785"/>
            <a:ext cx="8763000" cy="1470025"/>
          </a:xfrm>
        </p:spPr>
        <p:txBody>
          <a:bodyPr/>
          <a:lstStyle>
            <a:lvl1pPr>
              <a:lnSpc>
                <a:spcPct val="80000"/>
              </a:lnSpc>
              <a:defRPr sz="4800"/>
            </a:lvl1pPr>
          </a:lstStyle>
          <a:p>
            <a:r>
              <a:rPr lang="en-US"/>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061" indent="0" algn="ctr">
              <a:buNone/>
              <a:defRPr>
                <a:solidFill>
                  <a:schemeClr val="tx1">
                    <a:tint val="75000"/>
                  </a:schemeClr>
                </a:solidFill>
              </a:defRPr>
            </a:lvl2pPr>
            <a:lvl3pPr marL="914133" indent="0" algn="ctr">
              <a:buNone/>
              <a:defRPr>
                <a:solidFill>
                  <a:schemeClr val="tx1">
                    <a:tint val="75000"/>
                  </a:schemeClr>
                </a:solidFill>
              </a:defRPr>
            </a:lvl3pPr>
            <a:lvl4pPr marL="1371199" indent="0" algn="ctr">
              <a:buNone/>
              <a:defRPr>
                <a:solidFill>
                  <a:schemeClr val="tx1">
                    <a:tint val="75000"/>
                  </a:schemeClr>
                </a:solidFill>
              </a:defRPr>
            </a:lvl4pPr>
            <a:lvl5pPr marL="1828268" indent="0" algn="ctr">
              <a:buNone/>
              <a:defRPr>
                <a:solidFill>
                  <a:schemeClr val="tx1">
                    <a:tint val="75000"/>
                  </a:schemeClr>
                </a:solidFill>
              </a:defRPr>
            </a:lvl5pPr>
            <a:lvl6pPr marL="2285329" indent="0" algn="ctr">
              <a:buNone/>
              <a:defRPr>
                <a:solidFill>
                  <a:schemeClr val="tx1">
                    <a:tint val="75000"/>
                  </a:schemeClr>
                </a:solidFill>
              </a:defRPr>
            </a:lvl6pPr>
            <a:lvl7pPr marL="2742401" indent="0" algn="ctr">
              <a:buNone/>
              <a:defRPr>
                <a:solidFill>
                  <a:schemeClr val="tx1">
                    <a:tint val="75000"/>
                  </a:schemeClr>
                </a:solidFill>
              </a:defRPr>
            </a:lvl7pPr>
            <a:lvl8pPr marL="3199467" indent="0" algn="ctr">
              <a:buNone/>
              <a:defRPr>
                <a:solidFill>
                  <a:schemeClr val="tx1">
                    <a:tint val="75000"/>
                  </a:schemeClr>
                </a:solidFill>
              </a:defRPr>
            </a:lvl8pPr>
            <a:lvl9pPr marL="3656536" indent="0" algn="ctr">
              <a:buNone/>
              <a:defRPr>
                <a:solidFill>
                  <a:schemeClr val="tx1">
                    <a:tint val="75000"/>
                  </a:schemeClr>
                </a:solidFill>
              </a:defRPr>
            </a:lvl9pPr>
          </a:lstStyle>
          <a:p>
            <a:r>
              <a:rPr lang="en-US"/>
              <a:t>Click to edit Master subtitle style</a:t>
            </a:r>
            <a:endParaRPr dirty="0"/>
          </a:p>
        </p:txBody>
      </p:sp>
      <p:sp>
        <p:nvSpPr>
          <p:cNvPr id="13" name="Text Placeholder 12"/>
          <p:cNvSpPr>
            <a:spLocks noGrp="1"/>
          </p:cNvSpPr>
          <p:nvPr>
            <p:ph type="body" sz="quarter" idx="13" hasCustomPrompt="1"/>
          </p:nvPr>
        </p:nvSpPr>
        <p:spPr>
          <a:xfrm>
            <a:off x="531813" y="3429452"/>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AC03C238-009E-42F5-B551-3FF5510052A2}" type="datetime1">
              <a:rPr lang="en-US" smtClean="0"/>
              <a:pPr/>
              <a:t>10/11/18</a:t>
            </a:fld>
            <a:endParaRPr dirty="0"/>
          </a:p>
        </p:txBody>
      </p:sp>
      <p:sp>
        <p:nvSpPr>
          <p:cNvPr id="11" name="TextBox 10"/>
          <p:cNvSpPr txBox="1"/>
          <p:nvPr/>
        </p:nvSpPr>
        <p:spPr>
          <a:xfrm>
            <a:off x="5989647"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p>
        </p:txBody>
      </p:sp>
      <p:sp>
        <p:nvSpPr>
          <p:cNvPr id="5" name="Footer Placeholder 4"/>
          <p:cNvSpPr>
            <a:spLocks noGrp="1"/>
          </p:cNvSpPr>
          <p:nvPr>
            <p:ph type="ftr" sz="quarter" idx="11"/>
          </p:nvPr>
        </p:nvSpPr>
        <p:spPr/>
        <p:txBody>
          <a:bodyPr/>
          <a:lstStyle/>
          <a:p>
            <a:r>
              <a:rPr lang="en-US"/>
              <a:t>Oracle Confidential – Internal</a:t>
            </a:r>
            <a:endParaRPr dirty="0"/>
          </a:p>
        </p:txBody>
      </p:sp>
      <p:sp>
        <p:nvSpPr>
          <p:cNvPr id="6" name="Slide Number Placeholder 5"/>
          <p:cNvSpPr>
            <a:spLocks noGrp="1"/>
          </p:cNvSpPr>
          <p:nvPr>
            <p:ph type="sldNum" sz="quarter" idx="12"/>
          </p:nvPr>
        </p:nvSpPr>
        <p:spPr>
          <a:xfrm>
            <a:off x="11276012" y="6934200"/>
            <a:ext cx="381661" cy="182880"/>
          </a:xfrm>
        </p:spPr>
        <p:txBody>
          <a:bodyPr/>
          <a:lstStyle>
            <a:lvl1pPr>
              <a:defRPr>
                <a:solidFill>
                  <a:srgbClr val="BCC0C4"/>
                </a:solidFill>
              </a:defRPr>
            </a:lvl1pPr>
          </a:lstStyle>
          <a:p>
            <a:fld id="{C51EAA63-D034-42AE-91FA-B13B9518C7BE}" type="slidenum">
              <a:rPr/>
              <a:pPr/>
              <a:t>‹#›</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dirty="0"/>
          </a:p>
        </p:txBody>
      </p:sp>
      <p:sp>
        <p:nvSpPr>
          <p:cNvPr id="21" name="Text Placeholder 12"/>
          <p:cNvSpPr>
            <a:spLocks noGrp="1"/>
          </p:cNvSpPr>
          <p:nvPr>
            <p:ph type="body" sz="quarter" idx="15" hasCustomPrompt="1"/>
          </p:nvPr>
        </p:nvSpPr>
        <p:spPr>
          <a:xfrm>
            <a:off x="9904412" y="228600"/>
            <a:ext cx="1676401" cy="228600"/>
          </a:xfrm>
        </p:spPr>
        <p:txBody>
          <a:bodyPr anchor="b">
            <a:normAutofit/>
          </a:bodyPr>
          <a:lstStyle>
            <a:lvl1pPr marL="1588" indent="0" algn="ctr">
              <a:spcBef>
                <a:spcPts val="0"/>
              </a:spcBef>
              <a:buFontTx/>
              <a:buNone/>
              <a:defRPr sz="15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21" y="6263640"/>
            <a:ext cx="1622861" cy="594360"/>
          </a:xfrm>
          <a:prstGeom prst="rect">
            <a:avLst/>
          </a:prstGeom>
        </p:spPr>
      </p:pic>
    </p:spTree>
    <p:extLst>
      <p:ext uri="{BB962C8B-B14F-4D97-AF65-F5344CB8AC3E}">
        <p14:creationId xmlns:p14="http://schemas.microsoft.com/office/powerpoint/2010/main" val="306378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2 Logos">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dirty="0"/>
          </a:p>
        </p:txBody>
      </p:sp>
      <p:sp>
        <p:nvSpPr>
          <p:cNvPr id="2" name="Title 1"/>
          <p:cNvSpPr>
            <a:spLocks noGrp="1"/>
          </p:cNvSpPr>
          <p:nvPr>
            <p:ph type="ctrTitle"/>
          </p:nvPr>
        </p:nvSpPr>
        <p:spPr>
          <a:xfrm>
            <a:off x="531813" y="739785"/>
            <a:ext cx="8763000" cy="1470025"/>
          </a:xfrm>
        </p:spPr>
        <p:txBody>
          <a:bodyPr/>
          <a:lstStyle>
            <a:lvl1pPr>
              <a:lnSpc>
                <a:spcPct val="80000"/>
              </a:lnSpc>
              <a:defRPr sz="4800"/>
            </a:lvl1pPr>
          </a:lstStyle>
          <a:p>
            <a:r>
              <a:rPr lang="en-US"/>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061" indent="0" algn="ctr">
              <a:buNone/>
              <a:defRPr>
                <a:solidFill>
                  <a:schemeClr val="tx1">
                    <a:tint val="75000"/>
                  </a:schemeClr>
                </a:solidFill>
              </a:defRPr>
            </a:lvl2pPr>
            <a:lvl3pPr marL="914133" indent="0" algn="ctr">
              <a:buNone/>
              <a:defRPr>
                <a:solidFill>
                  <a:schemeClr val="tx1">
                    <a:tint val="75000"/>
                  </a:schemeClr>
                </a:solidFill>
              </a:defRPr>
            </a:lvl3pPr>
            <a:lvl4pPr marL="1371199" indent="0" algn="ctr">
              <a:buNone/>
              <a:defRPr>
                <a:solidFill>
                  <a:schemeClr val="tx1">
                    <a:tint val="75000"/>
                  </a:schemeClr>
                </a:solidFill>
              </a:defRPr>
            </a:lvl4pPr>
            <a:lvl5pPr marL="1828268" indent="0" algn="ctr">
              <a:buNone/>
              <a:defRPr>
                <a:solidFill>
                  <a:schemeClr val="tx1">
                    <a:tint val="75000"/>
                  </a:schemeClr>
                </a:solidFill>
              </a:defRPr>
            </a:lvl5pPr>
            <a:lvl6pPr marL="2285329" indent="0" algn="ctr">
              <a:buNone/>
              <a:defRPr>
                <a:solidFill>
                  <a:schemeClr val="tx1">
                    <a:tint val="75000"/>
                  </a:schemeClr>
                </a:solidFill>
              </a:defRPr>
            </a:lvl6pPr>
            <a:lvl7pPr marL="2742401" indent="0" algn="ctr">
              <a:buNone/>
              <a:defRPr>
                <a:solidFill>
                  <a:schemeClr val="tx1">
                    <a:tint val="75000"/>
                  </a:schemeClr>
                </a:solidFill>
              </a:defRPr>
            </a:lvl7pPr>
            <a:lvl8pPr marL="3199467" indent="0" algn="ctr">
              <a:buNone/>
              <a:defRPr>
                <a:solidFill>
                  <a:schemeClr val="tx1">
                    <a:tint val="75000"/>
                  </a:schemeClr>
                </a:solidFill>
              </a:defRPr>
            </a:lvl8pPr>
            <a:lvl9pPr marL="3656536" indent="0" algn="ctr">
              <a:buNone/>
              <a:defRPr>
                <a:solidFill>
                  <a:schemeClr val="tx1">
                    <a:tint val="75000"/>
                  </a:schemeClr>
                </a:solidFill>
              </a:defRPr>
            </a:lvl9pPr>
          </a:lstStyle>
          <a:p>
            <a:r>
              <a:rPr lang="en-US"/>
              <a:t>Click to edit Master subtitle style</a:t>
            </a:r>
            <a:endParaRPr dirty="0"/>
          </a:p>
        </p:txBody>
      </p:sp>
      <p:sp>
        <p:nvSpPr>
          <p:cNvPr id="13" name="Text Placeholder 12"/>
          <p:cNvSpPr>
            <a:spLocks noGrp="1"/>
          </p:cNvSpPr>
          <p:nvPr>
            <p:ph type="body" sz="quarter" idx="13" hasCustomPrompt="1"/>
          </p:nvPr>
        </p:nvSpPr>
        <p:spPr>
          <a:xfrm>
            <a:off x="531813" y="3429452"/>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BC2EEB87-0B4D-4194-9DF7-F67F369BAB99}" type="datetime1">
              <a:rPr lang="en-US" smtClean="0"/>
              <a:pPr/>
              <a:t>10/11/18</a:t>
            </a:fld>
            <a:endParaRPr dirty="0"/>
          </a:p>
        </p:txBody>
      </p:sp>
      <p:sp>
        <p:nvSpPr>
          <p:cNvPr id="11" name="TextBox 10"/>
          <p:cNvSpPr txBox="1"/>
          <p:nvPr/>
        </p:nvSpPr>
        <p:spPr>
          <a:xfrm>
            <a:off x="5989647"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p>
        </p:txBody>
      </p:sp>
      <p:sp>
        <p:nvSpPr>
          <p:cNvPr id="5" name="Footer Placeholder 4"/>
          <p:cNvSpPr>
            <a:spLocks noGrp="1"/>
          </p:cNvSpPr>
          <p:nvPr>
            <p:ph type="ftr" sz="quarter" idx="11"/>
          </p:nvPr>
        </p:nvSpPr>
        <p:spPr/>
        <p:txBody>
          <a:bodyPr/>
          <a:lstStyle/>
          <a:p>
            <a:r>
              <a:rPr lang="en-US"/>
              <a:t>Oracle Confidential – Internal</a:t>
            </a:r>
            <a:endParaRPr dirty="0"/>
          </a:p>
        </p:txBody>
      </p:sp>
      <p:sp>
        <p:nvSpPr>
          <p:cNvPr id="6" name="Slide Number Placeholder 5"/>
          <p:cNvSpPr>
            <a:spLocks noGrp="1"/>
          </p:cNvSpPr>
          <p:nvPr>
            <p:ph type="sldNum" sz="quarter" idx="12"/>
          </p:nvPr>
        </p:nvSpPr>
        <p:spPr>
          <a:xfrm>
            <a:off x="11276012" y="6934200"/>
            <a:ext cx="381661" cy="182880"/>
          </a:xfrm>
        </p:spPr>
        <p:txBody>
          <a:bodyPr/>
          <a:lstStyle>
            <a:lvl1pPr>
              <a:defRPr>
                <a:solidFill>
                  <a:srgbClr val="BCC0C4"/>
                </a:solidFill>
              </a:defRPr>
            </a:lvl1pPr>
          </a:lstStyle>
          <a:p>
            <a:fld id="{C51EAA63-D034-42AE-91FA-B13B9518C7BE}" type="slidenum">
              <a:rPr/>
              <a:pPr/>
              <a:t>‹#›</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dirty="0"/>
          </a:p>
        </p:txBody>
      </p:sp>
      <p:sp>
        <p:nvSpPr>
          <p:cNvPr id="21" name="Text Placeholder 12"/>
          <p:cNvSpPr>
            <a:spLocks noGrp="1"/>
          </p:cNvSpPr>
          <p:nvPr>
            <p:ph type="body" sz="quarter" idx="15" hasCustomPrompt="1"/>
          </p:nvPr>
        </p:nvSpPr>
        <p:spPr>
          <a:xfrm>
            <a:off x="9904412" y="228600"/>
            <a:ext cx="1676401" cy="228600"/>
          </a:xfrm>
        </p:spPr>
        <p:txBody>
          <a:bodyPr anchor="b">
            <a:normAutofit/>
          </a:bodyPr>
          <a:lstStyle>
            <a:lvl1pPr marL="1588" indent="0" algn="ctr">
              <a:spcBef>
                <a:spcPts val="0"/>
              </a:spcBef>
              <a:buFontTx/>
              <a:buNone/>
              <a:defRPr sz="15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21" y="6263640"/>
            <a:ext cx="1622861" cy="594360"/>
          </a:xfrm>
          <a:prstGeom prst="rect">
            <a:avLst/>
          </a:prstGeom>
        </p:spPr>
      </p:pic>
      <p:sp>
        <p:nvSpPr>
          <p:cNvPr id="15" name="Rectangle 14"/>
          <p:cNvSpPr/>
          <p:nvPr userDrawn="1"/>
        </p:nvSpPr>
        <p:spPr>
          <a:xfrm>
            <a:off x="9823444"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7" rIns="91412" bIns="45707" numCol="1" spcCol="0" rtlCol="0" fromWordArt="0" anchor="ctr" anchorCtr="0" forceAA="0" compatLnSpc="1">
            <a:prstTxWarp prst="textNoShape">
              <a:avLst/>
            </a:prstTxWarp>
            <a:noAutofit/>
          </a:bodyPr>
          <a:lstStyle/>
          <a:p>
            <a:pPr algn="ctr">
              <a:lnSpc>
                <a:spcPct val="90000"/>
              </a:lnSpc>
            </a:pPr>
            <a:endParaRPr lang="en-US"/>
          </a:p>
        </p:txBody>
      </p:sp>
    </p:spTree>
    <p:extLst>
      <p:ext uri="{BB962C8B-B14F-4D97-AF65-F5344CB8AC3E}">
        <p14:creationId xmlns:p14="http://schemas.microsoft.com/office/powerpoint/2010/main" val="1416678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a:xfrm>
            <a:off x="531154" y="1524001"/>
            <a:ext cx="11126522"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32AADB4-8CC5-4432-8E6E-11AA66276EE1}" type="datetime1">
              <a:rPr lang="en-US" smtClean="0"/>
              <a:pPr/>
              <a:t>10/11/18</a:t>
            </a:fld>
            <a:endParaRPr dirty="0"/>
          </a:p>
        </p:txBody>
      </p:sp>
      <p:sp>
        <p:nvSpPr>
          <p:cNvPr id="5" name="Footer Placeholder 4"/>
          <p:cNvSpPr>
            <a:spLocks noGrp="1"/>
          </p:cNvSpPr>
          <p:nvPr>
            <p:ph type="ftr" sz="quarter" idx="11"/>
          </p:nvPr>
        </p:nvSpPr>
        <p:spPr/>
        <p:txBody>
          <a:bodyPr/>
          <a:lstStyle/>
          <a:p>
            <a:r>
              <a:rPr lang="en-US"/>
              <a:t>Oracle Confidential – Internal</a:t>
            </a:r>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7" name="Text Placeholder 12"/>
          <p:cNvSpPr>
            <a:spLocks noGrp="1"/>
          </p:cNvSpPr>
          <p:nvPr>
            <p:ph type="body" sz="quarter" idx="13" hasCustomPrompt="1"/>
          </p:nvPr>
        </p:nvSpPr>
        <p:spPr>
          <a:xfrm>
            <a:off x="531822"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Content Placeholder 2"/>
          <p:cNvSpPr>
            <a:spLocks noGrp="1"/>
          </p:cNvSpPr>
          <p:nvPr>
            <p:ph idx="1"/>
          </p:nvPr>
        </p:nvSpPr>
        <p:spPr>
          <a:xfrm>
            <a:off x="531154" y="1981200"/>
            <a:ext cx="11126522"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C6C2292-EC48-44FF-B2B8-B80D08CCE432}" type="datetime1">
              <a:rPr lang="en-US" smtClean="0"/>
              <a:pPr/>
              <a:t>10/11/18</a:t>
            </a:fld>
            <a:endParaRPr dirty="0"/>
          </a:p>
        </p:txBody>
      </p:sp>
      <p:sp>
        <p:nvSpPr>
          <p:cNvPr id="5" name="Footer Placeholder 4"/>
          <p:cNvSpPr>
            <a:spLocks noGrp="1"/>
          </p:cNvSpPr>
          <p:nvPr>
            <p:ph type="ftr" sz="quarter" idx="11"/>
          </p:nvPr>
        </p:nvSpPr>
        <p:spPr/>
        <p:txBody>
          <a:bodyPr/>
          <a:lstStyle/>
          <a:p>
            <a:r>
              <a:rPr lang="en-US"/>
              <a:t>Oracle Confidential – Internal</a:t>
            </a:r>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noAutofit/>
          </a:bodyPr>
          <a:lstStyle/>
          <a:p>
            <a:fld id="{F626EFBE-FA5A-422C-B291-3DC23BFFCD30}" type="datetime1">
              <a:rPr lang="en-US" smtClean="0"/>
              <a:pPr/>
              <a:t>10/11/18</a:t>
            </a:fld>
            <a:endParaRPr dirty="0"/>
          </a:p>
        </p:txBody>
      </p:sp>
      <p:sp>
        <p:nvSpPr>
          <p:cNvPr id="5" name="Footer Placeholder 4"/>
          <p:cNvSpPr>
            <a:spLocks noGrp="1"/>
          </p:cNvSpPr>
          <p:nvPr>
            <p:ph type="ftr" sz="quarter" idx="11"/>
          </p:nvPr>
        </p:nvSpPr>
        <p:spPr/>
        <p:txBody>
          <a:bodyPr>
            <a:noAutofit/>
          </a:bodyPr>
          <a:lstStyle/>
          <a:p>
            <a:r>
              <a:rPr lang="en-US"/>
              <a:t>Oracle Confidential – Internal</a:t>
            </a:r>
            <a:endParaRPr dirty="0"/>
          </a:p>
        </p:txBody>
      </p:sp>
      <p:sp>
        <p:nvSpPr>
          <p:cNvPr id="6" name="Slide Number Placeholder 5"/>
          <p:cNvSpPr>
            <a:spLocks noGrp="1"/>
          </p:cNvSpPr>
          <p:nvPr>
            <p:ph type="sldNum" sz="quarter" idx="12"/>
          </p:nvPr>
        </p:nvSpPr>
        <p:spPr/>
        <p:txBody>
          <a:bodyPr>
            <a:noAutofit/>
          </a:bodyPr>
          <a:lstStyle/>
          <a:p>
            <a:fld id="{C51EAA63-D034-42AE-91FA-B13B9518C7BE}" type="slidenum">
              <a:rPr/>
              <a:pPr/>
              <a:t>‹#›</a:t>
            </a:fld>
            <a:endParaRPr dirty="0"/>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22" y="2600324"/>
            <a:ext cx="11125199" cy="1371600"/>
          </a:xfrm>
        </p:spPr>
        <p:txBody>
          <a:bodyPr anchor="b"/>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531822" y="4038599"/>
            <a:ext cx="11125199" cy="914400"/>
          </a:xfrm>
        </p:spPr>
        <p:txBody>
          <a:bodyPr anchor="t">
            <a:noAutofit/>
          </a:bodyPr>
          <a:lstStyle>
            <a:lvl1pPr marL="0" indent="0">
              <a:spcBef>
                <a:spcPts val="0"/>
              </a:spcBef>
              <a:buNone/>
              <a:defRPr sz="2400" b="1">
                <a:solidFill>
                  <a:schemeClr val="tx1"/>
                </a:solidFill>
              </a:defRPr>
            </a:lvl1pPr>
            <a:lvl2pPr marL="457061" indent="0">
              <a:buNone/>
              <a:defRPr sz="1900">
                <a:solidFill>
                  <a:schemeClr val="tx1">
                    <a:tint val="75000"/>
                  </a:schemeClr>
                </a:solidFill>
              </a:defRPr>
            </a:lvl2pPr>
            <a:lvl3pPr marL="914133" indent="0">
              <a:buNone/>
              <a:defRPr sz="1600">
                <a:solidFill>
                  <a:schemeClr val="tx1">
                    <a:tint val="75000"/>
                  </a:schemeClr>
                </a:solidFill>
              </a:defRPr>
            </a:lvl3pPr>
            <a:lvl4pPr marL="1371199" indent="0">
              <a:buNone/>
              <a:defRPr sz="1500">
                <a:solidFill>
                  <a:schemeClr val="tx1">
                    <a:tint val="75000"/>
                  </a:schemeClr>
                </a:solidFill>
              </a:defRPr>
            </a:lvl4pPr>
            <a:lvl5pPr marL="1828268" indent="0">
              <a:buNone/>
              <a:defRPr sz="1500">
                <a:solidFill>
                  <a:schemeClr val="tx1">
                    <a:tint val="75000"/>
                  </a:schemeClr>
                </a:solidFill>
              </a:defRPr>
            </a:lvl5pPr>
            <a:lvl6pPr marL="2285329" indent="0">
              <a:buNone/>
              <a:defRPr sz="1500">
                <a:solidFill>
                  <a:schemeClr val="tx1">
                    <a:tint val="75000"/>
                  </a:schemeClr>
                </a:solidFill>
              </a:defRPr>
            </a:lvl6pPr>
            <a:lvl7pPr marL="2742401" indent="0">
              <a:buNone/>
              <a:defRPr sz="1500">
                <a:solidFill>
                  <a:schemeClr val="tx1">
                    <a:tint val="75000"/>
                  </a:schemeClr>
                </a:solidFill>
              </a:defRPr>
            </a:lvl7pPr>
            <a:lvl8pPr marL="3199467" indent="0">
              <a:buNone/>
              <a:defRPr sz="1500">
                <a:solidFill>
                  <a:schemeClr val="tx1">
                    <a:tint val="75000"/>
                  </a:schemeClr>
                </a:solidFill>
              </a:defRPr>
            </a:lvl8pPr>
            <a:lvl9pPr marL="3656536"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567E57-E95C-453D-A52D-C3910565454E}" type="datetime1">
              <a:rPr lang="en-US" smtClean="0"/>
              <a:pPr/>
              <a:t>10/11/18</a:t>
            </a:fld>
            <a:endParaRPr dirty="0"/>
          </a:p>
        </p:txBody>
      </p:sp>
      <p:sp>
        <p:nvSpPr>
          <p:cNvPr id="5" name="Footer Placeholder 4"/>
          <p:cNvSpPr>
            <a:spLocks noGrp="1"/>
          </p:cNvSpPr>
          <p:nvPr>
            <p:ph type="ftr" sz="quarter" idx="11"/>
          </p:nvPr>
        </p:nvSpPr>
        <p:spPr/>
        <p:txBody>
          <a:bodyPr/>
          <a:lstStyle/>
          <a:p>
            <a:r>
              <a:rPr lang="en-US"/>
              <a:t>Oracle Confidential – Internal</a:t>
            </a:r>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rder"/>
          <p:cNvGrpSpPr/>
          <p:nvPr/>
        </p:nvGrpSpPr>
        <p:grpSpPr>
          <a:xfrm>
            <a:off x="-285" y="0"/>
            <a:ext cx="12189400"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9" name="Oracle red badge logo" descr="Oracle logo in white on red staging background"/>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bwMode="ltGray">
          <a:xfrm>
            <a:off x="531821" y="6263640"/>
            <a:ext cx="1622861" cy="594360"/>
          </a:xfrm>
          <a:prstGeom prst="rect">
            <a:avLst/>
          </a:prstGeom>
        </p:spPr>
      </p:pic>
      <p:sp>
        <p:nvSpPr>
          <p:cNvPr id="2" name="Title Placeholder 1"/>
          <p:cNvSpPr>
            <a:spLocks noGrp="1"/>
          </p:cNvSpPr>
          <p:nvPr>
            <p:ph type="title"/>
          </p:nvPr>
        </p:nvSpPr>
        <p:spPr>
          <a:xfrm>
            <a:off x="531821" y="406400"/>
            <a:ext cx="11125199" cy="889000"/>
          </a:xfrm>
          <a:prstGeom prst="rect">
            <a:avLst/>
          </a:prstGeom>
        </p:spPr>
        <p:txBody>
          <a:bodyPr vert="horz" lIns="0" tIns="0" rIns="0" bIns="0" rtlCol="0" anchor="b">
            <a:noAutofit/>
          </a:bodyPr>
          <a:lstStyle/>
          <a:p>
            <a:r>
              <a:rPr lang="en-US"/>
              <a:t>Click to edit Master title style</a:t>
            </a:r>
            <a:endParaRPr dirty="0"/>
          </a:p>
        </p:txBody>
      </p:sp>
      <p:sp>
        <p:nvSpPr>
          <p:cNvPr id="3" name="Text Placeholder 2"/>
          <p:cNvSpPr>
            <a:spLocks noGrp="1"/>
          </p:cNvSpPr>
          <p:nvPr>
            <p:ph type="body" idx="1"/>
          </p:nvPr>
        </p:nvSpPr>
        <p:spPr>
          <a:xfrm>
            <a:off x="531154" y="1524001"/>
            <a:ext cx="11126522" cy="44196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63214" y="6556248"/>
            <a:ext cx="1226398" cy="182880"/>
          </a:xfrm>
          <a:prstGeom prst="rect">
            <a:avLst/>
          </a:prstGeom>
        </p:spPr>
        <p:txBody>
          <a:bodyPr vert="horz" wrap="none" lIns="0" tIns="0" rIns="0" bIns="0" rtlCol="0" anchor="ctr"/>
          <a:lstStyle>
            <a:lvl1pPr algn="r">
              <a:defRPr sz="800">
                <a:solidFill>
                  <a:schemeClr val="tx1">
                    <a:lumMod val="60000"/>
                    <a:lumOff val="40000"/>
                  </a:schemeClr>
                </a:solidFill>
              </a:defRPr>
            </a:lvl1pPr>
          </a:lstStyle>
          <a:p>
            <a:fld id="{3E6494E1-7CC6-41F0-8FD1-4D0D10E34654}" type="datetime1">
              <a:rPr lang="en-US" smtClean="0"/>
              <a:pPr/>
              <a:t>10/11/18</a:t>
            </a:fld>
            <a:endParaRPr dirty="0"/>
          </a:p>
        </p:txBody>
      </p:sp>
      <p:sp>
        <p:nvSpPr>
          <p:cNvPr id="15" name="TextBox 14"/>
          <p:cNvSpPr txBox="1"/>
          <p:nvPr/>
        </p:nvSpPr>
        <p:spPr>
          <a:xfrm>
            <a:off x="5989647"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a:t>
            </a:r>
            <a:r>
              <a:rPr lang="de-DE" sz="800" dirty="0">
                <a:solidFill>
                  <a:schemeClr val="tx1">
                    <a:lumMod val="60000"/>
                    <a:lumOff val="40000"/>
                  </a:schemeClr>
                </a:solidFill>
              </a:rPr>
              <a:t>8</a:t>
            </a:r>
            <a:r>
              <a:rPr sz="800" dirty="0">
                <a:solidFill>
                  <a:schemeClr val="tx1">
                    <a:lumMod val="60000"/>
                    <a:lumOff val="40000"/>
                  </a:schemeClr>
                </a:solidFill>
              </a:rPr>
              <a:t> Oracle and/or its affiliates. All rights reserved.  |</a:t>
            </a:r>
          </a:p>
        </p:txBody>
      </p:sp>
      <p:sp>
        <p:nvSpPr>
          <p:cNvPr id="5" name="Footer Placeholder 4"/>
          <p:cNvSpPr>
            <a:spLocks noGrp="1"/>
          </p:cNvSpPr>
          <p:nvPr>
            <p:ph type="ftr" sz="quarter" idx="3"/>
          </p:nvPr>
        </p:nvSpPr>
        <p:spPr>
          <a:xfrm>
            <a:off x="8777290" y="6556248"/>
            <a:ext cx="2498722" cy="182880"/>
          </a:xfrm>
          <a:prstGeom prst="rect">
            <a:avLst/>
          </a:prstGeom>
        </p:spPr>
        <p:txBody>
          <a:bodyPr vert="horz" wrap="none" lIns="0" tIns="0" rIns="0" bIns="0" rtlCol="0" anchor="ctr"/>
          <a:lstStyle>
            <a:lvl1pPr algn="l">
              <a:defRPr sz="800">
                <a:solidFill>
                  <a:schemeClr val="tx1">
                    <a:lumMod val="60000"/>
                    <a:lumOff val="40000"/>
                  </a:schemeClr>
                </a:solidFill>
              </a:defRPr>
            </a:lvl1pPr>
          </a:lstStyle>
          <a:p>
            <a:r>
              <a:rPr dirty="0"/>
              <a:t>Oracle Confidential – Internal</a:t>
            </a:r>
          </a:p>
        </p:txBody>
      </p:sp>
      <p:sp>
        <p:nvSpPr>
          <p:cNvPr id="6" name="Slide Number Placeholder 5"/>
          <p:cNvSpPr>
            <a:spLocks noGrp="1"/>
          </p:cNvSpPr>
          <p:nvPr>
            <p:ph type="sldNum" sz="quarter" idx="4"/>
          </p:nvPr>
        </p:nvSpPr>
        <p:spPr>
          <a:xfrm>
            <a:off x="11276012" y="6556248"/>
            <a:ext cx="381661" cy="182880"/>
          </a:xfrm>
          <a:prstGeom prst="rect">
            <a:avLst/>
          </a:prstGeom>
        </p:spPr>
        <p:txBody>
          <a:bodyPr vert="horz" wrap="none" lIns="0" tIns="0" rIns="0" bIns="0" rtlCol="0" anchor="ctr"/>
          <a:lstStyle>
            <a:lvl1pPr algn="r">
              <a:defRPr sz="800">
                <a:solidFill>
                  <a:schemeClr val="tx1">
                    <a:lumMod val="60000"/>
                    <a:lumOff val="40000"/>
                  </a:schemeClr>
                </a:solidFill>
              </a:defRPr>
            </a:lvl1pPr>
          </a:lstStyle>
          <a:p>
            <a:fld id="{C51EAA63-D034-42AE-91FA-B13B9518C7BE}" type="slidenum">
              <a:rPr/>
              <a:pPr/>
              <a:t>‹#›</a:t>
            </a:fld>
            <a:endParaRPr dirty="0"/>
          </a:p>
        </p:txBody>
      </p:sp>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89" r:id="rId4"/>
    <p:sldLayoutId id="2147483693"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96" r:id="rId35"/>
    <p:sldLayoutId id="2147483667" r:id="rId36"/>
    <p:sldLayoutId id="2147483661" r:id="rId37"/>
    <p:sldLayoutId id="2147483687" r:id="rId38"/>
    <p:sldLayoutId id="2147483659"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33"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535" indent="-228535" algn="l" defTabSz="914133"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779" indent="-228535" algn="l" defTabSz="914133"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305" indent="-182824" algn="l" defTabSz="914133"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59840" indent="-182824" algn="l" defTabSz="914133" rtl="0" eaLnBrk="1" latinLnBrk="0" hangingPunct="1">
        <a:lnSpc>
          <a:spcPct val="90000"/>
        </a:lnSpc>
        <a:spcBef>
          <a:spcPts val="600"/>
        </a:spcBef>
        <a:buClr>
          <a:schemeClr val="tx1">
            <a:lumMod val="60000"/>
            <a:lumOff val="40000"/>
          </a:schemeClr>
        </a:buClr>
        <a:buFont typeface="Arial" panose="020B0604020202020204" pitchFamily="34" charset="0"/>
        <a:buChar char="–"/>
        <a:defRPr sz="1900" kern="1200">
          <a:solidFill>
            <a:schemeClr val="tx1"/>
          </a:solidFill>
          <a:latin typeface="+mn-lt"/>
          <a:ea typeface="+mn-ea"/>
          <a:cs typeface="+mn-cs"/>
        </a:defRPr>
      </a:lvl4pPr>
      <a:lvl5pPr marL="1188375" indent="-182824" algn="l" defTabSz="91413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6901" indent="-182824" algn="l" defTabSz="91413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444" indent="-182824" algn="l" defTabSz="91413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3973" indent="-182824" algn="l" defTabSz="91413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2504" indent="-182824" algn="l" defTabSz="91413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133" rtl="0" eaLnBrk="1" latinLnBrk="0" hangingPunct="1">
        <a:defRPr sz="1900" kern="1200">
          <a:solidFill>
            <a:schemeClr val="tx1"/>
          </a:solidFill>
          <a:latin typeface="+mn-lt"/>
          <a:ea typeface="+mn-ea"/>
          <a:cs typeface="+mn-cs"/>
        </a:defRPr>
      </a:lvl1pPr>
      <a:lvl2pPr marL="457061" algn="l" defTabSz="914133" rtl="0" eaLnBrk="1" latinLnBrk="0" hangingPunct="1">
        <a:defRPr sz="1900" kern="1200">
          <a:solidFill>
            <a:schemeClr val="tx1"/>
          </a:solidFill>
          <a:latin typeface="+mn-lt"/>
          <a:ea typeface="+mn-ea"/>
          <a:cs typeface="+mn-cs"/>
        </a:defRPr>
      </a:lvl2pPr>
      <a:lvl3pPr marL="914133" algn="l" defTabSz="914133" rtl="0" eaLnBrk="1" latinLnBrk="0" hangingPunct="1">
        <a:defRPr sz="1900" kern="1200">
          <a:solidFill>
            <a:schemeClr val="tx1"/>
          </a:solidFill>
          <a:latin typeface="+mn-lt"/>
          <a:ea typeface="+mn-ea"/>
          <a:cs typeface="+mn-cs"/>
        </a:defRPr>
      </a:lvl3pPr>
      <a:lvl4pPr marL="1371199" algn="l" defTabSz="914133" rtl="0" eaLnBrk="1" latinLnBrk="0" hangingPunct="1">
        <a:defRPr sz="1900" kern="1200">
          <a:solidFill>
            <a:schemeClr val="tx1"/>
          </a:solidFill>
          <a:latin typeface="+mn-lt"/>
          <a:ea typeface="+mn-ea"/>
          <a:cs typeface="+mn-cs"/>
        </a:defRPr>
      </a:lvl4pPr>
      <a:lvl5pPr marL="1828268" algn="l" defTabSz="914133" rtl="0" eaLnBrk="1" latinLnBrk="0" hangingPunct="1">
        <a:defRPr sz="1900" kern="1200">
          <a:solidFill>
            <a:schemeClr val="tx1"/>
          </a:solidFill>
          <a:latin typeface="+mn-lt"/>
          <a:ea typeface="+mn-ea"/>
          <a:cs typeface="+mn-cs"/>
        </a:defRPr>
      </a:lvl5pPr>
      <a:lvl6pPr marL="2285329" algn="l" defTabSz="914133" rtl="0" eaLnBrk="1" latinLnBrk="0" hangingPunct="1">
        <a:defRPr sz="1900" kern="1200">
          <a:solidFill>
            <a:schemeClr val="tx1"/>
          </a:solidFill>
          <a:latin typeface="+mn-lt"/>
          <a:ea typeface="+mn-ea"/>
          <a:cs typeface="+mn-cs"/>
        </a:defRPr>
      </a:lvl6pPr>
      <a:lvl7pPr marL="2742401" algn="l" defTabSz="914133" rtl="0" eaLnBrk="1" latinLnBrk="0" hangingPunct="1">
        <a:defRPr sz="1900" kern="1200">
          <a:solidFill>
            <a:schemeClr val="tx1"/>
          </a:solidFill>
          <a:latin typeface="+mn-lt"/>
          <a:ea typeface="+mn-ea"/>
          <a:cs typeface="+mn-cs"/>
        </a:defRPr>
      </a:lvl7pPr>
      <a:lvl8pPr marL="3199467" algn="l" defTabSz="914133" rtl="0" eaLnBrk="1" latinLnBrk="0" hangingPunct="1">
        <a:defRPr sz="1900" kern="1200">
          <a:solidFill>
            <a:schemeClr val="tx1"/>
          </a:solidFill>
          <a:latin typeface="+mn-lt"/>
          <a:ea typeface="+mn-ea"/>
          <a:cs typeface="+mn-cs"/>
        </a:defRPr>
      </a:lvl8pPr>
      <a:lvl9pPr marL="3656536" algn="l" defTabSz="914133"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guide id="4"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7.tiff"/></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8.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hyperlink" Target="https://twitter.jeffprod.com/" TargetMode="External"/><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gif"/><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hyperlink" Target="http://www.oracle.com/technetwork/database/database-technologies/bigdata-spatialandgraph" TargetMode="External"/><Relationship Id="rId7"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hyperlink" Target="https://blogs.oracle.com/bigdataspatialgraph/" TargetMode="External"/><Relationship Id="rId4" Type="http://schemas.openxmlformats.org/officeDocument/2006/relationships/hyperlink" Target="http://www.oracle.com/technetwork/database/bigdata-appliance/oracle-bigdatalite-2104726.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hyperlink" Target="https://www.macalester.edu/~abeverid/thrones.html"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0000"/>
            <a:lum/>
          </a:blip>
          <a:srcRect/>
          <a:stretch>
            <a:fillRect t="-3000" b="-3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531823" y="739785"/>
            <a:ext cx="10286990" cy="1470025"/>
          </a:xfrm>
        </p:spPr>
        <p:txBody>
          <a:bodyPr/>
          <a:lstStyle/>
          <a:p>
            <a:r>
              <a:rPr lang="en-US" sz="4400" dirty="0">
                <a:solidFill>
                  <a:schemeClr val="bg1"/>
                </a:solidFill>
                <a:ea typeface="ＭＳ Ｐゴシック" pitchFamily="34" charset="-128"/>
              </a:rPr>
              <a:t>Using Deep Learning and Graph Analysis against Cyberattacks</a:t>
            </a:r>
            <a:endParaRPr lang="en-US" sz="4400" dirty="0">
              <a:solidFill>
                <a:schemeClr val="bg1"/>
              </a:solidFill>
            </a:endParaRPr>
          </a:p>
        </p:txBody>
      </p:sp>
      <p:sp>
        <p:nvSpPr>
          <p:cNvPr id="5" name="Subtitle 4"/>
          <p:cNvSpPr>
            <a:spLocks noGrp="1"/>
          </p:cNvSpPr>
          <p:nvPr>
            <p:ph type="subTitle" idx="1"/>
          </p:nvPr>
        </p:nvSpPr>
        <p:spPr/>
        <p:txBody>
          <a:bodyPr/>
          <a:lstStyle/>
          <a:p>
            <a:endParaRPr lang="de-DE" dirty="0">
              <a:solidFill>
                <a:schemeClr val="bg1"/>
              </a:solidFill>
            </a:endParaRPr>
          </a:p>
        </p:txBody>
      </p:sp>
      <p:sp>
        <p:nvSpPr>
          <p:cNvPr id="6" name="Text Placeholder 5"/>
          <p:cNvSpPr>
            <a:spLocks noGrp="1"/>
          </p:cNvSpPr>
          <p:nvPr>
            <p:ph type="body" sz="quarter" idx="13"/>
          </p:nvPr>
        </p:nvSpPr>
        <p:spPr/>
        <p:txBody>
          <a:bodyPr/>
          <a:lstStyle/>
          <a:p>
            <a:r>
              <a:rPr lang="en-US">
                <a:solidFill>
                  <a:schemeClr val="bg1"/>
                </a:solidFill>
              </a:rPr>
              <a:t>Albert Godfrind</a:t>
            </a:r>
          </a:p>
          <a:p>
            <a:r>
              <a:rPr lang="en-US" dirty="0">
                <a:solidFill>
                  <a:schemeClr val="bg1"/>
                </a:solidFill>
              </a:rPr>
              <a:t>Spatial and Graph Solutions Architect</a:t>
            </a:r>
          </a:p>
          <a:p>
            <a:r>
              <a:rPr lang="en-US" dirty="0">
                <a:solidFill>
                  <a:schemeClr val="bg1"/>
                </a:solidFill>
              </a:rPr>
              <a:t>ORACLE Corporation</a:t>
            </a:r>
          </a:p>
          <a:p>
            <a:r>
              <a:rPr lang="de-DE" dirty="0">
                <a:solidFill>
                  <a:schemeClr val="bg1"/>
                </a:solidFill>
              </a:rPr>
              <a:t>HROUG Conference 2018</a:t>
            </a:r>
          </a:p>
          <a:p>
            <a:endParaRPr lang="de-DE" dirty="0">
              <a:solidFill>
                <a:schemeClr val="bg1"/>
              </a:solidFill>
            </a:endParaRPr>
          </a:p>
          <a:p>
            <a:r>
              <a:rPr lang="de-DE" dirty="0">
                <a:solidFill>
                  <a:schemeClr val="bg1"/>
                </a:solidFill>
              </a:rPr>
              <a:t>     @</a:t>
            </a:r>
            <a:r>
              <a:rPr lang="de-DE" dirty="0" err="1">
                <a:solidFill>
                  <a:schemeClr val="bg1"/>
                </a:solidFill>
              </a:rPr>
              <a:t>agodfrin</a:t>
            </a:r>
            <a:endParaRPr lang="en-US" dirty="0">
              <a:solidFill>
                <a:schemeClr val="bg1"/>
              </a:solidFill>
            </a:endParaRPr>
          </a:p>
        </p:txBody>
      </p:sp>
      <p:sp>
        <p:nvSpPr>
          <p:cNvPr id="8" name="Slide Number Placeholder 7"/>
          <p:cNvSpPr>
            <a:spLocks noGrp="1"/>
          </p:cNvSpPr>
          <p:nvPr>
            <p:ph type="sldNum" sz="quarter" idx="12"/>
          </p:nvPr>
        </p:nvSpPr>
        <p:spPr/>
        <p:txBody>
          <a:bodyPr/>
          <a:lstStyle/>
          <a:p>
            <a:fld id="{C51EAA63-D034-42AE-91FA-B13B9518C7BE}" type="slidenum">
              <a:rPr lang="en-US" smtClean="0">
                <a:solidFill>
                  <a:schemeClr val="bg1"/>
                </a:solidFill>
              </a:rPr>
              <a:pPr/>
              <a:t>1</a:t>
            </a:fld>
            <a:endParaRPr lang="en-US" dirty="0">
              <a:solidFill>
                <a:schemeClr val="bg1"/>
              </a:solidFill>
            </a:endParaRPr>
          </a:p>
        </p:txBody>
      </p:sp>
      <p:sp>
        <p:nvSpPr>
          <p:cNvPr id="9" name="TextBox 8"/>
          <p:cNvSpPr txBox="1"/>
          <p:nvPr/>
        </p:nvSpPr>
        <p:spPr>
          <a:xfrm>
            <a:off x="4875212" y="304800"/>
            <a:ext cx="914400" cy="914400"/>
          </a:xfrm>
          <a:prstGeom prst="rect">
            <a:avLst/>
          </a:prstGeom>
          <a:noFill/>
        </p:spPr>
        <p:txBody>
          <a:bodyPr wrap="none" lIns="0" tIns="0" rIns="0" bIns="0" rtlCol="0">
            <a:noAutofit/>
          </a:bodyPr>
          <a:lstStyle/>
          <a:p>
            <a:pPr>
              <a:lnSpc>
                <a:spcPct val="90000"/>
              </a:lnSpc>
            </a:pPr>
            <a:endParaRPr lang="en-US" dirty="0">
              <a:solidFill>
                <a:schemeClr val="bg1"/>
              </a:solidFill>
            </a:endParaRPr>
          </a:p>
        </p:txBody>
      </p:sp>
      <p:pic>
        <p:nvPicPr>
          <p:cNvPr id="7" name="Picture 6" descr="twitter.png"/>
          <p:cNvPicPr>
            <a:picLocks noChangeAspect="1"/>
          </p:cNvPicPr>
          <p:nvPr/>
        </p:nvPicPr>
        <p:blipFill>
          <a:blip r:embed="rId4" cstate="print"/>
          <a:stretch>
            <a:fillRect/>
          </a:stretch>
        </p:blipFill>
        <p:spPr>
          <a:xfrm>
            <a:off x="567437" y="5105400"/>
            <a:ext cx="252000" cy="252000"/>
          </a:xfrm>
          <a:prstGeom prst="rect">
            <a:avLst/>
          </a:prstGeom>
        </p:spPr>
      </p:pic>
    </p:spTree>
    <p:extLst>
      <p:ext uri="{BB962C8B-B14F-4D97-AF65-F5344CB8AC3E}">
        <p14:creationId xmlns:p14="http://schemas.microsoft.com/office/powerpoint/2010/main" val="221069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r>
              <a:rPr lang="de-DE" dirty="0"/>
              <a:t>Requirement:</a:t>
            </a:r>
          </a:p>
          <a:p>
            <a:pPr lvl="1"/>
            <a:r>
              <a:rPr lang="de-DE" dirty="0"/>
              <a:t>Identify entities from a large dataset that look different than others, especially in their relationships</a:t>
            </a:r>
          </a:p>
          <a:p>
            <a:r>
              <a:rPr lang="de-DE" dirty="0"/>
              <a:t>Approaches:</a:t>
            </a:r>
          </a:p>
          <a:p>
            <a:pPr lvl="1"/>
            <a:r>
              <a:rPr lang="de-DE" dirty="0"/>
              <a:t>Define an anomaly pattern, find all instances of the pattern in the graph</a:t>
            </a:r>
          </a:p>
          <a:p>
            <a:pPr lvl="1"/>
            <a:r>
              <a:rPr lang="de-DE" dirty="0"/>
              <a:t>Given nodes in the same category, find nodes that stand out (eg. low Pagerank value)</a:t>
            </a:r>
          </a:p>
          <a:p>
            <a:pPr lvl="1"/>
            <a:endParaRPr lang="de-DE" dirty="0"/>
          </a:p>
        </p:txBody>
      </p:sp>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title"/>
          </p:nvPr>
        </p:nvSpPr>
        <p:spPr/>
        <p:txBody>
          <a:bodyPr/>
          <a:lstStyle/>
          <a:p>
            <a:r>
              <a:rPr lang="en-US" dirty="0"/>
              <a:t>Detecting Outliers – Graph Analysis and Anomaly Detection</a:t>
            </a:r>
          </a:p>
        </p:txBody>
      </p:sp>
      <p:pic>
        <p:nvPicPr>
          <p:cNvPr id="10" name="Picture 3" descr="C:\Users\sungphon\AppData\Local\Temp\ORA_PGX_AnomalyDetection_FNL1.png"/>
          <p:cNvPicPr>
            <a:picLocks noGrp="1" noChangeAspect="1" noChangeArrowheads="1"/>
          </p:cNvPicPr>
          <p:nvPr>
            <p:ph sz="half" idx="2"/>
          </p:nvPr>
        </p:nvPicPr>
        <p:blipFill>
          <a:blip r:embed="rId2" cstate="print"/>
          <a:srcRect/>
          <a:stretch>
            <a:fillRect/>
          </a:stretch>
        </p:blipFill>
        <p:spPr bwMode="auto">
          <a:xfrm>
            <a:off x="6246813" y="2390509"/>
            <a:ext cx="5410200" cy="2686582"/>
          </a:xfrm>
          <a:prstGeom prst="rect">
            <a:avLst/>
          </a:prstGeom>
          <a:noFill/>
          <a:ln>
            <a:noFill/>
          </a:ln>
        </p:spPr>
      </p:pic>
    </p:spTree>
    <p:extLst>
      <p:ext uri="{BB962C8B-B14F-4D97-AF65-F5344CB8AC3E}">
        <p14:creationId xmlns:p14="http://schemas.microsoft.com/office/powerpoint/2010/main" val="48532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sz="2700" dirty="0"/>
              <a:t>Example for potential fraud detection</a:t>
            </a:r>
          </a:p>
          <a:p>
            <a:pPr lvl="1"/>
            <a:r>
              <a:rPr lang="en-US" dirty="0"/>
              <a:t>Public domain dataset </a:t>
            </a:r>
          </a:p>
          <a:p>
            <a:pPr lvl="1"/>
            <a:r>
              <a:rPr lang="en-US" dirty="0"/>
              <a:t>Medical providers and their operations</a:t>
            </a:r>
          </a:p>
          <a:p>
            <a:r>
              <a:rPr lang="en-US" sz="2700" dirty="0"/>
              <a:t>Question </a:t>
            </a:r>
          </a:p>
          <a:p>
            <a:pPr lvl="1"/>
            <a:r>
              <a:rPr lang="en-US" dirty="0"/>
              <a:t>Are there any medical providers that are suspicious  </a:t>
            </a:r>
          </a:p>
          <a:p>
            <a:pPr lvl="1">
              <a:buFont typeface="Wingdings"/>
              <a:buChar char="è"/>
            </a:pPr>
            <a:r>
              <a:rPr lang="en-US" dirty="0"/>
              <a:t>medical providers that perform different operations than their fellows</a:t>
            </a:r>
          </a:p>
          <a:p>
            <a:pPr lvl="1">
              <a:buNone/>
            </a:pPr>
            <a:r>
              <a:rPr lang="en-US" dirty="0"/>
              <a:t>(e.g. eye doctors doing plastic surgery)</a:t>
            </a:r>
          </a:p>
          <a:p>
            <a:endParaRPr lang="en-US" sz="2700" dirty="0"/>
          </a:p>
        </p:txBody>
      </p:sp>
      <p:sp>
        <p:nvSpPr>
          <p:cNvPr id="3" name="Content Placeholder 2"/>
          <p:cNvSpPr>
            <a:spLocks noGrp="1"/>
          </p:cNvSpPr>
          <p:nvPr>
            <p:ph sz="half" idx="2"/>
          </p:nvPr>
        </p:nvSpPr>
        <p:spPr>
          <a:xfrm>
            <a:off x="6246816" y="1524002"/>
            <a:ext cx="5410197" cy="1600199"/>
          </a:xfrm>
        </p:spPr>
        <p:txBody>
          <a:bodyPr/>
          <a:lstStyle/>
          <a:p>
            <a:r>
              <a:rPr lang="en-US" sz="2700" dirty="0"/>
              <a:t>Approach</a:t>
            </a:r>
          </a:p>
          <a:p>
            <a:pPr lvl="1"/>
            <a:r>
              <a:rPr lang="en-US" sz="2100" dirty="0"/>
              <a:t>Create graph between doctors and operations</a:t>
            </a:r>
          </a:p>
          <a:p>
            <a:pPr lvl="1">
              <a:spcBef>
                <a:spcPts val="533"/>
              </a:spcBef>
            </a:pPr>
            <a:r>
              <a:rPr lang="en-US" sz="2100" dirty="0"/>
              <a:t>Apply personalized </a:t>
            </a:r>
            <a:r>
              <a:rPr lang="en-US" sz="2100" dirty="0" err="1"/>
              <a:t>pagerank</a:t>
            </a:r>
            <a:r>
              <a:rPr lang="en-US" sz="2100" dirty="0"/>
              <a:t> (</a:t>
            </a:r>
            <a:r>
              <a:rPr lang="en-US" sz="2100" dirty="0" err="1"/>
              <a:t>a.k.a</a:t>
            </a:r>
            <a:r>
              <a:rPr lang="en-US" sz="2100" dirty="0"/>
              <a:t> equivalent to random walking) </a:t>
            </a:r>
          </a:p>
          <a:p>
            <a:pPr lvl="1">
              <a:spcBef>
                <a:spcPts val="533"/>
              </a:spcBef>
            </a:pPr>
            <a:r>
              <a:rPr lang="en-US" sz="2100" dirty="0"/>
              <a:t>Identify doctors that are </a:t>
            </a:r>
            <a:r>
              <a:rPr lang="en-US" sz="2100" i="1" dirty="0"/>
              <a:t>far</a:t>
            </a:r>
            <a:r>
              <a:rPr lang="en-US" sz="2100" dirty="0"/>
              <a:t> from their fellows</a:t>
            </a:r>
          </a:p>
          <a:p>
            <a:pPr lvl="1"/>
            <a:endParaRPr lang="en-US" sz="2100" dirty="0"/>
          </a:p>
          <a:p>
            <a:pPr lvl="1"/>
            <a:endParaRPr lang="en-US" dirty="0"/>
          </a:p>
        </p:txBody>
      </p:sp>
      <p:sp>
        <p:nvSpPr>
          <p:cNvPr id="4" name="Title 3"/>
          <p:cNvSpPr>
            <a:spLocks noGrp="1"/>
          </p:cNvSpPr>
          <p:nvPr>
            <p:ph type="title"/>
          </p:nvPr>
        </p:nvSpPr>
        <p:spPr/>
        <p:txBody>
          <a:bodyPr/>
          <a:lstStyle/>
          <a:p>
            <a:r>
              <a:rPr lang="en-US" dirty="0"/>
              <a:t>Use case: Fraud Detection in Healthcare</a:t>
            </a:r>
          </a:p>
        </p:txBody>
      </p:sp>
      <p:grpSp>
        <p:nvGrpSpPr>
          <p:cNvPr id="5" name="Group 80"/>
          <p:cNvGrpSpPr/>
          <p:nvPr/>
        </p:nvGrpSpPr>
        <p:grpSpPr>
          <a:xfrm>
            <a:off x="6810263" y="3985381"/>
            <a:ext cx="4135787" cy="2288420"/>
            <a:chOff x="6352559" y="3105150"/>
            <a:chExt cx="2233235" cy="1600200"/>
          </a:xfrm>
        </p:grpSpPr>
        <p:sp>
          <p:nvSpPr>
            <p:cNvPr id="6" name="Flowchart: Process 5"/>
            <p:cNvSpPr/>
            <p:nvPr/>
          </p:nvSpPr>
          <p:spPr>
            <a:xfrm>
              <a:off x="6352559" y="3105150"/>
              <a:ext cx="2181842" cy="1600200"/>
            </a:xfrm>
            <a:prstGeom prst="flowChartProcess">
              <a:avLst/>
            </a:prstGeom>
            <a:solidFill>
              <a:schemeClr val="bg1"/>
            </a:solidFill>
            <a:ln w="19050">
              <a:solidFill>
                <a:schemeClr val="tx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300" dirty="0"/>
            </a:p>
          </p:txBody>
        </p:sp>
        <p:sp>
          <p:nvSpPr>
            <p:cNvPr id="7" name="Oval 6"/>
            <p:cNvSpPr/>
            <p:nvPr/>
          </p:nvSpPr>
          <p:spPr>
            <a:xfrm>
              <a:off x="6605839" y="3511842"/>
              <a:ext cx="216902" cy="154805"/>
            </a:xfrm>
            <a:prstGeom prst="ellipse">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300" dirty="0"/>
            </a:p>
          </p:txBody>
        </p:sp>
        <p:sp>
          <p:nvSpPr>
            <p:cNvPr id="8" name="Oval 7"/>
            <p:cNvSpPr/>
            <p:nvPr/>
          </p:nvSpPr>
          <p:spPr>
            <a:xfrm>
              <a:off x="6626060" y="3775535"/>
              <a:ext cx="216902" cy="154805"/>
            </a:xfrm>
            <a:prstGeom prst="ellipse">
              <a:avLst/>
            </a:prstGeom>
            <a:solidFill>
              <a:schemeClr val="bg1"/>
            </a:solidFill>
            <a:ln w="31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300" dirty="0"/>
            </a:p>
          </p:txBody>
        </p:sp>
        <p:sp>
          <p:nvSpPr>
            <p:cNvPr id="9" name="Oval 8"/>
            <p:cNvSpPr/>
            <p:nvPr/>
          </p:nvSpPr>
          <p:spPr>
            <a:xfrm>
              <a:off x="6626060" y="4023486"/>
              <a:ext cx="216902" cy="154805"/>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300" dirty="0"/>
            </a:p>
          </p:txBody>
        </p:sp>
        <p:sp>
          <p:nvSpPr>
            <p:cNvPr id="10" name="Oval 9"/>
            <p:cNvSpPr/>
            <p:nvPr/>
          </p:nvSpPr>
          <p:spPr>
            <a:xfrm>
              <a:off x="6648118" y="4285868"/>
              <a:ext cx="216902" cy="154805"/>
            </a:xfrm>
            <a:prstGeom prst="ellipse">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300" dirty="0"/>
            </a:p>
          </p:txBody>
        </p:sp>
        <p:sp>
          <p:nvSpPr>
            <p:cNvPr id="11" name="TextBox 10"/>
            <p:cNvSpPr txBox="1"/>
            <p:nvPr/>
          </p:nvSpPr>
          <p:spPr>
            <a:xfrm>
              <a:off x="6440713" y="4509111"/>
              <a:ext cx="722088" cy="102109"/>
            </a:xfrm>
            <a:prstGeom prst="rect">
              <a:avLst/>
            </a:prstGeom>
            <a:noFill/>
          </p:spPr>
          <p:txBody>
            <a:bodyPr wrap="square" lIns="0" tIns="0" rIns="0" bIns="0" rtlCol="0">
              <a:noAutofit/>
            </a:bodyPr>
            <a:lstStyle/>
            <a:p>
              <a:pPr>
                <a:lnSpc>
                  <a:spcPct val="90000"/>
                </a:lnSpc>
              </a:pPr>
              <a:r>
                <a:rPr lang="en-US" sz="1300" dirty="0"/>
                <a:t>Clinics</a:t>
              </a:r>
            </a:p>
            <a:p>
              <a:pPr>
                <a:lnSpc>
                  <a:spcPct val="90000"/>
                </a:lnSpc>
              </a:pPr>
              <a:r>
                <a:rPr lang="en-US" sz="1300" dirty="0"/>
                <a:t>(doctors)</a:t>
              </a:r>
            </a:p>
          </p:txBody>
        </p:sp>
        <p:sp>
          <p:nvSpPr>
            <p:cNvPr id="12" name="TextBox 11"/>
            <p:cNvSpPr txBox="1"/>
            <p:nvPr/>
          </p:nvSpPr>
          <p:spPr>
            <a:xfrm>
              <a:off x="7694001" y="4539812"/>
              <a:ext cx="891793" cy="116353"/>
            </a:xfrm>
            <a:prstGeom prst="rect">
              <a:avLst/>
            </a:prstGeom>
            <a:noFill/>
          </p:spPr>
          <p:txBody>
            <a:bodyPr wrap="square" lIns="0" tIns="0" rIns="0" bIns="0" rtlCol="0">
              <a:noAutofit/>
            </a:bodyPr>
            <a:lstStyle/>
            <a:p>
              <a:pPr>
                <a:lnSpc>
                  <a:spcPct val="90000"/>
                </a:lnSpc>
              </a:pPr>
              <a:r>
                <a:rPr lang="en-US" sz="1300" dirty="0"/>
                <a:t>Operations</a:t>
              </a:r>
            </a:p>
          </p:txBody>
        </p:sp>
        <p:sp>
          <p:nvSpPr>
            <p:cNvPr id="13" name="Rectangle 12"/>
            <p:cNvSpPr/>
            <p:nvPr/>
          </p:nvSpPr>
          <p:spPr>
            <a:xfrm>
              <a:off x="7841081" y="3481668"/>
              <a:ext cx="325354" cy="154805"/>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300" dirty="0"/>
            </a:p>
          </p:txBody>
        </p:sp>
        <p:sp>
          <p:nvSpPr>
            <p:cNvPr id="14" name="Rectangle 13"/>
            <p:cNvSpPr/>
            <p:nvPr/>
          </p:nvSpPr>
          <p:spPr>
            <a:xfrm>
              <a:off x="7841081" y="3682390"/>
              <a:ext cx="325354" cy="154805"/>
            </a:xfrm>
            <a:prstGeom prst="rect">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300" dirty="0"/>
            </a:p>
          </p:txBody>
        </p:sp>
        <p:sp>
          <p:nvSpPr>
            <p:cNvPr id="15" name="Rectangle 14"/>
            <p:cNvSpPr/>
            <p:nvPr/>
          </p:nvSpPr>
          <p:spPr>
            <a:xfrm>
              <a:off x="7841081" y="3884423"/>
              <a:ext cx="325354" cy="154805"/>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300" dirty="0"/>
            </a:p>
          </p:txBody>
        </p:sp>
        <p:sp>
          <p:nvSpPr>
            <p:cNvPr id="16" name="Rectangle 15"/>
            <p:cNvSpPr/>
            <p:nvPr/>
          </p:nvSpPr>
          <p:spPr>
            <a:xfrm>
              <a:off x="7841081" y="4085145"/>
              <a:ext cx="325354" cy="154805"/>
            </a:xfrm>
            <a:prstGeom prst="rect">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300" dirty="0"/>
            </a:p>
          </p:txBody>
        </p:sp>
        <p:sp>
          <p:nvSpPr>
            <p:cNvPr id="17" name="Rectangle 16"/>
            <p:cNvSpPr/>
            <p:nvPr/>
          </p:nvSpPr>
          <p:spPr>
            <a:xfrm>
              <a:off x="7839245" y="4301610"/>
              <a:ext cx="325354" cy="154805"/>
            </a:xfrm>
            <a:prstGeom prst="rect">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300" dirty="0"/>
            </a:p>
          </p:txBody>
        </p:sp>
        <p:cxnSp>
          <p:nvCxnSpPr>
            <p:cNvPr id="18" name="Straight Connector 17"/>
            <p:cNvCxnSpPr>
              <a:stCxn id="8" idx="6"/>
              <a:endCxn id="15" idx="1"/>
            </p:cNvCxnSpPr>
            <p:nvPr/>
          </p:nvCxnSpPr>
          <p:spPr>
            <a:xfrm>
              <a:off x="6842962" y="3852938"/>
              <a:ext cx="998119" cy="108887"/>
            </a:xfrm>
            <a:prstGeom prst="line">
              <a:avLst/>
            </a:prstGeom>
            <a:ln w="3175">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8" idx="6"/>
              <a:endCxn id="13" idx="1"/>
            </p:cNvCxnSpPr>
            <p:nvPr/>
          </p:nvCxnSpPr>
          <p:spPr>
            <a:xfrm flipV="1">
              <a:off x="6842962" y="3559071"/>
              <a:ext cx="998119" cy="293868"/>
            </a:xfrm>
            <a:prstGeom prst="line">
              <a:avLst/>
            </a:prstGeom>
            <a:ln w="3175">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850743" y="3383616"/>
              <a:ext cx="986971" cy="457200"/>
            </a:xfrm>
            <a:prstGeom prst="line">
              <a:avLst/>
            </a:prstGeom>
            <a:ln w="3175">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 idx="6"/>
              <a:endCxn id="16" idx="1"/>
            </p:cNvCxnSpPr>
            <p:nvPr/>
          </p:nvCxnSpPr>
          <p:spPr>
            <a:xfrm flipV="1">
              <a:off x="6865020" y="4162548"/>
              <a:ext cx="976061" cy="200722"/>
            </a:xfrm>
            <a:prstGeom prst="line">
              <a:avLst/>
            </a:prstGeom>
            <a:ln w="3175">
              <a:solidFill>
                <a:srgbClr val="00B050"/>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 idx="6"/>
              <a:endCxn id="17" idx="1"/>
            </p:cNvCxnSpPr>
            <p:nvPr/>
          </p:nvCxnSpPr>
          <p:spPr>
            <a:xfrm>
              <a:off x="6865020" y="4363271"/>
              <a:ext cx="974225" cy="15743"/>
            </a:xfrm>
            <a:prstGeom prst="line">
              <a:avLst/>
            </a:prstGeom>
            <a:ln w="3175">
              <a:solidFill>
                <a:srgbClr val="00B050"/>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6"/>
              <a:endCxn id="13" idx="1"/>
            </p:cNvCxnSpPr>
            <p:nvPr/>
          </p:nvCxnSpPr>
          <p:spPr>
            <a:xfrm flipV="1">
              <a:off x="6842963" y="3559070"/>
              <a:ext cx="998119" cy="541818"/>
            </a:xfrm>
            <a:prstGeom prst="line">
              <a:avLst/>
            </a:prstGeom>
            <a:ln w="3175">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792686" y="3347757"/>
              <a:ext cx="1074057" cy="17929"/>
            </a:xfrm>
            <a:prstGeom prst="line">
              <a:avLst/>
            </a:prstGeom>
            <a:ln w="3175">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21714" y="3374652"/>
              <a:ext cx="1016000" cy="206188"/>
            </a:xfrm>
            <a:prstGeom prst="line">
              <a:avLst/>
            </a:prstGeom>
            <a:ln w="3175">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0" idx="6"/>
              <a:endCxn id="14" idx="1"/>
            </p:cNvCxnSpPr>
            <p:nvPr/>
          </p:nvCxnSpPr>
          <p:spPr>
            <a:xfrm flipV="1">
              <a:off x="6865020" y="3759793"/>
              <a:ext cx="976061" cy="603478"/>
            </a:xfrm>
            <a:prstGeom prst="line">
              <a:avLst/>
            </a:prstGeom>
            <a:ln w="3175">
              <a:solidFill>
                <a:srgbClr val="00B050"/>
              </a:solidFill>
              <a:prstDash val="sysDash"/>
              <a:miter lim="800000"/>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855595" y="3278979"/>
              <a:ext cx="325354" cy="154805"/>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300" dirty="0"/>
            </a:p>
          </p:txBody>
        </p:sp>
        <p:sp>
          <p:nvSpPr>
            <p:cNvPr id="28" name="Oval 27"/>
            <p:cNvSpPr/>
            <p:nvPr/>
          </p:nvSpPr>
          <p:spPr>
            <a:xfrm>
              <a:off x="6600660" y="3294243"/>
              <a:ext cx="216902" cy="154805"/>
            </a:xfrm>
            <a:prstGeom prst="ellipse">
              <a:avLst/>
            </a:prstGeom>
            <a:solidFill>
              <a:schemeClr val="bg1"/>
            </a:solidFill>
            <a:ln w="31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300" dirty="0"/>
            </a:p>
          </p:txBody>
        </p:sp>
        <p:cxnSp>
          <p:nvCxnSpPr>
            <p:cNvPr id="29" name="Straight Connector 28"/>
            <p:cNvCxnSpPr/>
            <p:nvPr/>
          </p:nvCxnSpPr>
          <p:spPr>
            <a:xfrm>
              <a:off x="6778171" y="3634628"/>
              <a:ext cx="1030515" cy="744071"/>
            </a:xfrm>
            <a:prstGeom prst="line">
              <a:avLst/>
            </a:prstGeom>
            <a:ln w="3175">
              <a:solidFill>
                <a:srgbClr val="00B050"/>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36229" y="3625663"/>
              <a:ext cx="972457" cy="143435"/>
            </a:xfrm>
            <a:prstGeom prst="line">
              <a:avLst/>
            </a:prstGeom>
            <a:ln w="3175">
              <a:solidFill>
                <a:srgbClr val="00B050"/>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792686" y="3625663"/>
              <a:ext cx="1030514" cy="546847"/>
            </a:xfrm>
            <a:prstGeom prst="line">
              <a:avLst/>
            </a:prstGeom>
            <a:ln w="3175">
              <a:solidFill>
                <a:srgbClr val="00B050"/>
              </a:solidFill>
              <a:prstDash val="sysDash"/>
              <a:miter lim="800000"/>
            </a:ln>
          </p:spPr>
          <p:style>
            <a:lnRef idx="1">
              <a:schemeClr val="accent1"/>
            </a:lnRef>
            <a:fillRef idx="0">
              <a:schemeClr val="accent1"/>
            </a:fillRef>
            <a:effectRef idx="0">
              <a:schemeClr val="accent1"/>
            </a:effectRef>
            <a:fontRef idx="minor">
              <a:schemeClr val="tx1"/>
            </a:fontRef>
          </p:style>
        </p:cxnSp>
      </p:grpSp>
      <p:sp>
        <p:nvSpPr>
          <p:cNvPr id="32" name="Footer Placeholder 3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373401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3"/>
          </p:nvPr>
        </p:nvSpPr>
        <p:spPr/>
        <p:txBody>
          <a:bodyPr/>
          <a:lstStyle/>
          <a:p>
            <a:r>
              <a:rPr lang="de-DE" dirty="0"/>
              <a:t>Introduction to graph analysis</a:t>
            </a:r>
          </a:p>
          <a:p>
            <a:r>
              <a:rPr lang="de-DE" dirty="0"/>
              <a:t>Using Oracle‘s graph technologies to work with graphs</a:t>
            </a:r>
          </a:p>
          <a:p>
            <a:r>
              <a:rPr lang="de-DE" dirty="0"/>
              <a:t>Combining graph analysis and machine learning</a:t>
            </a:r>
          </a:p>
          <a:p>
            <a:r>
              <a:rPr lang="de-DE" dirty="0"/>
              <a:t>Using machine learning for network intrusion detection</a:t>
            </a:r>
          </a:p>
          <a:p>
            <a:r>
              <a:rPr lang="de-DE" dirty="0"/>
              <a:t>Wrap-up</a:t>
            </a:r>
            <a:endParaRPr lang="en-US" dirty="0"/>
          </a:p>
        </p:txBody>
      </p:sp>
      <p:sp>
        <p:nvSpPr>
          <p:cNvPr id="6" name="Pentagon 5"/>
          <p:cNvSpPr/>
          <p:nvPr/>
        </p:nvSpPr>
        <p:spPr>
          <a:xfrm>
            <a:off x="2186329" y="198120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1</a:t>
            </a:r>
          </a:p>
        </p:txBody>
      </p:sp>
      <p:sp>
        <p:nvSpPr>
          <p:cNvPr id="16" name="Pentagon 15"/>
          <p:cNvSpPr/>
          <p:nvPr/>
        </p:nvSpPr>
        <p:spPr>
          <a:xfrm>
            <a:off x="2186329" y="2677477"/>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2</a:t>
            </a:r>
          </a:p>
        </p:txBody>
      </p:sp>
      <p:sp>
        <p:nvSpPr>
          <p:cNvPr id="17" name="Pentagon 16"/>
          <p:cNvSpPr/>
          <p:nvPr/>
        </p:nvSpPr>
        <p:spPr>
          <a:xfrm>
            <a:off x="2186329" y="3373754"/>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3</a:t>
            </a:r>
          </a:p>
        </p:txBody>
      </p:sp>
      <p:sp>
        <p:nvSpPr>
          <p:cNvPr id="18" name="Pentagon 17"/>
          <p:cNvSpPr/>
          <p:nvPr/>
        </p:nvSpPr>
        <p:spPr>
          <a:xfrm>
            <a:off x="2186329" y="4070031"/>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4</a:t>
            </a:r>
          </a:p>
        </p:txBody>
      </p:sp>
      <p:sp>
        <p:nvSpPr>
          <p:cNvPr id="19" name="Pentagon 18"/>
          <p:cNvSpPr/>
          <p:nvPr/>
        </p:nvSpPr>
        <p:spPr>
          <a:xfrm>
            <a:off x="2186329" y="476631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5</a:t>
            </a:r>
          </a:p>
        </p:txBody>
      </p:sp>
      <p:sp>
        <p:nvSpPr>
          <p:cNvPr id="4" name="Slide Number Placeholder 3"/>
          <p:cNvSpPr>
            <a:spLocks noGrp="1"/>
          </p:cNvSpPr>
          <p:nvPr>
            <p:ph type="sldNum" sz="quarter" idx="12"/>
          </p:nvPr>
        </p:nvSpPr>
        <p:spPr/>
        <p:txBody>
          <a:bodyPr/>
          <a:lstStyle/>
          <a:p>
            <a:fld id="{C51EAA63-D034-42AE-91FA-B13B9518C7BE}" type="slidenum">
              <a:rPr lang="en-US" smtClean="0"/>
              <a:pPr/>
              <a:t>12</a:t>
            </a:fld>
            <a:endParaRPr lang="en-US" dirty="0"/>
          </a:p>
        </p:txBody>
      </p:sp>
    </p:spTree>
    <p:extLst>
      <p:ext uri="{BB962C8B-B14F-4D97-AF65-F5344CB8AC3E}">
        <p14:creationId xmlns:p14="http://schemas.microsoft.com/office/powerpoint/2010/main" val="283280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Oracle Big Data Spatial and Graph</a:t>
            </a:r>
          </a:p>
        </p:txBody>
      </p:sp>
      <p:sp>
        <p:nvSpPr>
          <p:cNvPr id="11" name="Content Placeholder 10"/>
          <p:cNvSpPr>
            <a:spLocks noGrp="1"/>
          </p:cNvSpPr>
          <p:nvPr>
            <p:ph sz="half" idx="1"/>
          </p:nvPr>
        </p:nvSpPr>
        <p:spPr>
          <a:xfrm>
            <a:off x="531813" y="1524001"/>
            <a:ext cx="2590799" cy="4419600"/>
          </a:xfrm>
        </p:spPr>
        <p:txBody>
          <a:bodyPr/>
          <a:lstStyle/>
          <a:p>
            <a:pPr marL="0" indent="0">
              <a:buNone/>
            </a:pPr>
            <a:r>
              <a:rPr lang="en-US" dirty="0"/>
              <a:t>Spatial Analysis:</a:t>
            </a:r>
          </a:p>
          <a:p>
            <a:r>
              <a:rPr lang="en-US" sz="2400" dirty="0"/>
              <a:t>Location Data Enrichment</a:t>
            </a:r>
          </a:p>
          <a:p>
            <a:r>
              <a:rPr lang="en-US" sz="2400" dirty="0"/>
              <a:t>Proximity and containment analysis, Clustering</a:t>
            </a:r>
          </a:p>
          <a:p>
            <a:r>
              <a:rPr lang="en-US" sz="2400" dirty="0"/>
              <a:t>Spatial data preparation (Vector, Raster)</a:t>
            </a:r>
          </a:p>
          <a:p>
            <a:r>
              <a:rPr lang="de-DE" sz="2400" dirty="0"/>
              <a:t>Interactive visualization</a:t>
            </a:r>
            <a:endParaRPr lang="en-US" sz="2400" dirty="0"/>
          </a:p>
        </p:txBody>
      </p:sp>
      <p:sp>
        <p:nvSpPr>
          <p:cNvPr id="3" name="Footer Placeholder 2"/>
          <p:cNvSpPr>
            <a:spLocks noGrp="1"/>
          </p:cNvSpPr>
          <p:nvPr>
            <p:ph type="ftr" sz="quarter" idx="11"/>
          </p:nvPr>
        </p:nvSpPr>
        <p:spPr/>
        <p:txBody>
          <a:bodyPr/>
          <a:lstStyle/>
          <a:p>
            <a:endParaRPr lang="en-US" dirty="0"/>
          </a:p>
        </p:txBody>
      </p:sp>
      <p:sp>
        <p:nvSpPr>
          <p:cNvPr id="16" name="Content Placeholder 15"/>
          <p:cNvSpPr>
            <a:spLocks noGrp="1"/>
          </p:cNvSpPr>
          <p:nvPr>
            <p:ph sz="half" idx="2"/>
          </p:nvPr>
        </p:nvSpPr>
        <p:spPr>
          <a:xfrm>
            <a:off x="6246814" y="1524001"/>
            <a:ext cx="2403891" cy="4419600"/>
          </a:xfrm>
        </p:spPr>
        <p:txBody>
          <a:bodyPr/>
          <a:lstStyle/>
          <a:p>
            <a:pPr marL="0" indent="0" eaLnBrk="0" hangingPunct="0">
              <a:spcBef>
                <a:spcPts val="667"/>
              </a:spcBef>
              <a:spcAft>
                <a:spcPts val="267"/>
              </a:spcAft>
              <a:buClr>
                <a:schemeClr val="tx2"/>
              </a:buClr>
              <a:buNone/>
              <a:defRPr/>
            </a:pPr>
            <a:r>
              <a:rPr lang="en-US" dirty="0"/>
              <a:t>Property Graph </a:t>
            </a:r>
            <a:r>
              <a:rPr lang="en-US" dirty="0">
                <a:ea typeface="ＭＳ Ｐゴシック" pitchFamily="127" charset="-128"/>
                <a:cs typeface="ＭＳ Ｐゴシック" pitchFamily="127" charset="-128"/>
              </a:rPr>
              <a:t>Analysis:</a:t>
            </a:r>
          </a:p>
          <a:p>
            <a:pPr marL="283572" indent="-283572" eaLnBrk="0" hangingPunct="0">
              <a:spcBef>
                <a:spcPts val="667"/>
              </a:spcBef>
              <a:spcAft>
                <a:spcPts val="267"/>
              </a:spcAft>
              <a:buClr>
                <a:schemeClr val="tx2"/>
              </a:buClr>
              <a:defRPr/>
            </a:pPr>
            <a:r>
              <a:rPr lang="en-US" sz="2400" dirty="0">
                <a:ea typeface="ＭＳ Ｐゴシック" pitchFamily="127" charset="-128"/>
                <a:cs typeface="ＭＳ Ｐゴシック" pitchFamily="127" charset="-128"/>
              </a:rPr>
              <a:t>Graph Database</a:t>
            </a:r>
          </a:p>
          <a:p>
            <a:pPr marL="283572" indent="-283572" eaLnBrk="0" hangingPunct="0">
              <a:spcBef>
                <a:spcPts val="667"/>
              </a:spcBef>
              <a:spcAft>
                <a:spcPts val="267"/>
              </a:spcAft>
              <a:buClr>
                <a:schemeClr val="tx2"/>
              </a:buClr>
              <a:defRPr/>
            </a:pPr>
            <a:r>
              <a:rPr lang="en-US" sz="2400" dirty="0">
                <a:ea typeface="ＭＳ Ｐゴシック" pitchFamily="127" charset="-128"/>
                <a:cs typeface="ＭＳ Ｐゴシック" pitchFamily="127" charset="-128"/>
              </a:rPr>
              <a:t>In-memory Analysis Engine</a:t>
            </a:r>
          </a:p>
          <a:p>
            <a:pPr marL="283572" lvl="1" indent="-283572" eaLnBrk="0" hangingPunct="0">
              <a:spcBef>
                <a:spcPts val="667"/>
              </a:spcBef>
              <a:spcAft>
                <a:spcPts val="267"/>
              </a:spcAft>
              <a:buClr>
                <a:schemeClr val="tx2"/>
              </a:buClr>
              <a:buFont typeface="Arial" pitchFamily="34" charset="0"/>
              <a:buChar char="•"/>
              <a:defRPr/>
            </a:pPr>
            <a:r>
              <a:rPr lang="en-US" dirty="0">
                <a:ea typeface="ＭＳ Ｐゴシック" pitchFamily="127" charset="-128"/>
                <a:cs typeface="ＭＳ Ｐゴシック" pitchFamily="127" charset="-128"/>
              </a:rPr>
              <a:t>Scalable Network Analysis Algorithms</a:t>
            </a:r>
          </a:p>
          <a:p>
            <a:pPr marL="283572" lvl="1" indent="-283572" eaLnBrk="0" hangingPunct="0">
              <a:spcBef>
                <a:spcPts val="667"/>
              </a:spcBef>
              <a:spcAft>
                <a:spcPts val="267"/>
              </a:spcAft>
              <a:buClr>
                <a:schemeClr val="tx2"/>
              </a:buClr>
              <a:buFont typeface="Arial" pitchFamily="34" charset="0"/>
              <a:buChar char="•"/>
              <a:defRPr/>
            </a:pPr>
            <a:r>
              <a:rPr lang="en-US" dirty="0">
                <a:ea typeface="ＭＳ Ｐゴシック" pitchFamily="127" charset="-128"/>
                <a:cs typeface="ＭＳ Ｐゴシック" pitchFamily="127" charset="-128"/>
              </a:rPr>
              <a:t>Developer APIs</a:t>
            </a:r>
          </a:p>
        </p:txBody>
      </p:sp>
      <p:pic>
        <p:nvPicPr>
          <p:cNvPr id="17" name="Picture Placeholder 9" descr="Picture1.jpg"/>
          <p:cNvPicPr>
            <a:picLocks noChangeAspect="1"/>
          </p:cNvPicPr>
          <p:nvPr/>
        </p:nvPicPr>
        <p:blipFill rotWithShape="1">
          <a:blip r:embed="rId3" cstate="print"/>
          <a:stretch/>
        </p:blipFill>
        <p:spPr>
          <a:xfrm>
            <a:off x="3351212" y="1678593"/>
            <a:ext cx="2454442" cy="2131407"/>
          </a:xfrm>
          <a:prstGeom prst="rect">
            <a:avLst/>
          </a:prstGeom>
          <a:effectLst>
            <a:innerShdw blurRad="114300">
              <a:prstClr val="black"/>
            </a:innerShdw>
          </a:effectLst>
        </p:spPr>
      </p:pic>
      <p:pic>
        <p:nvPicPr>
          <p:cNvPr id="18" name="Picture 2" descr="http://www.scientificcomputing.com/sites/scientificcomputing.com/files/New%20Approach%20to%20Vertex%20Connectivity%20Could%20Maximize%20Network%20Bandwidth_ml.jpg"/>
          <p:cNvPicPr>
            <a:picLocks noChangeAspect="1" noChangeArrowheads="1"/>
          </p:cNvPicPr>
          <p:nvPr/>
        </p:nvPicPr>
        <p:blipFill>
          <a:blip r:embed="rId4" cstate="print"/>
          <a:srcRect l="5625" r="5625"/>
          <a:stretch>
            <a:fillRect/>
          </a:stretch>
        </p:blipFill>
        <p:spPr bwMode="auto">
          <a:xfrm>
            <a:off x="8761412" y="1676400"/>
            <a:ext cx="2705099" cy="220979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61223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de-DE" dirty="0"/>
              <a:t>Oracle Big Data Spatial and Graph</a:t>
            </a:r>
            <a:endParaRPr lang="en-US" dirty="0"/>
          </a:p>
        </p:txBody>
      </p:sp>
      <p:sp>
        <p:nvSpPr>
          <p:cNvPr id="7" name="Content Placeholder 6"/>
          <p:cNvSpPr>
            <a:spLocks noGrp="1"/>
          </p:cNvSpPr>
          <p:nvPr>
            <p:ph sz="half" idx="2"/>
          </p:nvPr>
        </p:nvSpPr>
        <p:spPr/>
        <p:txBody>
          <a:bodyPr/>
          <a:lstStyle/>
          <a:p>
            <a:r>
              <a:rPr lang="de-DE" dirty="0"/>
              <a:t>Available for Big Data platform</a:t>
            </a:r>
          </a:p>
          <a:p>
            <a:pPr lvl="1"/>
            <a:r>
              <a:rPr lang="de-DE" dirty="0"/>
              <a:t>Hadoop, HBase, Oracle NoSQL</a:t>
            </a:r>
          </a:p>
          <a:p>
            <a:r>
              <a:rPr lang="de-DE" dirty="0"/>
              <a:t>Supported both on BDA and commodity hardware</a:t>
            </a:r>
          </a:p>
          <a:p>
            <a:pPr lvl="1"/>
            <a:r>
              <a:rPr lang="de-DE" dirty="0"/>
              <a:t>CDH and Hortonworks</a:t>
            </a:r>
          </a:p>
          <a:p>
            <a:r>
              <a:rPr lang="de-DE" dirty="0"/>
              <a:t>Database connectivity through Big Data Connectors or Big Data SQL</a:t>
            </a:r>
          </a:p>
          <a:p>
            <a:r>
              <a:rPr lang="de-DE" dirty="0"/>
              <a:t>Included in Big Data Cloud Service</a:t>
            </a:r>
            <a:endParaRPr lang="en-US" dirty="0"/>
          </a:p>
        </p:txBody>
      </p:sp>
      <p:sp>
        <p:nvSpPr>
          <p:cNvPr id="8" name="Text Placeholder 7"/>
          <p:cNvSpPr>
            <a:spLocks noGrp="1"/>
          </p:cNvSpPr>
          <p:nvPr>
            <p:ph type="body" sz="quarter" idx="3"/>
          </p:nvPr>
        </p:nvSpPr>
        <p:spPr>
          <a:xfrm>
            <a:off x="6243764" y="1524000"/>
            <a:ext cx="5537110" cy="762000"/>
          </a:xfrm>
        </p:spPr>
        <p:txBody>
          <a:bodyPr/>
          <a:lstStyle/>
          <a:p>
            <a:r>
              <a:rPr lang="de-DE" dirty="0"/>
              <a:t>Oracle Spatial and Graph (DB option)</a:t>
            </a:r>
            <a:endParaRPr lang="en-US" dirty="0"/>
          </a:p>
        </p:txBody>
      </p:sp>
      <p:sp>
        <p:nvSpPr>
          <p:cNvPr id="9" name="Content Placeholder 8"/>
          <p:cNvSpPr>
            <a:spLocks noGrp="1"/>
          </p:cNvSpPr>
          <p:nvPr>
            <p:ph sz="quarter" idx="4"/>
          </p:nvPr>
        </p:nvSpPr>
        <p:spPr/>
        <p:txBody>
          <a:bodyPr/>
          <a:lstStyle/>
          <a:p>
            <a:r>
              <a:rPr lang="de-DE" dirty="0"/>
              <a:t>Available with Oracle 12.2 (EE)</a:t>
            </a:r>
          </a:p>
          <a:p>
            <a:r>
              <a:rPr lang="de-DE" dirty="0"/>
              <a:t>Using tables for graph persistence</a:t>
            </a:r>
          </a:p>
          <a:p>
            <a:r>
              <a:rPr lang="en-US" dirty="0"/>
              <a:t>In-database graph analytics</a:t>
            </a:r>
          </a:p>
          <a:p>
            <a:pPr lvl="1"/>
            <a:r>
              <a:rPr lang="en-US" dirty="0" err="1"/>
              <a:t>Sparsification</a:t>
            </a:r>
            <a:r>
              <a:rPr lang="en-US" dirty="0"/>
              <a:t>, shortest path, page rank, triangle counting, WCC, sub graph generation… </a:t>
            </a:r>
          </a:p>
          <a:p>
            <a:r>
              <a:rPr lang="de-DE" dirty="0"/>
              <a:t>SQL queries possible</a:t>
            </a:r>
          </a:p>
          <a:p>
            <a:pPr lvl="1"/>
            <a:r>
              <a:rPr lang="de-DE" dirty="0"/>
              <a:t>Integration with Spatial, Text, Label Security, RDF Views, etc.</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14</a:t>
            </a:fld>
            <a:endParaRPr lang="en-US" dirty="0"/>
          </a:p>
        </p:txBody>
      </p:sp>
      <p:sp>
        <p:nvSpPr>
          <p:cNvPr id="5" name="Title 4"/>
          <p:cNvSpPr>
            <a:spLocks noGrp="1"/>
          </p:cNvSpPr>
          <p:nvPr>
            <p:ph type="title"/>
          </p:nvPr>
        </p:nvSpPr>
        <p:spPr/>
        <p:txBody>
          <a:bodyPr/>
          <a:lstStyle/>
          <a:p>
            <a:r>
              <a:rPr lang="de-DE" dirty="0"/>
              <a:t>In-memory Analytics Engine – Product Packaging</a:t>
            </a:r>
            <a:endParaRPr lang="en-US" dirty="0"/>
          </a:p>
        </p:txBody>
      </p:sp>
    </p:spTree>
    <p:extLst>
      <p:ext uri="{BB962C8B-B14F-4D97-AF65-F5344CB8AC3E}">
        <p14:creationId xmlns:p14="http://schemas.microsoft.com/office/powerpoint/2010/main" val="322299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BEB086-41D5-4948-B78D-D0F6DCBF3B77}"/>
              </a:ext>
            </a:extLst>
          </p:cNvPr>
          <p:cNvSpPr/>
          <p:nvPr/>
        </p:nvSpPr>
        <p:spPr>
          <a:xfrm>
            <a:off x="1864569" y="1580176"/>
            <a:ext cx="6199248" cy="2590800"/>
          </a:xfrm>
          <a:prstGeom prst="rect">
            <a:avLst/>
          </a:prstGeom>
          <a:solidFill>
            <a:schemeClr val="accent6">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121877" tIns="60939" rIns="121877" bIns="60939" rtlCol="0">
            <a:noAutofit/>
          </a:bodyPr>
          <a:lstStyle/>
          <a:p>
            <a:endParaRPr lang="en-US" b="1">
              <a:solidFill>
                <a:schemeClr val="accent5">
                  <a:lumMod val="50000"/>
                </a:schemeClr>
              </a:solidFill>
            </a:endParaRPr>
          </a:p>
        </p:txBody>
      </p:sp>
      <p:sp>
        <p:nvSpPr>
          <p:cNvPr id="8" name="TextBox 7"/>
          <p:cNvSpPr txBox="1"/>
          <p:nvPr/>
        </p:nvSpPr>
        <p:spPr>
          <a:xfrm>
            <a:off x="2273258" y="2875576"/>
            <a:ext cx="5398594" cy="1080000"/>
          </a:xfrm>
          <a:prstGeom prst="rect">
            <a:avLst/>
          </a:prstGeom>
          <a:solidFill>
            <a:srgbClr val="99CCFF"/>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121877" tIns="60939" rIns="121877" bIns="60939" rtlCol="0" anchor="t">
            <a:noAutofit/>
          </a:bodyPr>
          <a:lstStyle/>
          <a:p>
            <a:pPr marL="342840" indent="-342840" algn="ctr"/>
            <a:r>
              <a:rPr lang="en-US" b="1" dirty="0">
                <a:solidFill>
                  <a:srgbClr val="002060"/>
                </a:solidFill>
              </a:rPr>
              <a:t>Graph Store Management</a:t>
            </a:r>
          </a:p>
          <a:p>
            <a:pPr marL="342840" indent="-342840" algn="ctr"/>
            <a:endParaRPr lang="en-US" b="1" dirty="0">
              <a:solidFill>
                <a:srgbClr val="002060"/>
              </a:solidFill>
            </a:endParaRPr>
          </a:p>
          <a:p>
            <a:pPr marL="342840" indent="-342840" algn="ctr"/>
            <a:endParaRPr lang="en-US" b="1" dirty="0">
              <a:solidFill>
                <a:srgbClr val="002060"/>
              </a:solidFill>
            </a:endParaRPr>
          </a:p>
        </p:txBody>
      </p:sp>
      <p:sp>
        <p:nvSpPr>
          <p:cNvPr id="30" name="Footer Placeholder 22"/>
          <p:cNvSpPr>
            <a:spLocks noGrp="1"/>
          </p:cNvSpPr>
          <p:nvPr>
            <p:ph type="ftr" sz="quarter" idx="11"/>
          </p:nvPr>
        </p:nvSpPr>
        <p:spPr/>
        <p:txBody>
          <a:bodyPr/>
          <a:lstStyle/>
          <a:p>
            <a:endParaRPr lang="en-US" dirty="0"/>
          </a:p>
        </p:txBody>
      </p:sp>
      <p:sp>
        <p:nvSpPr>
          <p:cNvPr id="33" name="Slide Number Placeholder 32"/>
          <p:cNvSpPr>
            <a:spLocks noGrp="1"/>
          </p:cNvSpPr>
          <p:nvPr>
            <p:ph type="sldNum" sz="quarter" idx="12"/>
          </p:nvPr>
        </p:nvSpPr>
        <p:spPr/>
        <p:txBody>
          <a:bodyPr/>
          <a:lstStyle/>
          <a:p>
            <a:fld id="{C51EAA63-D034-42AE-91FA-B13B9518C7BE}" type="slidenum">
              <a:rPr lang="en-US" smtClean="0"/>
              <a:pPr/>
              <a:t>15</a:t>
            </a:fld>
            <a:endParaRPr lang="en-US" dirty="0"/>
          </a:p>
        </p:txBody>
      </p:sp>
      <p:sp>
        <p:nvSpPr>
          <p:cNvPr id="2" name="Title 1"/>
          <p:cNvSpPr>
            <a:spLocks noGrp="1"/>
          </p:cNvSpPr>
          <p:nvPr>
            <p:ph type="title"/>
          </p:nvPr>
        </p:nvSpPr>
        <p:spPr/>
        <p:txBody>
          <a:bodyPr/>
          <a:lstStyle/>
          <a:p>
            <a:r>
              <a:rPr lang="en-US" dirty="0"/>
              <a:t>Architecture of Property Graph</a:t>
            </a:r>
            <a:endParaRPr lang="en-US" dirty="0">
              <a:solidFill>
                <a:schemeClr val="tx1">
                  <a:lumMod val="50000"/>
                </a:schemeClr>
              </a:solidFill>
            </a:endParaRPr>
          </a:p>
        </p:txBody>
      </p:sp>
      <p:sp>
        <p:nvSpPr>
          <p:cNvPr id="6" name="Content Placeholder 7"/>
          <p:cNvSpPr txBox="1">
            <a:spLocks/>
          </p:cNvSpPr>
          <p:nvPr/>
        </p:nvSpPr>
        <p:spPr>
          <a:xfrm>
            <a:off x="1446212" y="1870845"/>
            <a:ext cx="10529147" cy="4360479"/>
          </a:xfrm>
          <a:prstGeom prst="rect">
            <a:avLst/>
          </a:prstGeom>
        </p:spPr>
        <p:txBody>
          <a:bodyPr lIns="121877" tIns="60939" rIns="121877" bIns="60939"/>
          <a:lstStyle/>
          <a:p>
            <a:pPr marL="304693" indent="-224287" defTabSz="304693">
              <a:spcAft>
                <a:spcPts val="800"/>
              </a:spcAft>
              <a:buClr>
                <a:srgbClr val="FF0000"/>
              </a:buClr>
              <a:buSzPct val="85000"/>
              <a:buFont typeface="Wingdings" pitchFamily="2" charset="2"/>
              <a:buChar char="§"/>
              <a:defRPr/>
            </a:pPr>
            <a:endParaRPr lang="en-US" sz="1400" b="1" dirty="0">
              <a:latin typeface="Arial" pitchFamily="34" charset="0"/>
              <a:cs typeface="Arial" pitchFamily="34" charset="0"/>
            </a:endParaRPr>
          </a:p>
        </p:txBody>
      </p:sp>
      <p:sp>
        <p:nvSpPr>
          <p:cNvPr id="9" name="TextBox 8"/>
          <p:cNvSpPr txBox="1"/>
          <p:nvPr/>
        </p:nvSpPr>
        <p:spPr>
          <a:xfrm>
            <a:off x="2273258" y="1775665"/>
            <a:ext cx="5398594" cy="1080000"/>
          </a:xfrm>
          <a:prstGeom prst="rect">
            <a:avLst/>
          </a:prstGeom>
          <a:solidFill>
            <a:srgbClr val="FBE5C5"/>
          </a:solidFill>
          <a:ln>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wrap="square" lIns="121877" tIns="60939" rIns="121877" bIns="60939" rtlCol="0">
            <a:noAutofit/>
          </a:bodyPr>
          <a:lstStyle/>
          <a:p>
            <a:pPr marL="457120" indent="-457120" algn="ctr"/>
            <a:r>
              <a:rPr lang="en-US" b="1" dirty="0">
                <a:solidFill>
                  <a:schemeClr val="accent3">
                    <a:lumMod val="50000"/>
                  </a:schemeClr>
                </a:solidFill>
              </a:rPr>
              <a:t>Graph Analytics</a:t>
            </a:r>
          </a:p>
          <a:p>
            <a:pPr marL="228560" indent="-228560" algn="ctr"/>
            <a:endParaRPr lang="en-US" sz="1200" dirty="0">
              <a:solidFill>
                <a:schemeClr val="tx2"/>
              </a:solidFill>
            </a:endParaRPr>
          </a:p>
        </p:txBody>
      </p:sp>
      <p:sp>
        <p:nvSpPr>
          <p:cNvPr id="16" name="TextBox 15"/>
          <p:cNvSpPr txBox="1"/>
          <p:nvPr/>
        </p:nvSpPr>
        <p:spPr>
          <a:xfrm>
            <a:off x="2810995" y="3339165"/>
            <a:ext cx="4318875" cy="450000"/>
          </a:xfrm>
          <a:prstGeom prst="roundRect">
            <a:avLst/>
          </a:prstGeom>
          <a:ln w="3175">
            <a:noFill/>
          </a:ln>
        </p:spPr>
        <p:style>
          <a:lnRef idx="2">
            <a:schemeClr val="dk1"/>
          </a:lnRef>
          <a:fillRef idx="1">
            <a:schemeClr val="lt1"/>
          </a:fillRef>
          <a:effectRef idx="0">
            <a:schemeClr val="dk1"/>
          </a:effectRef>
          <a:fontRef idx="minor">
            <a:schemeClr val="dk1"/>
          </a:fontRef>
        </p:style>
        <p:txBody>
          <a:bodyPr wrap="square" lIns="121877" tIns="60939" rIns="121877" bIns="60939" rtlCol="0" anchor="ctr">
            <a:noAutofit/>
          </a:bodyPr>
          <a:lstStyle/>
          <a:p>
            <a:pPr algn="ctr"/>
            <a:r>
              <a:rPr lang="en-US" b="1" dirty="0">
                <a:solidFill>
                  <a:srgbClr val="002060"/>
                </a:solidFill>
              </a:rPr>
              <a:t>Blueprints/</a:t>
            </a:r>
            <a:r>
              <a:rPr lang="en-US" b="1" dirty="0" err="1">
                <a:solidFill>
                  <a:srgbClr val="002060"/>
                </a:solidFill>
              </a:rPr>
              <a:t>Tinkerpop</a:t>
            </a:r>
            <a:r>
              <a:rPr lang="en-US" b="1" dirty="0">
                <a:solidFill>
                  <a:srgbClr val="002060"/>
                </a:solidFill>
              </a:rPr>
              <a:t>/Gremlin</a:t>
            </a:r>
          </a:p>
        </p:txBody>
      </p:sp>
      <p:sp>
        <p:nvSpPr>
          <p:cNvPr id="13" name="TextBox 12"/>
          <p:cNvSpPr txBox="1"/>
          <p:nvPr/>
        </p:nvSpPr>
        <p:spPr>
          <a:xfrm>
            <a:off x="760412" y="1552259"/>
            <a:ext cx="461633" cy="2618718"/>
          </a:xfrm>
          <a:prstGeom prst="rect">
            <a:avLst/>
          </a:prstGeom>
          <a:solidFill>
            <a:srgbClr val="E2D7D6"/>
          </a:solidFill>
          <a:ln>
            <a:noFill/>
          </a:ln>
        </p:spPr>
        <p:style>
          <a:lnRef idx="2">
            <a:schemeClr val="dk1"/>
          </a:lnRef>
          <a:fillRef idx="1">
            <a:schemeClr val="lt1"/>
          </a:fillRef>
          <a:effectRef idx="0">
            <a:schemeClr val="dk1"/>
          </a:effectRef>
          <a:fontRef idx="minor">
            <a:schemeClr val="dk1"/>
          </a:fontRef>
        </p:style>
        <p:txBody>
          <a:bodyPr vert="vert" wrap="square" lIns="91424" tIns="45712" rIns="91424" bIns="45712" rtlCol="0">
            <a:spAutoFit/>
          </a:bodyPr>
          <a:lstStyle/>
          <a:p>
            <a:pPr algn="ctr"/>
            <a:r>
              <a:rPr lang="en-US" b="1" dirty="0">
                <a:solidFill>
                  <a:schemeClr val="tx2"/>
                </a:solidFill>
              </a:rPr>
              <a:t>REST/Web Service</a:t>
            </a:r>
          </a:p>
        </p:txBody>
      </p:sp>
      <p:sp>
        <p:nvSpPr>
          <p:cNvPr id="21" name="TextBox 20"/>
          <p:cNvSpPr txBox="1"/>
          <p:nvPr/>
        </p:nvSpPr>
        <p:spPr>
          <a:xfrm>
            <a:off x="8708581" y="1552259"/>
            <a:ext cx="738631" cy="2694918"/>
          </a:xfrm>
          <a:prstGeom prst="rect">
            <a:avLst/>
          </a:prstGeom>
          <a:solidFill>
            <a:srgbClr val="E2D7D6"/>
          </a:solidFill>
          <a:ln>
            <a:noFill/>
          </a:ln>
        </p:spPr>
        <p:style>
          <a:lnRef idx="2">
            <a:schemeClr val="dk1"/>
          </a:lnRef>
          <a:fillRef idx="1">
            <a:schemeClr val="lt1"/>
          </a:fillRef>
          <a:effectRef idx="0">
            <a:schemeClr val="dk1"/>
          </a:effectRef>
          <a:fontRef idx="minor">
            <a:schemeClr val="dk1"/>
          </a:fontRef>
        </p:style>
        <p:txBody>
          <a:bodyPr vert="vert" wrap="square" lIns="91424" tIns="45712" rIns="91424" bIns="45712" rtlCol="0">
            <a:spAutoFit/>
          </a:bodyPr>
          <a:lstStyle/>
          <a:p>
            <a:pPr algn="ctr"/>
            <a:r>
              <a:rPr lang="en-US" b="1" dirty="0">
                <a:solidFill>
                  <a:schemeClr val="tx2"/>
                </a:solidFill>
              </a:rPr>
              <a:t>APIs</a:t>
            </a:r>
          </a:p>
          <a:p>
            <a:pPr algn="ctr"/>
            <a:r>
              <a:rPr lang="en-US" b="1" dirty="0">
                <a:solidFill>
                  <a:schemeClr val="tx2"/>
                </a:solidFill>
              </a:rPr>
              <a:t>Java, Groovy, Python, …</a:t>
            </a:r>
          </a:p>
        </p:txBody>
      </p:sp>
      <p:grpSp>
        <p:nvGrpSpPr>
          <p:cNvPr id="4" name="Group 3">
            <a:extLst>
              <a:ext uri="{FF2B5EF4-FFF2-40B4-BE49-F238E27FC236}">
                <a16:creationId xmlns:a16="http://schemas.microsoft.com/office/drawing/2014/main" id="{1715490E-AD94-7A4A-8858-E411449EBD68}"/>
              </a:ext>
            </a:extLst>
          </p:cNvPr>
          <p:cNvGrpSpPr/>
          <p:nvPr/>
        </p:nvGrpSpPr>
        <p:grpSpPr>
          <a:xfrm>
            <a:off x="10057916" y="1819736"/>
            <a:ext cx="1618014" cy="2215949"/>
            <a:chOff x="8979487" y="2398133"/>
            <a:chExt cx="2228689" cy="2450721"/>
          </a:xfrm>
        </p:grpSpPr>
        <p:sp>
          <p:nvSpPr>
            <p:cNvPr id="18" name="TextBox 17"/>
            <p:cNvSpPr txBox="1"/>
            <p:nvPr/>
          </p:nvSpPr>
          <p:spPr>
            <a:xfrm>
              <a:off x="9164251" y="3544537"/>
              <a:ext cx="1601255" cy="652181"/>
            </a:xfrm>
            <a:prstGeom prst="rect">
              <a:avLst/>
            </a:prstGeom>
            <a:ln w="3175"/>
          </p:spPr>
          <p:style>
            <a:lnRef idx="2">
              <a:schemeClr val="dk1"/>
            </a:lnRef>
            <a:fillRef idx="1">
              <a:schemeClr val="lt1"/>
            </a:fillRef>
            <a:effectRef idx="0">
              <a:schemeClr val="dk1"/>
            </a:effectRef>
            <a:fontRef idx="minor">
              <a:schemeClr val="dk1"/>
            </a:fontRef>
          </p:style>
          <p:txBody>
            <a:bodyPr wrap="square" lIns="121877" tIns="60939" rIns="121877" bIns="60939" rtlCol="0">
              <a:spAutoFit/>
            </a:bodyPr>
            <a:lstStyle/>
            <a:p>
              <a:pPr algn="ctr"/>
              <a:r>
                <a:rPr lang="en-US" sz="1100" dirty="0">
                  <a:solidFill>
                    <a:schemeClr val="accent3">
                      <a:lumMod val="40000"/>
                      <a:lumOff val="60000"/>
                    </a:schemeClr>
                  </a:solidFill>
                </a:rPr>
                <a:t>RDF (RDF/XML, N-Triples, N-Quads, TriG,N3,JSON)</a:t>
              </a:r>
              <a:endParaRPr lang="en-US" sz="1600" b="1" dirty="0">
                <a:solidFill>
                  <a:schemeClr val="accent3">
                    <a:lumMod val="40000"/>
                    <a:lumOff val="60000"/>
                  </a:schemeClr>
                </a:solidFill>
              </a:endParaRPr>
            </a:p>
          </p:txBody>
        </p:sp>
        <p:sp>
          <p:nvSpPr>
            <p:cNvPr id="24" name="TextBox 23"/>
            <p:cNvSpPr txBox="1"/>
            <p:nvPr/>
          </p:nvSpPr>
          <p:spPr>
            <a:xfrm>
              <a:off x="8979487" y="2398133"/>
              <a:ext cx="2228689" cy="2450721"/>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wrap="square" lIns="121877" tIns="60939" rIns="121877" bIns="60939" rtlCol="0">
              <a:spAutoFit/>
            </a:bodyPr>
            <a:lstStyle/>
            <a:p>
              <a:pPr algn="ctr"/>
              <a:r>
                <a:rPr lang="en-US" b="1" dirty="0">
                  <a:solidFill>
                    <a:schemeClr val="bg1"/>
                  </a:solidFill>
                </a:rPr>
                <a:t>Property Graph formats</a:t>
              </a: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a:p>
              <a:pPr algn="ctr"/>
              <a:endParaRPr lang="en-US" sz="1000" b="1" dirty="0">
                <a:solidFill>
                  <a:schemeClr val="bg1"/>
                </a:solidFill>
              </a:endParaRPr>
            </a:p>
            <a:p>
              <a:pPr algn="ctr"/>
              <a:endParaRPr lang="en-US" dirty="0">
                <a:solidFill>
                  <a:schemeClr val="bg1"/>
                </a:solidFill>
              </a:endParaRPr>
            </a:p>
          </p:txBody>
        </p:sp>
        <p:sp>
          <p:nvSpPr>
            <p:cNvPr id="25" name="TextBox 24"/>
            <p:cNvSpPr txBox="1"/>
            <p:nvPr/>
          </p:nvSpPr>
          <p:spPr>
            <a:xfrm>
              <a:off x="9386637" y="3269555"/>
              <a:ext cx="1482123" cy="1374771"/>
            </a:xfrm>
            <a:prstGeom prst="roundRect">
              <a:avLst/>
            </a:prstGeom>
            <a:ln w="3175">
              <a:noFill/>
            </a:ln>
          </p:spPr>
          <p:style>
            <a:lnRef idx="2">
              <a:schemeClr val="dk1"/>
            </a:lnRef>
            <a:fillRef idx="1">
              <a:schemeClr val="lt1"/>
            </a:fillRef>
            <a:effectRef idx="0">
              <a:schemeClr val="dk1"/>
            </a:effectRef>
            <a:fontRef idx="minor">
              <a:schemeClr val="dk1"/>
            </a:fontRef>
          </p:style>
          <p:txBody>
            <a:bodyPr wrap="square" lIns="121877" tIns="60939" rIns="121877" bIns="60939" rtlCol="0" anchor="ctr">
              <a:noAutofit/>
            </a:bodyPr>
            <a:lstStyle/>
            <a:p>
              <a:pPr algn="ctr"/>
              <a:r>
                <a:rPr lang="en-US" sz="1400" b="1" dirty="0" err="1">
                  <a:solidFill>
                    <a:schemeClr val="accent6">
                      <a:lumMod val="50000"/>
                    </a:schemeClr>
                  </a:solidFill>
                </a:rPr>
                <a:t>GraphML</a:t>
              </a:r>
              <a:r>
                <a:rPr lang="en-US" sz="1400" b="1" dirty="0">
                  <a:solidFill>
                    <a:schemeClr val="accent6">
                      <a:lumMod val="50000"/>
                    </a:schemeClr>
                  </a:solidFill>
                </a:rPr>
                <a:t> </a:t>
              </a:r>
            </a:p>
            <a:p>
              <a:pPr algn="ctr"/>
              <a:r>
                <a:rPr lang="en-US" sz="1400" b="1" dirty="0">
                  <a:solidFill>
                    <a:schemeClr val="accent6">
                      <a:lumMod val="50000"/>
                    </a:schemeClr>
                  </a:solidFill>
                </a:rPr>
                <a:t>GML</a:t>
              </a:r>
            </a:p>
            <a:p>
              <a:pPr algn="ctr"/>
              <a:r>
                <a:rPr lang="en-US" sz="1400" b="1" dirty="0">
                  <a:solidFill>
                    <a:schemeClr val="accent6">
                      <a:lumMod val="50000"/>
                    </a:schemeClr>
                  </a:solidFill>
                </a:rPr>
                <a:t>Graph-SON </a:t>
              </a:r>
            </a:p>
            <a:p>
              <a:pPr algn="ctr"/>
              <a:r>
                <a:rPr lang="en-US" sz="1400" b="1" dirty="0">
                  <a:solidFill>
                    <a:schemeClr val="accent6">
                      <a:lumMod val="50000"/>
                    </a:schemeClr>
                  </a:solidFill>
                </a:rPr>
                <a:t>Flat Files</a:t>
              </a:r>
            </a:p>
          </p:txBody>
        </p:sp>
      </p:grpSp>
      <p:sp>
        <p:nvSpPr>
          <p:cNvPr id="32" name="TextBox 31"/>
          <p:cNvSpPr txBox="1"/>
          <p:nvPr/>
        </p:nvSpPr>
        <p:spPr>
          <a:xfrm>
            <a:off x="1864569" y="4677559"/>
            <a:ext cx="6199248" cy="1500979"/>
          </a:xfrm>
          <a:prstGeom prst="rect">
            <a:avLst/>
          </a:prstGeom>
          <a:solidFill>
            <a:schemeClr val="accent6">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121877" tIns="60939" rIns="121877" bIns="60939" rtlCol="0">
            <a:noAutofit/>
          </a:bodyPr>
          <a:lstStyle/>
          <a:p>
            <a:pPr algn="ctr"/>
            <a:r>
              <a:rPr lang="en-US" b="1" dirty="0">
                <a:solidFill>
                  <a:schemeClr val="accent5">
                    <a:lumMod val="50000"/>
                  </a:schemeClr>
                </a:solidFill>
              </a:rPr>
              <a:t>Scalable and Persistent Storage Management</a:t>
            </a:r>
          </a:p>
        </p:txBody>
      </p:sp>
      <p:sp>
        <p:nvSpPr>
          <p:cNvPr id="34" name="Can 33"/>
          <p:cNvSpPr/>
          <p:nvPr/>
        </p:nvSpPr>
        <p:spPr>
          <a:xfrm>
            <a:off x="6015890" y="5208149"/>
            <a:ext cx="1852343" cy="855099"/>
          </a:xfrm>
          <a:prstGeom prst="can">
            <a:avLst/>
          </a:prstGeom>
          <a:solidFill>
            <a:schemeClr val="tx1">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prstTxWarp prst="textNoShape">
              <a:avLst/>
            </a:prstTxWarp>
            <a:noAutofit/>
          </a:bodyPr>
          <a:lstStyle/>
          <a:p>
            <a:pPr algn="ctr">
              <a:lnSpc>
                <a:spcPct val="90000"/>
              </a:lnSpc>
            </a:pPr>
            <a:r>
              <a:rPr lang="en-US" sz="1600" b="1" dirty="0"/>
              <a:t>Oracle NoSQL Database</a:t>
            </a:r>
          </a:p>
        </p:txBody>
      </p:sp>
      <p:sp>
        <p:nvSpPr>
          <p:cNvPr id="35" name="Can 34"/>
          <p:cNvSpPr/>
          <p:nvPr/>
        </p:nvSpPr>
        <p:spPr>
          <a:xfrm>
            <a:off x="2054796" y="5200045"/>
            <a:ext cx="1878921" cy="855099"/>
          </a:xfrm>
          <a:prstGeom prst="can">
            <a:avLst/>
          </a:prstGeom>
          <a:solidFill>
            <a:schemeClr val="tx1">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prstTxWarp prst="textNoShape">
              <a:avLst/>
            </a:prstTxWarp>
            <a:noAutofit/>
          </a:bodyPr>
          <a:lstStyle/>
          <a:p>
            <a:pPr algn="ctr">
              <a:lnSpc>
                <a:spcPct val="90000"/>
              </a:lnSpc>
            </a:pPr>
            <a:r>
              <a:rPr lang="en-US" sz="1600" b="1" dirty="0"/>
              <a:t>Oracle RDBMS</a:t>
            </a:r>
          </a:p>
        </p:txBody>
      </p:sp>
      <p:sp>
        <p:nvSpPr>
          <p:cNvPr id="36" name="Can 35"/>
          <p:cNvSpPr/>
          <p:nvPr/>
        </p:nvSpPr>
        <p:spPr>
          <a:xfrm>
            <a:off x="4035343" y="5201769"/>
            <a:ext cx="1878921" cy="855099"/>
          </a:xfrm>
          <a:prstGeom prst="can">
            <a:avLst/>
          </a:prstGeom>
          <a:solidFill>
            <a:schemeClr val="tx1">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prstTxWarp prst="textNoShape">
              <a:avLst/>
            </a:prstTxWarp>
            <a:noAutofit/>
          </a:bodyPr>
          <a:lstStyle/>
          <a:p>
            <a:pPr algn="ctr">
              <a:lnSpc>
                <a:spcPct val="90000"/>
              </a:lnSpc>
            </a:pPr>
            <a:r>
              <a:rPr lang="en-US" sz="1600" b="1" dirty="0"/>
              <a:t>Apache HBase</a:t>
            </a:r>
          </a:p>
        </p:txBody>
      </p:sp>
      <p:sp>
        <p:nvSpPr>
          <p:cNvPr id="42" name="TextBox 41"/>
          <p:cNvSpPr txBox="1"/>
          <p:nvPr/>
        </p:nvSpPr>
        <p:spPr>
          <a:xfrm>
            <a:off x="2810995" y="2189775"/>
            <a:ext cx="4318875" cy="450000"/>
          </a:xfrm>
          <a:prstGeom prst="roundRect">
            <a:avLst/>
          </a:prstGeom>
          <a:ln w="3175">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wrap="square" lIns="121877" tIns="60939" rIns="121877" bIns="60939" rtlCol="0" anchor="ctr">
            <a:noAutofit/>
          </a:bodyPr>
          <a:lstStyle/>
          <a:p>
            <a:pPr algn="ctr"/>
            <a:r>
              <a:rPr lang="en-US" b="1" dirty="0">
                <a:solidFill>
                  <a:schemeClr val="accent3">
                    <a:lumMod val="50000"/>
                  </a:schemeClr>
                </a:solidFill>
              </a:rPr>
              <a:t>Parallel In-Memory Graph Analytics</a:t>
            </a:r>
            <a:endParaRPr lang="en-US" sz="4800" b="1" dirty="0">
              <a:solidFill>
                <a:schemeClr val="accent3">
                  <a:lumMod val="50000"/>
                </a:schemeClr>
              </a:solidFill>
            </a:endParaRPr>
          </a:p>
        </p:txBody>
      </p:sp>
      <p:sp>
        <p:nvSpPr>
          <p:cNvPr id="54" name="Left-Right Arrow 53"/>
          <p:cNvSpPr/>
          <p:nvPr/>
        </p:nvSpPr>
        <p:spPr>
          <a:xfrm>
            <a:off x="8066322" y="2743200"/>
            <a:ext cx="607095" cy="325059"/>
          </a:xfrm>
          <a:prstGeom prst="leftRightArrow">
            <a:avLst/>
          </a:prstGeom>
          <a:solidFill>
            <a:schemeClr val="bg2">
              <a:lumMod val="10000"/>
            </a:schemeClr>
          </a:solidFill>
          <a:ln w="69850">
            <a:no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lIns="121877" tIns="60939" rIns="121877" bIns="60939" rtlCol="0" anchor="ctr"/>
          <a:lstStyle/>
          <a:p>
            <a:pPr algn="ctr"/>
            <a:endParaRPr lang="en-US" dirty="0">
              <a:solidFill>
                <a:schemeClr val="accent3">
                  <a:lumMod val="60000"/>
                  <a:lumOff val="40000"/>
                </a:schemeClr>
              </a:solidFill>
            </a:endParaRPr>
          </a:p>
        </p:txBody>
      </p:sp>
      <p:sp>
        <p:nvSpPr>
          <p:cNvPr id="37" name="Left-Right Arrow 36">
            <a:extLst>
              <a:ext uri="{FF2B5EF4-FFF2-40B4-BE49-F238E27FC236}">
                <a16:creationId xmlns:a16="http://schemas.microsoft.com/office/drawing/2014/main" id="{BF1934CE-7318-B146-906F-2ADD3FB18DD4}"/>
              </a:ext>
            </a:extLst>
          </p:cNvPr>
          <p:cNvSpPr/>
          <p:nvPr/>
        </p:nvSpPr>
        <p:spPr>
          <a:xfrm>
            <a:off x="1222045" y="2743200"/>
            <a:ext cx="674200" cy="325059"/>
          </a:xfrm>
          <a:prstGeom prst="leftRightArrow">
            <a:avLst/>
          </a:prstGeom>
          <a:solidFill>
            <a:schemeClr val="bg2">
              <a:lumMod val="10000"/>
            </a:schemeClr>
          </a:solidFill>
          <a:ln w="69850">
            <a:no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lIns="121877" tIns="60939" rIns="121877" bIns="60939" rtlCol="0" anchor="ctr"/>
          <a:lstStyle/>
          <a:p>
            <a:pPr algn="ctr"/>
            <a:endParaRPr lang="en-US" dirty="0">
              <a:solidFill>
                <a:schemeClr val="accent3">
                  <a:lumMod val="60000"/>
                  <a:lumOff val="40000"/>
                </a:schemeClr>
              </a:solidFill>
            </a:endParaRPr>
          </a:p>
        </p:txBody>
      </p:sp>
      <p:sp>
        <p:nvSpPr>
          <p:cNvPr id="40" name="Left-Right Arrow 39">
            <a:extLst>
              <a:ext uri="{FF2B5EF4-FFF2-40B4-BE49-F238E27FC236}">
                <a16:creationId xmlns:a16="http://schemas.microsoft.com/office/drawing/2014/main" id="{4290002D-8EF3-C942-81BE-263041BDA188}"/>
              </a:ext>
            </a:extLst>
          </p:cNvPr>
          <p:cNvSpPr/>
          <p:nvPr/>
        </p:nvSpPr>
        <p:spPr>
          <a:xfrm rot="5400000">
            <a:off x="4669007" y="4211482"/>
            <a:ext cx="607095" cy="325059"/>
          </a:xfrm>
          <a:prstGeom prst="leftRightArrow">
            <a:avLst/>
          </a:prstGeom>
          <a:solidFill>
            <a:schemeClr val="bg2">
              <a:lumMod val="10000"/>
            </a:schemeClr>
          </a:solidFill>
          <a:ln w="69850">
            <a:no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lIns="121877" tIns="60939" rIns="121877" bIns="60939" rtlCol="0" anchor="ctr"/>
          <a:lstStyle/>
          <a:p>
            <a:pPr algn="ctr"/>
            <a:endParaRPr lang="en-US" dirty="0">
              <a:solidFill>
                <a:schemeClr val="accent3">
                  <a:lumMod val="60000"/>
                  <a:lumOff val="40000"/>
                </a:schemeClr>
              </a:solidFill>
            </a:endParaRPr>
          </a:p>
        </p:txBody>
      </p:sp>
    </p:spTree>
    <p:extLst>
      <p:ext uri="{BB962C8B-B14F-4D97-AF65-F5344CB8AC3E}">
        <p14:creationId xmlns:p14="http://schemas.microsoft.com/office/powerpoint/2010/main" val="413211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dirty="0"/>
              <a:t>Creating a Graph</a:t>
            </a:r>
            <a:endParaRPr lang="en-US" dirty="0"/>
          </a:p>
        </p:txBody>
      </p:sp>
      <p:sp>
        <p:nvSpPr>
          <p:cNvPr id="7" name="Content Placeholder 6"/>
          <p:cNvSpPr>
            <a:spLocks noGrp="1"/>
          </p:cNvSpPr>
          <p:nvPr>
            <p:ph idx="1"/>
          </p:nvPr>
        </p:nvSpPr>
        <p:spPr/>
        <p:txBody>
          <a:bodyPr/>
          <a:lstStyle/>
          <a:p>
            <a:r>
              <a:rPr lang="de-DE" dirty="0"/>
              <a:t>From a relational model</a:t>
            </a:r>
          </a:p>
          <a:p>
            <a:pPr lvl="1"/>
            <a:r>
              <a:rPr lang="de-DE" dirty="0"/>
              <a:t>Rows in tables usually become vertices</a:t>
            </a:r>
          </a:p>
          <a:p>
            <a:pPr lvl="1"/>
            <a:r>
              <a:rPr lang="de-DE" dirty="0"/>
              <a:t>Columns become properties on vertices</a:t>
            </a:r>
          </a:p>
          <a:p>
            <a:pPr lvl="1"/>
            <a:r>
              <a:rPr lang="de-DE" dirty="0"/>
              <a:t>Relationships become edges</a:t>
            </a:r>
          </a:p>
          <a:p>
            <a:pPr lvl="1"/>
            <a:r>
              <a:rPr lang="de-DE" dirty="0"/>
              <a:t>Join tables in n:m relations are transformed into relationships, columns become properties on edges</a:t>
            </a:r>
          </a:p>
          <a:p>
            <a:r>
              <a:rPr lang="de-DE" dirty="0"/>
              <a:t>Interactively through API or graphical tool</a:t>
            </a:r>
          </a:p>
          <a:p>
            <a:pPr lvl="1"/>
            <a:r>
              <a:rPr lang="de-DE" dirty="0"/>
              <a:t>Adding vertices, edges, properties to a given graph</a:t>
            </a:r>
          </a:p>
          <a:p>
            <a:r>
              <a:rPr lang="de-DE" dirty="0"/>
              <a:t>From graph exchange formats</a:t>
            </a:r>
          </a:p>
          <a:p>
            <a:pPr lvl="1"/>
            <a:r>
              <a:rPr lang="de-DE" dirty="0"/>
              <a:t>GraphML, GraphSON, GML (Graph Modeling Language)</a:t>
            </a:r>
          </a:p>
          <a:p>
            <a:endParaRPr lang="de-DE" dirty="0"/>
          </a:p>
          <a:p>
            <a:pPr lvl="1"/>
            <a:endParaRPr lang="en-US" dirty="0"/>
          </a:p>
        </p:txBody>
      </p:sp>
      <p:sp>
        <p:nvSpPr>
          <p:cNvPr id="4" name="Footer Placeholder 3"/>
          <p:cNvSpPr>
            <a:spLocks noGrp="1"/>
          </p:cNvSpPr>
          <p:nvPr>
            <p:ph type="ftr" sz="quarter" idx="11"/>
          </p:nvPr>
        </p:nvSpPr>
        <p:spPr/>
        <p:txBody>
          <a:bodyPr/>
          <a:lstStyle/>
          <a:p>
            <a:endParaRPr lang="en-US" dirty="0"/>
          </a:p>
        </p:txBody>
      </p:sp>
      <p:pic>
        <p:nvPicPr>
          <p:cNvPr id="9" name="Picture 9" descr="C:\Users\sungphon\Documents\joinmit.gif"/>
          <p:cNvPicPr>
            <a:picLocks noChangeAspect="1" noChangeArrowheads="1"/>
          </p:cNvPicPr>
          <p:nvPr/>
        </p:nvPicPr>
        <p:blipFill>
          <a:blip r:embed="rId2" cstate="print"/>
          <a:srcRect/>
          <a:stretch>
            <a:fillRect/>
          </a:stretch>
        </p:blipFill>
        <p:spPr bwMode="auto">
          <a:xfrm>
            <a:off x="6220156" y="705096"/>
            <a:ext cx="5665456" cy="2419104"/>
          </a:xfrm>
          <a:prstGeom prst="rect">
            <a:avLst/>
          </a:prstGeom>
          <a:noFill/>
        </p:spPr>
      </p:pic>
    </p:spTree>
    <p:extLst>
      <p:ext uri="{BB962C8B-B14F-4D97-AF65-F5344CB8AC3E}">
        <p14:creationId xmlns:p14="http://schemas.microsoft.com/office/powerpoint/2010/main" val="428132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Creating a Graph from Network Traffic</a:t>
            </a:r>
            <a:endParaRPr lang="en-US" dirty="0"/>
          </a:p>
        </p:txBody>
      </p:sp>
      <p:sp>
        <p:nvSpPr>
          <p:cNvPr id="3" name="Content Placeholder 2"/>
          <p:cNvSpPr>
            <a:spLocks noGrp="1"/>
          </p:cNvSpPr>
          <p:nvPr>
            <p:ph idx="1"/>
          </p:nvPr>
        </p:nvSpPr>
        <p:spPr/>
        <p:txBody>
          <a:bodyPr/>
          <a:lstStyle/>
          <a:p>
            <a:r>
              <a:rPr lang="de-DE" sz="2400" dirty="0"/>
              <a:t>Capture network traffic (source/target IP address and port, protocol, state, duration, ...)</a:t>
            </a:r>
          </a:p>
          <a:p>
            <a:r>
              <a:rPr lang="de-DE" sz="2400" dirty="0"/>
              <a:t>Model each IP address as vertex</a:t>
            </a:r>
          </a:p>
          <a:p>
            <a:r>
              <a:rPr lang="de-DE" sz="2400" dirty="0"/>
              <a:t>Model each record (from source IP to destination IP) as an edge</a:t>
            </a:r>
          </a:p>
          <a:p>
            <a:r>
              <a:rPr lang="de-DE" sz="2400" dirty="0"/>
              <a:t>Attributes can become properties on the edge</a:t>
            </a:r>
          </a:p>
          <a:p>
            <a:r>
              <a:rPr lang="de-DE" sz="2400" dirty="0"/>
              <a:t>Utilities available to convert CSV to graph</a:t>
            </a:r>
          </a:p>
          <a:p>
            <a:pPr lvl="1"/>
            <a:r>
              <a:rPr lang="de-DE" sz="2000" dirty="0"/>
              <a:t>OraclePropertyGraphUtilsBase.convertCSV2OPV</a:t>
            </a:r>
          </a:p>
          <a:p>
            <a:pPr lvl="1"/>
            <a:r>
              <a:rPr lang="de-DE" sz="2000" dirty="0"/>
              <a:t>OraclePropertyGraphUtilsBase.convertCSV2OPE</a:t>
            </a:r>
          </a:p>
          <a:p>
            <a:endParaRPr lang="de-DE" sz="2400"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17</a:t>
            </a:fld>
            <a:endParaRPr lang="en-US" dirty="0"/>
          </a:p>
        </p:txBody>
      </p:sp>
      <p:pic>
        <p:nvPicPr>
          <p:cNvPr id="5" name="Picture 4" descr="d3Capture.GIF"/>
          <p:cNvPicPr>
            <a:picLocks noChangeAspect="1"/>
          </p:cNvPicPr>
          <p:nvPr/>
        </p:nvPicPr>
        <p:blipFill rotWithShape="1">
          <a:blip r:embed="rId2" cstate="print"/>
          <a:srcRect l="158" t="2703" b="54054"/>
          <a:stretch/>
        </p:blipFill>
        <p:spPr>
          <a:xfrm>
            <a:off x="1141412" y="4733926"/>
            <a:ext cx="9616398" cy="1219200"/>
          </a:xfrm>
          <a:prstGeom prst="rect">
            <a:avLst/>
          </a:prstGeom>
        </p:spPr>
      </p:pic>
    </p:spTree>
    <p:extLst>
      <p:ext uri="{BB962C8B-B14F-4D97-AF65-F5344CB8AC3E}">
        <p14:creationId xmlns:p14="http://schemas.microsoft.com/office/powerpoint/2010/main" val="41763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3"/>
          </p:nvPr>
        </p:nvSpPr>
        <p:spPr/>
        <p:txBody>
          <a:bodyPr/>
          <a:lstStyle/>
          <a:p>
            <a:r>
              <a:rPr lang="de-DE" dirty="0"/>
              <a:t>Introduction to graph analysis</a:t>
            </a:r>
          </a:p>
          <a:p>
            <a:r>
              <a:rPr lang="de-DE" dirty="0"/>
              <a:t>Using Oracle‘s graph technologies to work with graphs</a:t>
            </a:r>
          </a:p>
          <a:p>
            <a:r>
              <a:rPr lang="de-DE" dirty="0"/>
              <a:t>Combining graph analysis and machine learning</a:t>
            </a:r>
          </a:p>
          <a:p>
            <a:r>
              <a:rPr lang="de-DE" dirty="0"/>
              <a:t>Using machine learning for network intrusion detection</a:t>
            </a:r>
          </a:p>
          <a:p>
            <a:r>
              <a:rPr lang="de-DE" dirty="0"/>
              <a:t>Wrap-up</a:t>
            </a:r>
            <a:endParaRPr lang="en-US" dirty="0"/>
          </a:p>
        </p:txBody>
      </p:sp>
      <p:sp>
        <p:nvSpPr>
          <p:cNvPr id="6" name="Pentagon 5"/>
          <p:cNvSpPr/>
          <p:nvPr/>
        </p:nvSpPr>
        <p:spPr>
          <a:xfrm>
            <a:off x="2186329" y="198120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1</a:t>
            </a:r>
          </a:p>
        </p:txBody>
      </p:sp>
      <p:sp>
        <p:nvSpPr>
          <p:cNvPr id="16" name="Pentagon 15"/>
          <p:cNvSpPr/>
          <p:nvPr/>
        </p:nvSpPr>
        <p:spPr>
          <a:xfrm>
            <a:off x="2186329" y="2677477"/>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2</a:t>
            </a:r>
          </a:p>
        </p:txBody>
      </p:sp>
      <p:sp>
        <p:nvSpPr>
          <p:cNvPr id="17" name="Pentagon 16"/>
          <p:cNvSpPr/>
          <p:nvPr/>
        </p:nvSpPr>
        <p:spPr>
          <a:xfrm>
            <a:off x="2186329" y="3373754"/>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3</a:t>
            </a:r>
          </a:p>
        </p:txBody>
      </p:sp>
      <p:sp>
        <p:nvSpPr>
          <p:cNvPr id="18" name="Pentagon 17"/>
          <p:cNvSpPr/>
          <p:nvPr/>
        </p:nvSpPr>
        <p:spPr>
          <a:xfrm>
            <a:off x="2186329" y="4070031"/>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4</a:t>
            </a:r>
          </a:p>
        </p:txBody>
      </p:sp>
      <p:sp>
        <p:nvSpPr>
          <p:cNvPr id="19" name="Pentagon 18"/>
          <p:cNvSpPr/>
          <p:nvPr/>
        </p:nvSpPr>
        <p:spPr>
          <a:xfrm>
            <a:off x="2186329" y="476631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5</a:t>
            </a:r>
          </a:p>
        </p:txBody>
      </p:sp>
      <p:sp>
        <p:nvSpPr>
          <p:cNvPr id="4" name="Slide Number Placeholder 3"/>
          <p:cNvSpPr>
            <a:spLocks noGrp="1"/>
          </p:cNvSpPr>
          <p:nvPr>
            <p:ph type="sldNum" sz="quarter" idx="12"/>
          </p:nvPr>
        </p:nvSpPr>
        <p:spPr/>
        <p:txBody>
          <a:bodyPr/>
          <a:lstStyle/>
          <a:p>
            <a:fld id="{C51EAA63-D034-42AE-91FA-B13B9518C7BE}" type="slidenum">
              <a:rPr lang="en-US" smtClean="0"/>
              <a:pPr/>
              <a:t>18</a:t>
            </a:fld>
            <a:endParaRPr lang="en-US" dirty="0"/>
          </a:p>
        </p:txBody>
      </p:sp>
    </p:spTree>
    <p:extLst>
      <p:ext uri="{BB962C8B-B14F-4D97-AF65-F5344CB8AC3E}">
        <p14:creationId xmlns:p14="http://schemas.microsoft.com/office/powerpoint/2010/main" val="96886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dirty="0"/>
              <a:t>Combining Graph Analytics and Machine Learning</a:t>
            </a:r>
            <a:endParaRPr lang="en-US" dirty="0"/>
          </a:p>
        </p:txBody>
      </p:sp>
      <p:sp>
        <p:nvSpPr>
          <p:cNvPr id="9" name="Text Placeholder 8"/>
          <p:cNvSpPr>
            <a:spLocks noGrp="1"/>
          </p:cNvSpPr>
          <p:nvPr>
            <p:ph type="body" idx="1"/>
          </p:nvPr>
        </p:nvSpPr>
        <p:spPr/>
        <p:txBody>
          <a:bodyPr/>
          <a:lstStyle/>
          <a:p>
            <a:r>
              <a:rPr lang="de-DE" dirty="0"/>
              <a:t>	   Graph Analytics</a:t>
            </a:r>
            <a:endParaRPr lang="en-US" dirty="0"/>
          </a:p>
        </p:txBody>
      </p:sp>
      <p:sp>
        <p:nvSpPr>
          <p:cNvPr id="10" name="Content Placeholder 9"/>
          <p:cNvSpPr>
            <a:spLocks noGrp="1"/>
          </p:cNvSpPr>
          <p:nvPr>
            <p:ph sz="half" idx="2"/>
          </p:nvPr>
        </p:nvSpPr>
        <p:spPr>
          <a:xfrm>
            <a:off x="989012" y="2362200"/>
            <a:ext cx="3880858" cy="3581400"/>
          </a:xfrm>
        </p:spPr>
        <p:txBody>
          <a:bodyPr/>
          <a:lstStyle/>
          <a:p>
            <a:endParaRPr lang="en-US" dirty="0"/>
          </a:p>
          <a:p>
            <a:endParaRPr lang="en-US" dirty="0"/>
          </a:p>
          <a:p>
            <a:endParaRPr lang="en-US" dirty="0"/>
          </a:p>
          <a:p>
            <a:endParaRPr lang="en-US" dirty="0"/>
          </a:p>
          <a:p>
            <a:r>
              <a:rPr lang="en-US" sz="2400" dirty="0"/>
              <a:t>Compute graph metric(s)</a:t>
            </a:r>
            <a:br>
              <a:rPr lang="en-US" sz="2400" dirty="0"/>
            </a:br>
            <a:endParaRPr lang="en-US" sz="2400" dirty="0"/>
          </a:p>
          <a:p>
            <a:r>
              <a:rPr lang="en-US" sz="2400" dirty="0"/>
              <a:t>Explore graph or compute</a:t>
            </a:r>
            <a:br>
              <a:rPr lang="en-US" sz="2400" dirty="0"/>
            </a:br>
            <a:r>
              <a:rPr lang="en-US" sz="2400" dirty="0"/>
              <a:t>new metrics using ML result</a:t>
            </a:r>
          </a:p>
          <a:p>
            <a:pPr marL="0" indent="0">
              <a:buNone/>
            </a:pPr>
            <a:endParaRPr lang="en-US" sz="2400" dirty="0"/>
          </a:p>
        </p:txBody>
      </p:sp>
      <p:sp>
        <p:nvSpPr>
          <p:cNvPr id="11" name="Text Placeholder 10"/>
          <p:cNvSpPr>
            <a:spLocks noGrp="1"/>
          </p:cNvSpPr>
          <p:nvPr>
            <p:ph type="body" sz="quarter" idx="3"/>
          </p:nvPr>
        </p:nvSpPr>
        <p:spPr/>
        <p:txBody>
          <a:bodyPr/>
          <a:lstStyle/>
          <a:p>
            <a:pPr algn="ctr"/>
            <a:r>
              <a:rPr lang="de-DE" dirty="0"/>
              <a:t>Machine Learning</a:t>
            </a:r>
            <a:endParaRPr lang="en-US" dirty="0"/>
          </a:p>
        </p:txBody>
      </p:sp>
      <p:sp>
        <p:nvSpPr>
          <p:cNvPr id="12" name="Content Placeholder 11"/>
          <p:cNvSpPr>
            <a:spLocks noGrp="1"/>
          </p:cNvSpPr>
          <p:nvPr>
            <p:ph sz="quarter" idx="4"/>
          </p:nvPr>
        </p:nvSpPr>
        <p:spPr>
          <a:xfrm>
            <a:off x="7542212" y="2914650"/>
            <a:ext cx="3276600" cy="3581400"/>
          </a:xfrm>
        </p:spPr>
        <p:txBody>
          <a:bodyPr/>
          <a:lstStyle/>
          <a:p>
            <a:endParaRPr lang="en-US" dirty="0"/>
          </a:p>
          <a:p>
            <a:endParaRPr lang="en-US" dirty="0"/>
          </a:p>
          <a:p>
            <a:endParaRPr lang="en-US" dirty="0"/>
          </a:p>
          <a:p>
            <a:r>
              <a:rPr lang="en-US" sz="2400" dirty="0"/>
              <a:t>Build predictive model</a:t>
            </a:r>
            <a:br>
              <a:rPr lang="en-US" sz="2400" dirty="0"/>
            </a:br>
            <a:r>
              <a:rPr lang="en-US" sz="2400" dirty="0"/>
              <a:t>using graph metric</a:t>
            </a:r>
          </a:p>
          <a:p>
            <a:r>
              <a:rPr lang="en-US" sz="2400" dirty="0"/>
              <a:t>Build model(s) and </a:t>
            </a:r>
            <a:br>
              <a:rPr lang="en-US" sz="2400" dirty="0"/>
            </a:br>
            <a:r>
              <a:rPr lang="en-US" sz="2400" dirty="0"/>
              <a:t>score or classify data</a:t>
            </a:r>
          </a:p>
        </p:txBody>
      </p:sp>
      <p:sp>
        <p:nvSpPr>
          <p:cNvPr id="4" name="Slide Number Placeholder 3"/>
          <p:cNvSpPr>
            <a:spLocks noGrp="1"/>
          </p:cNvSpPr>
          <p:nvPr>
            <p:ph type="sldNum" sz="quarter" idx="12"/>
          </p:nvPr>
        </p:nvSpPr>
        <p:spPr/>
        <p:txBody>
          <a:bodyPr/>
          <a:lstStyle/>
          <a:p>
            <a:fld id="{C51EAA63-D034-42AE-91FA-B13B9518C7BE}" type="slidenum">
              <a:rPr lang="en-US" smtClean="0"/>
              <a:pPr/>
              <a:t>19</a:t>
            </a:fld>
            <a:endParaRPr lang="en-US" dirty="0"/>
          </a:p>
        </p:txBody>
      </p:sp>
      <p:grpSp>
        <p:nvGrpSpPr>
          <p:cNvPr id="13" name="Group 26"/>
          <p:cNvGrpSpPr/>
          <p:nvPr/>
        </p:nvGrpSpPr>
        <p:grpSpPr>
          <a:xfrm>
            <a:off x="1751012" y="2371080"/>
            <a:ext cx="2190595" cy="1877933"/>
            <a:chOff x="5867400" y="990600"/>
            <a:chExt cx="2590800" cy="2362200"/>
          </a:xfrm>
        </p:grpSpPr>
        <p:sp>
          <p:nvSpPr>
            <p:cNvPr id="14" name="Cloud 13"/>
            <p:cNvSpPr/>
            <p:nvPr/>
          </p:nvSpPr>
          <p:spPr>
            <a:xfrm>
              <a:off x="5867400" y="990600"/>
              <a:ext cx="2590800" cy="2362200"/>
            </a:xfrm>
            <a:prstGeom prst="cloud">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15" name="Oval 14"/>
            <p:cNvSpPr/>
            <p:nvPr/>
          </p:nvSpPr>
          <p:spPr>
            <a:xfrm>
              <a:off x="6477000" y="1524000"/>
              <a:ext cx="152400" cy="152400"/>
            </a:xfrm>
            <a:prstGeom prst="ellipse">
              <a:avLst/>
            </a:prstGeom>
            <a:solidFill>
              <a:schemeClr val="accent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16" name="Oval 15"/>
            <p:cNvSpPr/>
            <p:nvPr/>
          </p:nvSpPr>
          <p:spPr>
            <a:xfrm>
              <a:off x="6400800" y="1828800"/>
              <a:ext cx="152400" cy="152400"/>
            </a:xfrm>
            <a:prstGeom prst="ellipse">
              <a:avLst/>
            </a:prstGeom>
            <a:solidFill>
              <a:schemeClr val="accent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17" name="Oval 16"/>
            <p:cNvSpPr/>
            <p:nvPr/>
          </p:nvSpPr>
          <p:spPr>
            <a:xfrm>
              <a:off x="6705600" y="1752600"/>
              <a:ext cx="152400" cy="152400"/>
            </a:xfrm>
            <a:prstGeom prst="ellipse">
              <a:avLst/>
            </a:prstGeom>
            <a:solidFill>
              <a:schemeClr val="accent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18" name="Oval 17"/>
            <p:cNvSpPr/>
            <p:nvPr/>
          </p:nvSpPr>
          <p:spPr>
            <a:xfrm>
              <a:off x="6781800" y="1447800"/>
              <a:ext cx="152400" cy="152400"/>
            </a:xfrm>
            <a:prstGeom prst="ellipse">
              <a:avLst/>
            </a:prstGeom>
            <a:solidFill>
              <a:schemeClr val="accent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cxnSp>
          <p:nvCxnSpPr>
            <p:cNvPr id="19" name="Straight Arrow Connector 18"/>
            <p:cNvCxnSpPr>
              <a:stCxn id="15" idx="4"/>
              <a:endCxn id="16" idx="0"/>
            </p:cNvCxnSpPr>
            <p:nvPr/>
          </p:nvCxnSpPr>
          <p:spPr>
            <a:xfrm flipH="1">
              <a:off x="6477000" y="1676400"/>
              <a:ext cx="76200" cy="152400"/>
            </a:xfrm>
            <a:prstGeom prst="straightConnector1">
              <a:avLst/>
            </a:prstGeom>
            <a:ln w="9525">
              <a:solidFill>
                <a:schemeClr val="accent1"/>
              </a:solidFill>
              <a:miter lim="800000"/>
              <a:tailEnd type="arrow"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5"/>
              <a:endCxn id="17" idx="1"/>
            </p:cNvCxnSpPr>
            <p:nvPr/>
          </p:nvCxnSpPr>
          <p:spPr>
            <a:xfrm>
              <a:off x="6607082" y="1654082"/>
              <a:ext cx="120836" cy="120836"/>
            </a:xfrm>
            <a:prstGeom prst="straightConnector1">
              <a:avLst/>
            </a:prstGeom>
            <a:ln w="9525">
              <a:solidFill>
                <a:schemeClr val="accent1"/>
              </a:solidFill>
              <a:miter lim="800000"/>
              <a:tailEnd type="arrow" w="sm" len="sm"/>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6"/>
              <a:endCxn id="18" idx="3"/>
            </p:cNvCxnSpPr>
            <p:nvPr/>
          </p:nvCxnSpPr>
          <p:spPr>
            <a:xfrm flipV="1">
              <a:off x="6629400" y="1577882"/>
              <a:ext cx="174718" cy="22318"/>
            </a:xfrm>
            <a:prstGeom prst="straightConnector1">
              <a:avLst/>
            </a:prstGeom>
            <a:ln w="9525">
              <a:solidFill>
                <a:schemeClr val="accent1"/>
              </a:solidFill>
              <a:miter lim="800000"/>
              <a:tailEnd type="arrow" w="sm" len="sm"/>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858000" y="1981200"/>
              <a:ext cx="152400" cy="152400"/>
            </a:xfrm>
            <a:prstGeom prst="ellipse">
              <a:avLst/>
            </a:prstGeom>
            <a:solidFill>
              <a:schemeClr val="accent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23" name="Oval 22"/>
            <p:cNvSpPr/>
            <p:nvPr/>
          </p:nvSpPr>
          <p:spPr>
            <a:xfrm>
              <a:off x="7086600" y="1752600"/>
              <a:ext cx="152400" cy="152400"/>
            </a:xfrm>
            <a:prstGeom prst="ellipse">
              <a:avLst/>
            </a:prstGeom>
            <a:solidFill>
              <a:schemeClr val="accent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24" name="Oval 23"/>
            <p:cNvSpPr/>
            <p:nvPr/>
          </p:nvSpPr>
          <p:spPr>
            <a:xfrm>
              <a:off x="7162800" y="1219200"/>
              <a:ext cx="152400" cy="152400"/>
            </a:xfrm>
            <a:prstGeom prst="ellipse">
              <a:avLst/>
            </a:prstGeom>
            <a:solidFill>
              <a:schemeClr val="accent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25" name="Oval 24"/>
            <p:cNvSpPr/>
            <p:nvPr/>
          </p:nvSpPr>
          <p:spPr>
            <a:xfrm>
              <a:off x="6553200" y="2362200"/>
              <a:ext cx="152400" cy="152400"/>
            </a:xfrm>
            <a:prstGeom prst="ellipse">
              <a:avLst/>
            </a:prstGeom>
            <a:solidFill>
              <a:schemeClr val="accent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26" name="Oval 25"/>
            <p:cNvSpPr/>
            <p:nvPr/>
          </p:nvSpPr>
          <p:spPr>
            <a:xfrm>
              <a:off x="7162800" y="3048000"/>
              <a:ext cx="152400" cy="152400"/>
            </a:xfrm>
            <a:prstGeom prst="ellipse">
              <a:avLst/>
            </a:prstGeom>
            <a:solidFill>
              <a:schemeClr val="accent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27" name="Oval 26"/>
            <p:cNvSpPr/>
            <p:nvPr/>
          </p:nvSpPr>
          <p:spPr>
            <a:xfrm>
              <a:off x="7239000" y="2514600"/>
              <a:ext cx="152400" cy="152400"/>
            </a:xfrm>
            <a:prstGeom prst="ellipse">
              <a:avLst/>
            </a:prstGeom>
            <a:solidFill>
              <a:schemeClr val="accent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28" name="Oval 27"/>
            <p:cNvSpPr/>
            <p:nvPr/>
          </p:nvSpPr>
          <p:spPr>
            <a:xfrm>
              <a:off x="7620000" y="1905000"/>
              <a:ext cx="152400" cy="152400"/>
            </a:xfrm>
            <a:prstGeom prst="ellipse">
              <a:avLst/>
            </a:prstGeom>
            <a:solidFill>
              <a:schemeClr val="accent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29" name="Oval 28"/>
            <p:cNvSpPr/>
            <p:nvPr/>
          </p:nvSpPr>
          <p:spPr>
            <a:xfrm>
              <a:off x="7772400" y="1447800"/>
              <a:ext cx="152400" cy="152400"/>
            </a:xfrm>
            <a:prstGeom prst="ellipse">
              <a:avLst/>
            </a:prstGeom>
            <a:solidFill>
              <a:schemeClr val="accent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cxnSp>
          <p:nvCxnSpPr>
            <p:cNvPr id="30" name="Straight Arrow Connector 29"/>
            <p:cNvCxnSpPr>
              <a:stCxn id="17" idx="5"/>
              <a:endCxn id="22" idx="1"/>
            </p:cNvCxnSpPr>
            <p:nvPr/>
          </p:nvCxnSpPr>
          <p:spPr>
            <a:xfrm>
              <a:off x="6835682" y="1882682"/>
              <a:ext cx="44636" cy="120836"/>
            </a:xfrm>
            <a:prstGeom prst="straightConnector1">
              <a:avLst/>
            </a:prstGeom>
            <a:ln w="9525">
              <a:solidFill>
                <a:schemeClr val="accent1"/>
              </a:solidFill>
              <a:miter lim="800000"/>
              <a:tailEnd type="arrow" w="sm" len="sm"/>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6"/>
              <a:endCxn id="23" idx="2"/>
            </p:cNvCxnSpPr>
            <p:nvPr/>
          </p:nvCxnSpPr>
          <p:spPr>
            <a:xfrm>
              <a:off x="6858000" y="1828800"/>
              <a:ext cx="228600" cy="0"/>
            </a:xfrm>
            <a:prstGeom prst="straightConnector1">
              <a:avLst/>
            </a:prstGeom>
            <a:ln w="9525">
              <a:solidFill>
                <a:schemeClr val="accent1"/>
              </a:solidFill>
              <a:miter lim="800000"/>
              <a:tailEnd type="arrow"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2" idx="3"/>
              <a:endCxn id="25" idx="7"/>
            </p:cNvCxnSpPr>
            <p:nvPr/>
          </p:nvCxnSpPr>
          <p:spPr>
            <a:xfrm flipH="1">
              <a:off x="6683282" y="2111282"/>
              <a:ext cx="197036" cy="273236"/>
            </a:xfrm>
            <a:prstGeom prst="straightConnector1">
              <a:avLst/>
            </a:prstGeom>
            <a:ln w="9525">
              <a:solidFill>
                <a:schemeClr val="accent1"/>
              </a:solidFill>
              <a:miter lim="800000"/>
              <a:tailEnd type="arrow" w="sm"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2" idx="4"/>
              <a:endCxn id="27" idx="0"/>
            </p:cNvCxnSpPr>
            <p:nvPr/>
          </p:nvCxnSpPr>
          <p:spPr>
            <a:xfrm>
              <a:off x="6934200" y="2133600"/>
              <a:ext cx="381000" cy="381000"/>
            </a:xfrm>
            <a:prstGeom prst="straightConnector1">
              <a:avLst/>
            </a:prstGeom>
            <a:ln w="9525">
              <a:solidFill>
                <a:schemeClr val="accent1"/>
              </a:solidFill>
              <a:miter lim="800000"/>
              <a:tailEnd type="arrow" w="sm"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3" idx="5"/>
              <a:endCxn id="28" idx="3"/>
            </p:cNvCxnSpPr>
            <p:nvPr/>
          </p:nvCxnSpPr>
          <p:spPr>
            <a:xfrm>
              <a:off x="7216682" y="1882682"/>
              <a:ext cx="425636" cy="152400"/>
            </a:xfrm>
            <a:prstGeom prst="straightConnector1">
              <a:avLst/>
            </a:prstGeom>
            <a:ln w="9525">
              <a:solidFill>
                <a:schemeClr val="accent1"/>
              </a:solidFill>
              <a:miter lim="800000"/>
              <a:tailEnd type="arrow" w="sm"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8" idx="7"/>
              <a:endCxn id="29" idx="4"/>
            </p:cNvCxnSpPr>
            <p:nvPr/>
          </p:nvCxnSpPr>
          <p:spPr>
            <a:xfrm flipV="1">
              <a:off x="7750082" y="1600200"/>
              <a:ext cx="98518" cy="327118"/>
            </a:xfrm>
            <a:prstGeom prst="straightConnector1">
              <a:avLst/>
            </a:prstGeom>
            <a:ln w="9525">
              <a:solidFill>
                <a:schemeClr val="accent1"/>
              </a:solidFill>
              <a:miter lim="800000"/>
              <a:tailEnd type="arrow" w="sm" len="sm"/>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8" idx="1"/>
              <a:endCxn id="24" idx="6"/>
            </p:cNvCxnSpPr>
            <p:nvPr/>
          </p:nvCxnSpPr>
          <p:spPr>
            <a:xfrm flipH="1" flipV="1">
              <a:off x="7315200" y="1295400"/>
              <a:ext cx="327118" cy="631918"/>
            </a:xfrm>
            <a:prstGeom prst="straightConnector1">
              <a:avLst/>
            </a:prstGeom>
            <a:ln w="9525">
              <a:solidFill>
                <a:schemeClr val="accent1"/>
              </a:solidFill>
              <a:miter lim="800000"/>
              <a:tailEnd type="arrow"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7" idx="4"/>
              <a:endCxn id="26" idx="0"/>
            </p:cNvCxnSpPr>
            <p:nvPr/>
          </p:nvCxnSpPr>
          <p:spPr>
            <a:xfrm flipH="1">
              <a:off x="7239000" y="2667000"/>
              <a:ext cx="76200" cy="381000"/>
            </a:xfrm>
            <a:prstGeom prst="straightConnector1">
              <a:avLst/>
            </a:prstGeom>
            <a:ln w="9525">
              <a:solidFill>
                <a:schemeClr val="accent1"/>
              </a:solidFill>
              <a:miter lim="800000"/>
              <a:tailEnd type="arrow" w="sm" len="sm"/>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172200" y="1981200"/>
              <a:ext cx="152400" cy="152400"/>
            </a:xfrm>
            <a:prstGeom prst="ellipse">
              <a:avLst/>
            </a:prstGeom>
            <a:solidFill>
              <a:schemeClr val="accent4">
                <a:lumMod val="60000"/>
                <a:lumOff val="40000"/>
              </a:schemeClr>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39" name="Oval 38"/>
            <p:cNvSpPr/>
            <p:nvPr/>
          </p:nvSpPr>
          <p:spPr>
            <a:xfrm>
              <a:off x="6477000" y="2057400"/>
              <a:ext cx="152400" cy="152400"/>
            </a:xfrm>
            <a:prstGeom prst="ellipse">
              <a:avLst/>
            </a:prstGeom>
            <a:solidFill>
              <a:schemeClr val="accent4">
                <a:lumMod val="60000"/>
                <a:lumOff val="40000"/>
              </a:schemeClr>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40" name="Oval 39"/>
            <p:cNvSpPr/>
            <p:nvPr/>
          </p:nvSpPr>
          <p:spPr>
            <a:xfrm>
              <a:off x="7239000" y="2133600"/>
              <a:ext cx="152400" cy="152400"/>
            </a:xfrm>
            <a:prstGeom prst="ellipse">
              <a:avLst/>
            </a:prstGeom>
            <a:solidFill>
              <a:schemeClr val="accent4">
                <a:lumMod val="60000"/>
                <a:lumOff val="40000"/>
              </a:schemeClr>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41" name="Oval 40"/>
            <p:cNvSpPr/>
            <p:nvPr/>
          </p:nvSpPr>
          <p:spPr>
            <a:xfrm>
              <a:off x="7086600" y="1524000"/>
              <a:ext cx="152400" cy="152400"/>
            </a:xfrm>
            <a:prstGeom prst="ellipse">
              <a:avLst/>
            </a:prstGeom>
            <a:solidFill>
              <a:schemeClr val="accent4">
                <a:lumMod val="60000"/>
                <a:lumOff val="40000"/>
              </a:schemeClr>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42" name="Oval 41"/>
            <p:cNvSpPr/>
            <p:nvPr/>
          </p:nvSpPr>
          <p:spPr>
            <a:xfrm>
              <a:off x="7543800" y="1295400"/>
              <a:ext cx="152400" cy="152400"/>
            </a:xfrm>
            <a:prstGeom prst="ellipse">
              <a:avLst/>
            </a:prstGeom>
            <a:solidFill>
              <a:schemeClr val="accent4">
                <a:lumMod val="60000"/>
                <a:lumOff val="40000"/>
              </a:schemeClr>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43" name="Oval 42"/>
            <p:cNvSpPr/>
            <p:nvPr/>
          </p:nvSpPr>
          <p:spPr>
            <a:xfrm>
              <a:off x="8001000" y="1752600"/>
              <a:ext cx="152400" cy="152400"/>
            </a:xfrm>
            <a:prstGeom prst="ellipse">
              <a:avLst/>
            </a:prstGeom>
            <a:solidFill>
              <a:schemeClr val="accent4">
                <a:lumMod val="60000"/>
                <a:lumOff val="40000"/>
              </a:schemeClr>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44" name="Oval 43"/>
            <p:cNvSpPr/>
            <p:nvPr/>
          </p:nvSpPr>
          <p:spPr>
            <a:xfrm>
              <a:off x="7846483" y="2179241"/>
              <a:ext cx="152401" cy="152400"/>
            </a:xfrm>
            <a:prstGeom prst="ellipse">
              <a:avLst/>
            </a:prstGeom>
            <a:solidFill>
              <a:schemeClr val="accent4">
                <a:lumMod val="60000"/>
                <a:lumOff val="40000"/>
              </a:schemeClr>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45" name="Oval 44"/>
            <p:cNvSpPr/>
            <p:nvPr/>
          </p:nvSpPr>
          <p:spPr>
            <a:xfrm>
              <a:off x="7543800" y="2362200"/>
              <a:ext cx="152400" cy="152400"/>
            </a:xfrm>
            <a:prstGeom prst="ellipse">
              <a:avLst/>
            </a:prstGeom>
            <a:solidFill>
              <a:schemeClr val="accent4">
                <a:lumMod val="60000"/>
                <a:lumOff val="40000"/>
              </a:schemeClr>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46" name="Oval 45"/>
            <p:cNvSpPr/>
            <p:nvPr/>
          </p:nvSpPr>
          <p:spPr>
            <a:xfrm>
              <a:off x="7696200" y="2667000"/>
              <a:ext cx="152400" cy="152400"/>
            </a:xfrm>
            <a:prstGeom prst="ellipse">
              <a:avLst/>
            </a:prstGeom>
            <a:solidFill>
              <a:schemeClr val="accent4">
                <a:lumMod val="60000"/>
                <a:lumOff val="40000"/>
              </a:schemeClr>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47" name="Oval 46"/>
            <p:cNvSpPr/>
            <p:nvPr/>
          </p:nvSpPr>
          <p:spPr>
            <a:xfrm>
              <a:off x="6934200" y="2819400"/>
              <a:ext cx="152400" cy="152400"/>
            </a:xfrm>
            <a:prstGeom prst="ellipse">
              <a:avLst/>
            </a:prstGeom>
            <a:solidFill>
              <a:schemeClr val="accent4">
                <a:lumMod val="60000"/>
                <a:lumOff val="40000"/>
              </a:schemeClr>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48" name="Oval 47"/>
            <p:cNvSpPr/>
            <p:nvPr/>
          </p:nvSpPr>
          <p:spPr>
            <a:xfrm>
              <a:off x="6858000" y="2438400"/>
              <a:ext cx="152400" cy="152400"/>
            </a:xfrm>
            <a:prstGeom prst="ellipse">
              <a:avLst/>
            </a:prstGeom>
            <a:solidFill>
              <a:schemeClr val="accent4">
                <a:lumMod val="60000"/>
                <a:lumOff val="40000"/>
              </a:schemeClr>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49" name="Oval 48"/>
            <p:cNvSpPr/>
            <p:nvPr/>
          </p:nvSpPr>
          <p:spPr>
            <a:xfrm>
              <a:off x="6553200" y="2667000"/>
              <a:ext cx="152400" cy="152400"/>
            </a:xfrm>
            <a:prstGeom prst="ellipse">
              <a:avLst/>
            </a:prstGeom>
            <a:solidFill>
              <a:schemeClr val="accent4">
                <a:lumMod val="60000"/>
                <a:lumOff val="40000"/>
              </a:schemeClr>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50" name="Oval 49"/>
            <p:cNvSpPr/>
            <p:nvPr/>
          </p:nvSpPr>
          <p:spPr>
            <a:xfrm>
              <a:off x="6324600" y="2286000"/>
              <a:ext cx="152400" cy="152400"/>
            </a:xfrm>
            <a:prstGeom prst="ellipse">
              <a:avLst/>
            </a:prstGeom>
            <a:solidFill>
              <a:schemeClr val="accent4">
                <a:lumMod val="60000"/>
                <a:lumOff val="40000"/>
              </a:schemeClr>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51" name="Oval 50"/>
            <p:cNvSpPr/>
            <p:nvPr/>
          </p:nvSpPr>
          <p:spPr>
            <a:xfrm>
              <a:off x="6248400" y="1524000"/>
              <a:ext cx="152400" cy="152400"/>
            </a:xfrm>
            <a:prstGeom prst="ellipse">
              <a:avLst/>
            </a:prstGeom>
            <a:solidFill>
              <a:schemeClr val="accent4">
                <a:lumMod val="60000"/>
                <a:lumOff val="40000"/>
              </a:schemeClr>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52" name="Oval 51"/>
            <p:cNvSpPr/>
            <p:nvPr/>
          </p:nvSpPr>
          <p:spPr>
            <a:xfrm>
              <a:off x="6858000" y="1219200"/>
              <a:ext cx="152400" cy="152400"/>
            </a:xfrm>
            <a:prstGeom prst="ellipse">
              <a:avLst/>
            </a:prstGeom>
            <a:solidFill>
              <a:schemeClr val="accent4">
                <a:lumMod val="60000"/>
                <a:lumOff val="40000"/>
              </a:schemeClr>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grpSp>
      <p:grpSp>
        <p:nvGrpSpPr>
          <p:cNvPr id="53" name="Group 52"/>
          <p:cNvGrpSpPr/>
          <p:nvPr/>
        </p:nvGrpSpPr>
        <p:grpSpPr>
          <a:xfrm>
            <a:off x="7928242" y="2613393"/>
            <a:ext cx="2044291" cy="1334976"/>
            <a:chOff x="7650064" y="1390249"/>
            <a:chExt cx="2044291" cy="1334976"/>
          </a:xfrm>
        </p:grpSpPr>
        <p:sp>
          <p:nvSpPr>
            <p:cNvPr id="54" name="Rectangle 53"/>
            <p:cNvSpPr/>
            <p:nvPr/>
          </p:nvSpPr>
          <p:spPr>
            <a:xfrm>
              <a:off x="8246926" y="1571985"/>
              <a:ext cx="181736" cy="181736"/>
            </a:xfrm>
            <a:prstGeom prst="rect">
              <a:avLst/>
            </a:prstGeom>
            <a:solidFill>
              <a:schemeClr val="accent6">
                <a:lumMod val="75000"/>
              </a:schemeClr>
            </a:solidFill>
            <a:ln w="19050">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sp>
          <p:nvSpPr>
            <p:cNvPr id="55" name="Oval 54"/>
            <p:cNvSpPr/>
            <p:nvPr/>
          </p:nvSpPr>
          <p:spPr>
            <a:xfrm>
              <a:off x="7939965" y="1398358"/>
              <a:ext cx="194367" cy="182750"/>
            </a:xfrm>
            <a:prstGeom prst="ellipse">
              <a:avLst/>
            </a:prstGeom>
            <a:solidFill>
              <a:schemeClr val="accent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56" name="Rectangle 55"/>
            <p:cNvSpPr/>
            <p:nvPr/>
          </p:nvSpPr>
          <p:spPr>
            <a:xfrm>
              <a:off x="9175979" y="1390249"/>
              <a:ext cx="181736" cy="181736"/>
            </a:xfrm>
            <a:prstGeom prst="rect">
              <a:avLst/>
            </a:prstGeom>
            <a:solidFill>
              <a:schemeClr val="accent6">
                <a:lumMod val="75000"/>
              </a:schemeClr>
            </a:solidFill>
            <a:ln w="19050">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sp>
          <p:nvSpPr>
            <p:cNvPr id="57" name="Rectangle 56"/>
            <p:cNvSpPr/>
            <p:nvPr/>
          </p:nvSpPr>
          <p:spPr>
            <a:xfrm>
              <a:off x="8885832" y="1865750"/>
              <a:ext cx="181736" cy="181736"/>
            </a:xfrm>
            <a:prstGeom prst="rect">
              <a:avLst/>
            </a:prstGeom>
            <a:solidFill>
              <a:schemeClr val="accent6">
                <a:lumMod val="75000"/>
              </a:schemeClr>
            </a:solidFill>
            <a:ln w="19050">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sp>
          <p:nvSpPr>
            <p:cNvPr id="58" name="Rectangle 57"/>
            <p:cNvSpPr/>
            <p:nvPr/>
          </p:nvSpPr>
          <p:spPr>
            <a:xfrm>
              <a:off x="8560362" y="2011660"/>
              <a:ext cx="181736" cy="181736"/>
            </a:xfrm>
            <a:prstGeom prst="rect">
              <a:avLst/>
            </a:prstGeom>
            <a:solidFill>
              <a:schemeClr val="accent6">
                <a:lumMod val="75000"/>
              </a:schemeClr>
            </a:solidFill>
            <a:ln w="19050">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sp>
          <p:nvSpPr>
            <p:cNvPr id="59" name="Rectangle 58"/>
            <p:cNvSpPr/>
            <p:nvPr/>
          </p:nvSpPr>
          <p:spPr>
            <a:xfrm>
              <a:off x="9346412" y="2267380"/>
              <a:ext cx="181736" cy="181736"/>
            </a:xfrm>
            <a:prstGeom prst="rect">
              <a:avLst/>
            </a:prstGeom>
            <a:solidFill>
              <a:schemeClr val="accent6">
                <a:lumMod val="75000"/>
              </a:schemeClr>
            </a:solidFill>
            <a:ln w="19050">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sp>
          <p:nvSpPr>
            <p:cNvPr id="60" name="Rectangle 59"/>
            <p:cNvSpPr/>
            <p:nvPr/>
          </p:nvSpPr>
          <p:spPr>
            <a:xfrm>
              <a:off x="9512619" y="2543489"/>
              <a:ext cx="181736" cy="181736"/>
            </a:xfrm>
            <a:prstGeom prst="rect">
              <a:avLst/>
            </a:prstGeom>
            <a:solidFill>
              <a:schemeClr val="accent6">
                <a:lumMod val="75000"/>
              </a:schemeClr>
            </a:solidFill>
            <a:ln w="19050">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sp>
          <p:nvSpPr>
            <p:cNvPr id="61" name="Rectangle 60"/>
            <p:cNvSpPr/>
            <p:nvPr/>
          </p:nvSpPr>
          <p:spPr>
            <a:xfrm>
              <a:off x="9192897" y="2542002"/>
              <a:ext cx="181736" cy="181736"/>
            </a:xfrm>
            <a:prstGeom prst="rect">
              <a:avLst/>
            </a:prstGeom>
            <a:solidFill>
              <a:schemeClr val="accent6">
                <a:lumMod val="75000"/>
              </a:schemeClr>
            </a:solidFill>
            <a:ln w="19050">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sp>
          <p:nvSpPr>
            <p:cNvPr id="62" name="Oval 61"/>
            <p:cNvSpPr/>
            <p:nvPr/>
          </p:nvSpPr>
          <p:spPr>
            <a:xfrm>
              <a:off x="8572811" y="1397041"/>
              <a:ext cx="194367" cy="182750"/>
            </a:xfrm>
            <a:prstGeom prst="ellipse">
              <a:avLst/>
            </a:prstGeom>
            <a:solidFill>
              <a:schemeClr val="accent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63" name="Oval 62"/>
            <p:cNvSpPr/>
            <p:nvPr/>
          </p:nvSpPr>
          <p:spPr>
            <a:xfrm>
              <a:off x="8848783" y="1562351"/>
              <a:ext cx="194367" cy="182750"/>
            </a:xfrm>
            <a:prstGeom prst="ellipse">
              <a:avLst/>
            </a:prstGeom>
            <a:solidFill>
              <a:schemeClr val="accent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64" name="Oval 63"/>
            <p:cNvSpPr/>
            <p:nvPr/>
          </p:nvSpPr>
          <p:spPr>
            <a:xfrm>
              <a:off x="8572811" y="1710122"/>
              <a:ext cx="194367" cy="182750"/>
            </a:xfrm>
            <a:prstGeom prst="ellipse">
              <a:avLst/>
            </a:prstGeom>
            <a:solidFill>
              <a:schemeClr val="accent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65" name="Oval 64"/>
            <p:cNvSpPr/>
            <p:nvPr/>
          </p:nvSpPr>
          <p:spPr>
            <a:xfrm>
              <a:off x="8296839" y="1857893"/>
              <a:ext cx="194367" cy="182750"/>
            </a:xfrm>
            <a:prstGeom prst="ellipse">
              <a:avLst/>
            </a:prstGeom>
            <a:solidFill>
              <a:schemeClr val="accent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66" name="Oval 65"/>
            <p:cNvSpPr/>
            <p:nvPr/>
          </p:nvSpPr>
          <p:spPr>
            <a:xfrm>
              <a:off x="7789108" y="2333951"/>
              <a:ext cx="194367" cy="182750"/>
            </a:xfrm>
            <a:prstGeom prst="ellipse">
              <a:avLst/>
            </a:prstGeom>
            <a:solidFill>
              <a:schemeClr val="accent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67" name="Oval 66"/>
            <p:cNvSpPr/>
            <p:nvPr/>
          </p:nvSpPr>
          <p:spPr>
            <a:xfrm>
              <a:off x="7650064" y="2540988"/>
              <a:ext cx="194367" cy="182750"/>
            </a:xfrm>
            <a:prstGeom prst="ellipse">
              <a:avLst/>
            </a:prstGeom>
            <a:solidFill>
              <a:schemeClr val="accent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sp>
          <p:nvSpPr>
            <p:cNvPr id="68" name="Oval 67"/>
            <p:cNvSpPr/>
            <p:nvPr/>
          </p:nvSpPr>
          <p:spPr>
            <a:xfrm>
              <a:off x="7939964" y="2520841"/>
              <a:ext cx="194367" cy="182750"/>
            </a:xfrm>
            <a:prstGeom prst="ellipse">
              <a:avLst/>
            </a:prstGeom>
            <a:solidFill>
              <a:schemeClr val="accent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lnSpc>
                  <a:spcPct val="90000"/>
                </a:lnSpc>
              </a:pPr>
              <a:endParaRPr lang="en-US" sz="2399">
                <a:solidFill>
                  <a:srgbClr val="FFFFFF"/>
                </a:solidFill>
              </a:endParaRPr>
            </a:p>
          </p:txBody>
        </p:sp>
        <p:cxnSp>
          <p:nvCxnSpPr>
            <p:cNvPr id="69" name="Straight Arrow Connector 68"/>
            <p:cNvCxnSpPr/>
            <p:nvPr/>
          </p:nvCxnSpPr>
          <p:spPr>
            <a:xfrm flipH="1">
              <a:off x="8120403" y="2125807"/>
              <a:ext cx="273619" cy="311663"/>
            </a:xfrm>
            <a:prstGeom prst="straightConnector1">
              <a:avLst/>
            </a:prstGeom>
            <a:ln w="19050">
              <a:solidFill>
                <a:schemeClr val="accent5"/>
              </a:solidFill>
              <a:miter lim="8000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8924850" y="2147326"/>
              <a:ext cx="268047" cy="260134"/>
            </a:xfrm>
            <a:prstGeom prst="straightConnector1">
              <a:avLst/>
            </a:prstGeom>
            <a:ln w="19050">
              <a:solidFill>
                <a:schemeClr val="accent5"/>
              </a:solidFill>
              <a:miter lim="80000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71" name="Right Arrow 70"/>
          <p:cNvSpPr/>
          <p:nvPr/>
        </p:nvSpPr>
        <p:spPr>
          <a:xfrm>
            <a:off x="4856605" y="4102208"/>
            <a:ext cx="2587251" cy="1155592"/>
          </a:xfrm>
          <a:prstGeom prst="rightArrow">
            <a:avLst/>
          </a:prstGeom>
          <a:solidFill>
            <a:srgbClr val="FF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solidFill>
                  <a:schemeClr val="bg1"/>
                </a:solidFill>
              </a:rPr>
              <a:t>Add to </a:t>
            </a:r>
            <a:br>
              <a:rPr lang="en-US" sz="2000" dirty="0">
                <a:solidFill>
                  <a:schemeClr val="bg1"/>
                </a:solidFill>
              </a:rPr>
            </a:br>
            <a:r>
              <a:rPr lang="en-US" sz="2000" dirty="0">
                <a:solidFill>
                  <a:schemeClr val="bg1"/>
                </a:solidFill>
              </a:rPr>
              <a:t>structured data</a:t>
            </a:r>
          </a:p>
        </p:txBody>
      </p:sp>
      <p:sp>
        <p:nvSpPr>
          <p:cNvPr id="72" name="Right Arrow 71"/>
          <p:cNvSpPr/>
          <p:nvPr/>
        </p:nvSpPr>
        <p:spPr>
          <a:xfrm flipH="1">
            <a:off x="4784738" y="5048250"/>
            <a:ext cx="2587251" cy="1155592"/>
          </a:xfrm>
          <a:prstGeom prst="rightArrow">
            <a:avLst/>
          </a:prstGeom>
          <a:solidFill>
            <a:srgbClr val="FF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solidFill>
                  <a:schemeClr val="bg1"/>
                </a:solidFill>
              </a:rPr>
              <a:t>Add to graph</a:t>
            </a:r>
          </a:p>
        </p:txBody>
      </p:sp>
    </p:spTree>
    <p:extLst>
      <p:ext uri="{BB962C8B-B14F-4D97-AF65-F5344CB8AC3E}">
        <p14:creationId xmlns:p14="http://schemas.microsoft.com/office/powerpoint/2010/main" val="143985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8012" y="762000"/>
            <a:ext cx="9906000" cy="2667000"/>
          </a:xfrm>
        </p:spPr>
        <p:txBody>
          <a:bodyPr/>
          <a:lstStyle/>
          <a:p>
            <a:r>
              <a:rPr lang="en-US" dirty="0"/>
              <a:t>In IT for way </a:t>
            </a:r>
            <a:r>
              <a:rPr lang="en-US"/>
              <a:t>too long!</a:t>
            </a:r>
            <a:endParaRPr lang="en-US" dirty="0"/>
          </a:p>
          <a:p>
            <a:r>
              <a:rPr lang="en-US" dirty="0"/>
              <a:t>With Oracle for ever</a:t>
            </a:r>
          </a:p>
          <a:p>
            <a:r>
              <a:rPr lang="en-US" dirty="0"/>
              <a:t>Oracle Spatial Evangelist</a:t>
            </a:r>
          </a:p>
          <a:p>
            <a:r>
              <a:rPr lang="en-US" dirty="0"/>
              <a:t>Graph Evangelist</a:t>
            </a:r>
          </a:p>
          <a:p>
            <a:r>
              <a:rPr lang="en-US" dirty="0"/>
              <a:t>Author</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812" y="1066800"/>
            <a:ext cx="3657600" cy="3657600"/>
          </a:xfrm>
          <a:prstGeom prst="rect">
            <a:avLst/>
          </a:prstGeom>
        </p:spPr>
      </p:pic>
      <p:sp>
        <p:nvSpPr>
          <p:cNvPr id="7" name="Cloud Callout 6"/>
          <p:cNvSpPr/>
          <p:nvPr/>
        </p:nvSpPr>
        <p:spPr bwMode="gray">
          <a:xfrm>
            <a:off x="8455290" y="304800"/>
            <a:ext cx="2973122" cy="1600200"/>
          </a:xfrm>
          <a:prstGeom prst="cloudCallout">
            <a:avLst>
              <a:gd name="adj1" fmla="val -68480"/>
              <a:gd name="adj2" fmla="val 75078"/>
            </a:avLst>
          </a:prstGeom>
          <a:solidFill>
            <a:schemeClr val="bg1">
              <a:lumMod val="85000"/>
            </a:schemeClr>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pic>
        <p:nvPicPr>
          <p:cNvPr id="8" name="Picture 7"/>
          <p:cNvPicPr>
            <a:picLocks noChangeAspect="1"/>
          </p:cNvPicPr>
          <p:nvPr/>
        </p:nvPicPr>
        <p:blipFill>
          <a:blip r:embed="rId3" cstate="print"/>
          <a:srcRect t="8633"/>
          <a:stretch>
            <a:fillRect/>
          </a:stretch>
        </p:blipFill>
        <p:spPr>
          <a:xfrm>
            <a:off x="9294812" y="381000"/>
            <a:ext cx="1447800" cy="1322811"/>
          </a:xfrm>
          <a:prstGeom prst="rect">
            <a:avLst/>
          </a:prstGeom>
        </p:spPr>
      </p:pic>
      <p:sp>
        <p:nvSpPr>
          <p:cNvPr id="9" name="Cloud Callout 8"/>
          <p:cNvSpPr/>
          <p:nvPr/>
        </p:nvSpPr>
        <p:spPr bwMode="gray">
          <a:xfrm flipV="1">
            <a:off x="8609012" y="3352800"/>
            <a:ext cx="2973122" cy="1600200"/>
          </a:xfrm>
          <a:prstGeom prst="cloudCallout">
            <a:avLst>
              <a:gd name="adj1" fmla="val -76596"/>
              <a:gd name="adj2" fmla="val 66348"/>
            </a:avLst>
          </a:prstGeom>
          <a:solidFill>
            <a:schemeClr val="bg1">
              <a:lumMod val="85000"/>
            </a:schemeClr>
          </a:solidFill>
          <a:ln w="1587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pic>
        <p:nvPicPr>
          <p:cNvPr id="11" name="Picture 10"/>
          <p:cNvPicPr>
            <a:picLocks noChangeAspect="1"/>
          </p:cNvPicPr>
          <p:nvPr/>
        </p:nvPicPr>
        <p:blipFill rotWithShape="1">
          <a:blip r:embed="rId4"/>
          <a:srcRect l="41002" t="51429" r="5979" b="7857"/>
          <a:stretch/>
        </p:blipFill>
        <p:spPr>
          <a:xfrm>
            <a:off x="9177678" y="3429000"/>
            <a:ext cx="1717334" cy="1395334"/>
          </a:xfrm>
          <a:prstGeom prst="rect">
            <a:avLst/>
          </a:prstGeom>
        </p:spPr>
      </p:pic>
      <p:pic>
        <p:nvPicPr>
          <p:cNvPr id="12" name="Picture 4" descr="C:\Documents and Settings\agodfrin_fr\My Documents\My Pictures\book11g.JPG"/>
          <p:cNvPicPr>
            <a:picLocks noChangeAspect="1" noChangeArrowheads="1"/>
          </p:cNvPicPr>
          <p:nvPr/>
        </p:nvPicPr>
        <p:blipFill>
          <a:blip r:embed="rId5"/>
          <a:srcRect/>
          <a:stretch>
            <a:fillRect/>
          </a:stretch>
        </p:blipFill>
        <p:spPr bwMode="auto">
          <a:xfrm>
            <a:off x="2091002" y="3048000"/>
            <a:ext cx="1981200" cy="2826403"/>
          </a:xfrm>
          <a:prstGeom prst="rect">
            <a:avLst/>
          </a:prstGeom>
          <a:noFill/>
          <a:ln w="9525">
            <a:noFill/>
            <a:miter lim="800000"/>
            <a:headEnd/>
            <a:tailEnd/>
          </a:ln>
        </p:spPr>
      </p:pic>
    </p:spTree>
    <p:extLst>
      <p:ext uri="{BB962C8B-B14F-4D97-AF65-F5344CB8AC3E}">
        <p14:creationId xmlns:p14="http://schemas.microsoft.com/office/powerpoint/2010/main" val="357071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Using Oracle R Enterprise for Machine Learning</a:t>
            </a:r>
          </a:p>
        </p:txBody>
      </p:sp>
      <p:sp>
        <p:nvSpPr>
          <p:cNvPr id="7" name="Text Placeholder 6"/>
          <p:cNvSpPr>
            <a:spLocks noGrp="1"/>
          </p:cNvSpPr>
          <p:nvPr>
            <p:ph type="body" sz="quarter" idx="13"/>
          </p:nvPr>
        </p:nvSpPr>
        <p:spPr/>
        <p:txBody>
          <a:bodyPr/>
          <a:lstStyle/>
          <a:p>
            <a:r>
              <a:rPr lang="en-US" sz="2399" dirty="0"/>
              <a:t>Use Oracle Database as a high performance compute environment</a:t>
            </a:r>
          </a:p>
        </p:txBody>
      </p:sp>
      <p:sp>
        <p:nvSpPr>
          <p:cNvPr id="6" name="Content Placeholder 5"/>
          <p:cNvSpPr>
            <a:spLocks noGrp="1"/>
          </p:cNvSpPr>
          <p:nvPr>
            <p:ph idx="1"/>
          </p:nvPr>
        </p:nvSpPr>
        <p:spPr/>
        <p:txBody>
          <a:bodyPr/>
          <a:lstStyle/>
          <a:p>
            <a:pPr>
              <a:lnSpc>
                <a:spcPct val="70000"/>
              </a:lnSpc>
            </a:pPr>
            <a:r>
              <a:rPr lang="en-US" sz="2399" dirty="0"/>
              <a:t>Transparency layer</a:t>
            </a:r>
          </a:p>
          <a:p>
            <a:pPr lvl="1">
              <a:lnSpc>
                <a:spcPct val="70000"/>
              </a:lnSpc>
            </a:pPr>
            <a:r>
              <a:rPr lang="en-US" sz="1999" dirty="0"/>
              <a:t>Leverage proxy objects (</a:t>
            </a:r>
            <a:r>
              <a:rPr lang="en-US" sz="1999" dirty="0" err="1"/>
              <a:t>ore.frames</a:t>
            </a:r>
            <a:r>
              <a:rPr lang="en-US" sz="1999" dirty="0"/>
              <a:t>) - data remains in the database</a:t>
            </a:r>
          </a:p>
          <a:p>
            <a:pPr lvl="1">
              <a:lnSpc>
                <a:spcPct val="70000"/>
              </a:lnSpc>
            </a:pPr>
            <a:r>
              <a:rPr lang="en-US" sz="1999" dirty="0"/>
              <a:t>Overload R functions that translate functionality to SQL</a:t>
            </a:r>
          </a:p>
          <a:p>
            <a:pPr lvl="1">
              <a:lnSpc>
                <a:spcPct val="70000"/>
              </a:lnSpc>
            </a:pPr>
            <a:r>
              <a:rPr lang="en-US" sz="1999" dirty="0"/>
              <a:t>Use standard R syntax to manipulate database data</a:t>
            </a:r>
          </a:p>
          <a:p>
            <a:pPr>
              <a:lnSpc>
                <a:spcPct val="70000"/>
              </a:lnSpc>
            </a:pPr>
            <a:r>
              <a:rPr lang="en-US" sz="2399" dirty="0"/>
              <a:t>Parallel, distributed ML algorithms</a:t>
            </a:r>
          </a:p>
          <a:p>
            <a:pPr lvl="1">
              <a:lnSpc>
                <a:spcPct val="70000"/>
              </a:lnSpc>
            </a:pPr>
            <a:r>
              <a:rPr lang="en-US" sz="1999" dirty="0"/>
              <a:t>Scalability and performance</a:t>
            </a:r>
          </a:p>
          <a:p>
            <a:pPr lvl="1">
              <a:lnSpc>
                <a:spcPct val="70000"/>
              </a:lnSpc>
            </a:pPr>
            <a:r>
              <a:rPr lang="en-US" sz="1999" dirty="0"/>
              <a:t>Exposes in-database machine learning algorithms from ODM</a:t>
            </a:r>
          </a:p>
          <a:p>
            <a:pPr lvl="1">
              <a:lnSpc>
                <a:spcPct val="70000"/>
              </a:lnSpc>
            </a:pPr>
            <a:r>
              <a:rPr lang="en-US" sz="1999" dirty="0"/>
              <a:t>Additional R-based algorithms executing and database server</a:t>
            </a:r>
          </a:p>
          <a:p>
            <a:pPr>
              <a:lnSpc>
                <a:spcPct val="70000"/>
              </a:lnSpc>
            </a:pPr>
            <a:r>
              <a:rPr lang="en-US" sz="2399" dirty="0"/>
              <a:t>Embedded R execution</a:t>
            </a:r>
          </a:p>
          <a:p>
            <a:pPr lvl="1">
              <a:lnSpc>
                <a:spcPct val="70000"/>
              </a:lnSpc>
            </a:pPr>
            <a:r>
              <a:rPr lang="en-US" sz="1999" dirty="0"/>
              <a:t>Store and invoke R scripts in Oracle Database </a:t>
            </a:r>
          </a:p>
          <a:p>
            <a:pPr lvl="1">
              <a:lnSpc>
                <a:spcPct val="70000"/>
              </a:lnSpc>
            </a:pPr>
            <a:r>
              <a:rPr lang="en-US" sz="1999" dirty="0"/>
              <a:t>Data-parallel, task-parallel, and non-parallel execution</a:t>
            </a:r>
          </a:p>
          <a:p>
            <a:pPr lvl="1">
              <a:lnSpc>
                <a:spcPct val="70000"/>
              </a:lnSpc>
            </a:pPr>
            <a:r>
              <a:rPr lang="en-US" sz="1999" dirty="0"/>
              <a:t>Invoke R scripts at Oracle Database server from R or SQL</a:t>
            </a:r>
          </a:p>
          <a:p>
            <a:pPr lvl="1">
              <a:lnSpc>
                <a:spcPct val="70000"/>
              </a:lnSpc>
            </a:pPr>
            <a:r>
              <a:rPr lang="en-US" sz="1999" dirty="0"/>
              <a:t>Use open source CRAN packages</a:t>
            </a:r>
          </a:p>
        </p:txBody>
      </p:sp>
      <p:sp>
        <p:nvSpPr>
          <p:cNvPr id="4" name="Slide Number Placeholder 3"/>
          <p:cNvSpPr>
            <a:spLocks noGrp="1"/>
          </p:cNvSpPr>
          <p:nvPr>
            <p:ph type="sldNum" sz="quarter" idx="12"/>
          </p:nvPr>
        </p:nvSpPr>
        <p:spPr/>
        <p:txBody>
          <a:bodyPr/>
          <a:lstStyle/>
          <a:p>
            <a:fld id="{C51EAA63-D034-42AE-91FA-B13B9518C7BE}" type="slidenum">
              <a:rPr lang="en-US" smtClean="0"/>
              <a:pPr/>
              <a:t>20</a:t>
            </a:fld>
            <a:endParaRPr lang="en-US" dirty="0"/>
          </a:p>
        </p:txBody>
      </p:sp>
      <p:sp>
        <p:nvSpPr>
          <p:cNvPr id="8" name="Rectangle 7"/>
          <p:cNvSpPr/>
          <p:nvPr/>
        </p:nvSpPr>
        <p:spPr>
          <a:xfrm>
            <a:off x="10133012" y="2435838"/>
            <a:ext cx="1752600" cy="1066521"/>
          </a:xfrm>
          <a:prstGeom prst="rect">
            <a:avLst/>
          </a:prstGeom>
          <a:solidFill>
            <a:schemeClr val="bg1">
              <a:lumMod val="95000"/>
            </a:schemeClr>
          </a:solidFill>
          <a:ln/>
        </p:spPr>
        <p:style>
          <a:lnRef idx="1">
            <a:schemeClr val="accent5"/>
          </a:lnRef>
          <a:fillRef idx="2">
            <a:schemeClr val="accent5"/>
          </a:fillRef>
          <a:effectRef idx="1">
            <a:schemeClr val="accent5"/>
          </a:effectRef>
          <a:fontRef idx="minor">
            <a:schemeClr val="dk1"/>
          </a:fontRef>
        </p:style>
        <p:txBody>
          <a:bodyPr lIns="121867" tIns="60933" rIns="121867" bIns="60933" rtlCol="0" anchor="ctr"/>
          <a:lstStyle/>
          <a:p>
            <a:pPr algn="ctr" defTabSz="911622"/>
            <a:endParaRPr lang="en-US" sz="1899" dirty="0">
              <a:solidFill>
                <a:srgbClr val="000000"/>
              </a:solidFill>
            </a:endParaRPr>
          </a:p>
        </p:txBody>
      </p:sp>
      <p:sp>
        <p:nvSpPr>
          <p:cNvPr id="9" name="Rectangle 8"/>
          <p:cNvSpPr/>
          <p:nvPr/>
        </p:nvSpPr>
        <p:spPr>
          <a:xfrm>
            <a:off x="7641576" y="4187981"/>
            <a:ext cx="4156584" cy="1983506"/>
          </a:xfrm>
          <a:prstGeom prst="rect">
            <a:avLst/>
          </a:prstGeom>
          <a:solidFill>
            <a:schemeClr val="bg1">
              <a:lumMod val="95000"/>
            </a:schemeClr>
          </a:solidFill>
          <a:ln/>
        </p:spPr>
        <p:style>
          <a:lnRef idx="1">
            <a:schemeClr val="accent5"/>
          </a:lnRef>
          <a:fillRef idx="2">
            <a:schemeClr val="accent5"/>
          </a:fillRef>
          <a:effectRef idx="1">
            <a:schemeClr val="accent5"/>
          </a:effectRef>
          <a:fontRef idx="minor">
            <a:schemeClr val="dk1"/>
          </a:fontRef>
        </p:style>
        <p:txBody>
          <a:bodyPr lIns="121867" tIns="60933" rIns="121867" bIns="60933" rtlCol="0" anchor="ctr"/>
          <a:lstStyle/>
          <a:p>
            <a:pPr algn="ctr" defTabSz="911622"/>
            <a:endParaRPr lang="en-US" sz="1899" dirty="0">
              <a:solidFill>
                <a:srgbClr val="000000"/>
              </a:solidFill>
            </a:endParaRPr>
          </a:p>
        </p:txBody>
      </p:sp>
      <p:sp>
        <p:nvSpPr>
          <p:cNvPr id="10" name="AutoShape 14"/>
          <p:cNvSpPr>
            <a:spLocks noChangeArrowheads="1"/>
          </p:cNvSpPr>
          <p:nvPr/>
        </p:nvSpPr>
        <p:spPr bwMode="auto">
          <a:xfrm>
            <a:off x="7816848" y="4424137"/>
            <a:ext cx="2513617" cy="1142702"/>
          </a:xfrm>
          <a:prstGeom prst="can">
            <a:avLst>
              <a:gd name="adj" fmla="val 25000"/>
            </a:avLst>
          </a:prstGeom>
          <a:solidFill>
            <a:schemeClr val="accent1"/>
          </a:solidFill>
          <a:ln w="9525" cap="rnd">
            <a:noFill/>
            <a:round/>
            <a:headEnd type="none" w="sm" len="sm"/>
            <a:tailEnd type="none" w="sm" len="sm"/>
          </a:ln>
          <a:effectLst/>
        </p:spPr>
        <p:txBody>
          <a:bodyPr wrap="none" lIns="108620" tIns="54310" rIns="108620" bIns="54310" anchor="ctr"/>
          <a:lstStyle/>
          <a:p>
            <a:pPr eaLnBrk="0" hangingPunct="0">
              <a:lnSpc>
                <a:spcPct val="70000"/>
              </a:lnSpc>
              <a:spcBef>
                <a:spcPct val="0"/>
              </a:spcBef>
              <a:buClrTx/>
              <a:defRPr/>
            </a:pPr>
            <a:r>
              <a:rPr lang="en-US" sz="1699" dirty="0">
                <a:solidFill>
                  <a:schemeClr val="bg1"/>
                </a:solidFill>
              </a:rPr>
              <a:t>        Oracle Database</a:t>
            </a:r>
          </a:p>
          <a:p>
            <a:pPr eaLnBrk="0" hangingPunct="0">
              <a:lnSpc>
                <a:spcPct val="70000"/>
              </a:lnSpc>
              <a:spcBef>
                <a:spcPct val="0"/>
              </a:spcBef>
              <a:buClrTx/>
              <a:defRPr/>
            </a:pPr>
            <a:endParaRPr lang="en-US" sz="2099" dirty="0">
              <a:solidFill>
                <a:schemeClr val="bg1"/>
              </a:solidFill>
            </a:endParaRPr>
          </a:p>
          <a:p>
            <a:pPr eaLnBrk="0" hangingPunct="0">
              <a:lnSpc>
                <a:spcPct val="70000"/>
              </a:lnSpc>
              <a:spcBef>
                <a:spcPct val="0"/>
              </a:spcBef>
              <a:buClrTx/>
              <a:defRPr/>
            </a:pPr>
            <a:endParaRPr lang="en-US" sz="2099" dirty="0">
              <a:solidFill>
                <a:schemeClr val="bg1"/>
              </a:solidFill>
            </a:endParaRPr>
          </a:p>
          <a:p>
            <a:pPr eaLnBrk="0" hangingPunct="0">
              <a:lnSpc>
                <a:spcPct val="70000"/>
              </a:lnSpc>
              <a:spcBef>
                <a:spcPct val="0"/>
              </a:spcBef>
              <a:buClrTx/>
              <a:defRPr/>
            </a:pPr>
            <a:endParaRPr lang="en-US" sz="2099" dirty="0">
              <a:solidFill>
                <a:schemeClr val="bg1"/>
              </a:solidFill>
            </a:endParaRPr>
          </a:p>
          <a:p>
            <a:pPr eaLnBrk="0" hangingPunct="0">
              <a:lnSpc>
                <a:spcPct val="70000"/>
              </a:lnSpc>
              <a:spcBef>
                <a:spcPct val="0"/>
              </a:spcBef>
              <a:buClrTx/>
              <a:defRPr/>
            </a:pPr>
            <a:endParaRPr lang="en-US" sz="2099" dirty="0">
              <a:solidFill>
                <a:schemeClr val="bg1"/>
              </a:solidFill>
            </a:endParaRPr>
          </a:p>
        </p:txBody>
      </p:sp>
      <p:pic>
        <p:nvPicPr>
          <p:cNvPr id="11" name="Picture 16"/>
          <p:cNvPicPr>
            <a:picLocks noChangeAspect="1" noChangeArrowheads="1"/>
          </p:cNvPicPr>
          <p:nvPr/>
        </p:nvPicPr>
        <p:blipFill>
          <a:blip r:embed="rId2" cstate="print"/>
          <a:srcRect/>
          <a:stretch>
            <a:fillRect/>
          </a:stretch>
        </p:blipFill>
        <p:spPr bwMode="auto">
          <a:xfrm>
            <a:off x="7888331" y="4805037"/>
            <a:ext cx="639067" cy="450734"/>
          </a:xfrm>
          <a:prstGeom prst="rect">
            <a:avLst/>
          </a:prstGeom>
          <a:noFill/>
          <a:ln w="9525">
            <a:noFill/>
            <a:miter lim="800000"/>
            <a:headEnd/>
            <a:tailEnd/>
          </a:ln>
        </p:spPr>
      </p:pic>
      <p:sp>
        <p:nvSpPr>
          <p:cNvPr id="12" name="TextBox 11"/>
          <p:cNvSpPr txBox="1"/>
          <p:nvPr/>
        </p:nvSpPr>
        <p:spPr>
          <a:xfrm>
            <a:off x="8121528" y="5218080"/>
            <a:ext cx="1095492" cy="340452"/>
          </a:xfrm>
          <a:prstGeom prst="rect">
            <a:avLst/>
          </a:prstGeom>
          <a:noFill/>
        </p:spPr>
        <p:txBody>
          <a:bodyPr wrap="none" lIns="108620" tIns="54310" rIns="108620" bIns="54310" rtlCol="0">
            <a:spAutoFit/>
          </a:bodyPr>
          <a:lstStyle/>
          <a:p>
            <a:r>
              <a:rPr lang="en-US" sz="1500" dirty="0">
                <a:solidFill>
                  <a:schemeClr val="bg1"/>
                </a:solidFill>
              </a:rPr>
              <a:t>User tables</a:t>
            </a:r>
          </a:p>
        </p:txBody>
      </p:sp>
      <p:cxnSp>
        <p:nvCxnSpPr>
          <p:cNvPr id="13" name="Shape 12"/>
          <p:cNvCxnSpPr/>
          <p:nvPr/>
        </p:nvCxnSpPr>
        <p:spPr bwMode="auto">
          <a:xfrm>
            <a:off x="9755709" y="3391771"/>
            <a:ext cx="333491" cy="1082510"/>
          </a:xfrm>
          <a:prstGeom prst="curvedConnector2">
            <a:avLst/>
          </a:prstGeom>
          <a:noFill/>
          <a:ln w="9525" cap="flat" cmpd="sng" algn="ctr">
            <a:solidFill>
              <a:schemeClr val="tx1"/>
            </a:solidFill>
            <a:prstDash val="solid"/>
            <a:round/>
            <a:headEnd type="none" w="med" len="med"/>
            <a:tailEnd type="arrow"/>
          </a:ln>
          <a:effectLst/>
        </p:spPr>
      </p:cxnSp>
      <p:grpSp>
        <p:nvGrpSpPr>
          <p:cNvPr id="14" name="Group 13"/>
          <p:cNvGrpSpPr>
            <a:grpSpLocks/>
          </p:cNvGrpSpPr>
          <p:nvPr/>
        </p:nvGrpSpPr>
        <p:grpSpPr bwMode="auto">
          <a:xfrm>
            <a:off x="8978955" y="4743659"/>
            <a:ext cx="416390" cy="436341"/>
            <a:chOff x="1632" y="1248"/>
            <a:chExt cx="2682" cy="2286"/>
          </a:xfrm>
        </p:grpSpPr>
        <p:sp>
          <p:nvSpPr>
            <p:cNvPr id="15"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16" tIns="45708" rIns="91416" bIns="45708" numCol="1" anchor="t" anchorCtr="0" compatLnSpc="1">
              <a:prstTxWarp prst="textNoShape">
                <a:avLst/>
              </a:prstTxWarp>
              <a:flatTx/>
            </a:bodyPr>
            <a:lstStyle/>
            <a:p>
              <a:endParaRPr lang="en-US" sz="1899"/>
            </a:p>
          </p:txBody>
        </p:sp>
        <p:sp>
          <p:nvSpPr>
            <p:cNvPr id="16" name="AutoShape 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16" tIns="45708" rIns="91416" bIns="45708" numCol="1" anchor="t" anchorCtr="0" compatLnSpc="1">
              <a:prstTxWarp prst="textNoShape">
                <a:avLst/>
              </a:prstTxWarp>
              <a:flatTx/>
            </a:bodyPr>
            <a:lstStyle/>
            <a:p>
              <a:endParaRPr lang="en-US" sz="1899"/>
            </a:p>
          </p:txBody>
        </p:sp>
        <p:sp>
          <p:nvSpPr>
            <p:cNvPr id="17" name="AutoShape 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16" tIns="45708" rIns="91416" bIns="45708" numCol="1" anchor="t" anchorCtr="0" compatLnSpc="1">
              <a:prstTxWarp prst="textNoShape">
                <a:avLst/>
              </a:prstTxWarp>
              <a:flatTx/>
            </a:bodyPr>
            <a:lstStyle/>
            <a:p>
              <a:endParaRPr lang="en-US" sz="1899"/>
            </a:p>
          </p:txBody>
        </p:sp>
      </p:grpSp>
      <p:sp>
        <p:nvSpPr>
          <p:cNvPr id="18" name="TextBox 17"/>
          <p:cNvSpPr txBox="1"/>
          <p:nvPr/>
        </p:nvSpPr>
        <p:spPr>
          <a:xfrm>
            <a:off x="9539107" y="4744331"/>
            <a:ext cx="629787" cy="571225"/>
          </a:xfrm>
          <a:prstGeom prst="rect">
            <a:avLst/>
          </a:prstGeom>
          <a:noFill/>
        </p:spPr>
        <p:txBody>
          <a:bodyPr wrap="none" lIns="108620" tIns="54310" rIns="108620" bIns="54310" rtlCol="0">
            <a:spAutoFit/>
          </a:bodyPr>
          <a:lstStyle/>
          <a:p>
            <a:r>
              <a:rPr lang="en-US" sz="1500" dirty="0">
                <a:solidFill>
                  <a:schemeClr val="bg1"/>
                </a:solidFill>
              </a:rPr>
              <a:t>In-db</a:t>
            </a:r>
            <a:br>
              <a:rPr lang="en-US" sz="1500" dirty="0">
                <a:solidFill>
                  <a:schemeClr val="bg1"/>
                </a:solidFill>
              </a:rPr>
            </a:br>
            <a:r>
              <a:rPr lang="en-US" sz="1500" dirty="0">
                <a:solidFill>
                  <a:schemeClr val="bg1"/>
                </a:solidFill>
              </a:rPr>
              <a:t>stats</a:t>
            </a:r>
          </a:p>
        </p:txBody>
      </p:sp>
      <p:cxnSp>
        <p:nvCxnSpPr>
          <p:cNvPr id="19" name="Shape 47"/>
          <p:cNvCxnSpPr>
            <a:endCxn id="11" idx="3"/>
          </p:cNvCxnSpPr>
          <p:nvPr/>
        </p:nvCxnSpPr>
        <p:spPr bwMode="auto">
          <a:xfrm rot="10800000" flipV="1">
            <a:off x="8527398" y="4914289"/>
            <a:ext cx="451569" cy="116114"/>
          </a:xfrm>
          <a:prstGeom prst="curvedConnector3">
            <a:avLst>
              <a:gd name="adj1" fmla="val 50000"/>
            </a:avLst>
          </a:prstGeom>
          <a:noFill/>
          <a:ln w="9525" cap="flat" cmpd="sng" algn="ctr">
            <a:solidFill>
              <a:schemeClr val="tx1"/>
            </a:solidFill>
            <a:prstDash val="solid"/>
            <a:round/>
            <a:headEnd type="none" w="med" len="med"/>
            <a:tailEnd type="arrow"/>
          </a:ln>
          <a:effectLst/>
        </p:spPr>
      </p:cxnSp>
      <p:sp>
        <p:nvSpPr>
          <p:cNvPr id="20" name="Rectangle 19"/>
          <p:cNvSpPr/>
          <p:nvPr/>
        </p:nvSpPr>
        <p:spPr>
          <a:xfrm>
            <a:off x="10557706" y="4523172"/>
            <a:ext cx="1145343" cy="969190"/>
          </a:xfrm>
          <a:prstGeom prst="rect">
            <a:avLst/>
          </a:prstGeom>
        </p:spPr>
        <p:txBody>
          <a:bodyPr wrap="none" lIns="45659" tIns="22827" rIns="45659" bIns="22827">
            <a:spAutoFit/>
          </a:bodyPr>
          <a:lstStyle/>
          <a:p>
            <a:r>
              <a:rPr lang="en-US" sz="1999" b="1" dirty="0"/>
              <a:t>Database </a:t>
            </a:r>
          </a:p>
          <a:p>
            <a:r>
              <a:rPr lang="en-US" sz="1999" b="1" dirty="0"/>
              <a:t>Server</a:t>
            </a:r>
            <a:br>
              <a:rPr lang="en-US" sz="1999" b="1" dirty="0"/>
            </a:br>
            <a:r>
              <a:rPr lang="en-US" sz="1999" b="1" dirty="0"/>
              <a:t>Machine</a:t>
            </a:r>
          </a:p>
        </p:txBody>
      </p:sp>
      <p:sp>
        <p:nvSpPr>
          <p:cNvPr id="21" name="TextBox 20"/>
          <p:cNvSpPr txBox="1"/>
          <p:nvPr/>
        </p:nvSpPr>
        <p:spPr>
          <a:xfrm>
            <a:off x="10217837" y="2466182"/>
            <a:ext cx="1658996" cy="401864"/>
          </a:xfrm>
          <a:prstGeom prst="rect">
            <a:avLst/>
          </a:prstGeom>
          <a:noFill/>
        </p:spPr>
        <p:txBody>
          <a:bodyPr wrap="none" lIns="108620" tIns="54310" rIns="108620" bIns="54310" rtlCol="0">
            <a:spAutoFit/>
          </a:bodyPr>
          <a:lstStyle/>
          <a:p>
            <a:r>
              <a:rPr lang="en-US" sz="1899" b="1" dirty="0"/>
              <a:t>SQL Interfaces</a:t>
            </a:r>
          </a:p>
        </p:txBody>
      </p:sp>
      <p:cxnSp>
        <p:nvCxnSpPr>
          <p:cNvPr id="22" name="Shape 30"/>
          <p:cNvCxnSpPr>
            <a:stCxn id="8" idx="2"/>
          </p:cNvCxnSpPr>
          <p:nvPr/>
        </p:nvCxnSpPr>
        <p:spPr bwMode="auto">
          <a:xfrm rot="5400000">
            <a:off x="10091646" y="3620748"/>
            <a:ext cx="1036057" cy="799276"/>
          </a:xfrm>
          <a:prstGeom prst="curvedConnector3">
            <a:avLst>
              <a:gd name="adj1" fmla="val 50000"/>
            </a:avLst>
          </a:prstGeom>
          <a:noFill/>
          <a:ln w="9525" cap="flat" cmpd="sng" algn="ctr">
            <a:solidFill>
              <a:schemeClr val="tx1"/>
            </a:solidFill>
            <a:prstDash val="solid"/>
            <a:round/>
            <a:headEnd type="none" w="med" len="med"/>
            <a:tailEnd type="arrow"/>
          </a:ln>
          <a:effectLst/>
        </p:spPr>
      </p:cxnSp>
      <p:sp>
        <p:nvSpPr>
          <p:cNvPr id="23" name="Rectangle 22"/>
          <p:cNvSpPr/>
          <p:nvPr/>
        </p:nvSpPr>
        <p:spPr>
          <a:xfrm>
            <a:off x="10317449" y="2747258"/>
            <a:ext cx="1498445" cy="553832"/>
          </a:xfrm>
          <a:prstGeom prst="rect">
            <a:avLst/>
          </a:prstGeom>
        </p:spPr>
        <p:txBody>
          <a:bodyPr wrap="none" lIns="121867" tIns="60933" rIns="121867" bIns="60933">
            <a:spAutoFit/>
          </a:bodyPr>
          <a:lstStyle/>
          <a:p>
            <a:r>
              <a:rPr lang="en-US" sz="1400" b="1" dirty="0">
                <a:latin typeface="Arial" pitchFamily="-106" charset="0"/>
              </a:rPr>
              <a:t>SQL*Plus,</a:t>
            </a:r>
            <a:br>
              <a:rPr lang="en-US" sz="1400" b="1" dirty="0"/>
            </a:br>
            <a:r>
              <a:rPr lang="en-US" sz="1400" b="1" dirty="0" err="1"/>
              <a:t>SQLDeveloper</a:t>
            </a:r>
            <a:r>
              <a:rPr lang="en-US" sz="1400" b="1" dirty="0"/>
              <a:t>, …</a:t>
            </a:r>
            <a:endParaRPr lang="en-US" sz="1400" b="1" dirty="0">
              <a:latin typeface="Arial" pitchFamily="-106" charset="0"/>
            </a:endParaRPr>
          </a:p>
        </p:txBody>
      </p:sp>
      <p:pic>
        <p:nvPicPr>
          <p:cNvPr id="24" name="Picture 23" descr="Oracle-R-icon2.jpg"/>
          <p:cNvPicPr>
            <a:picLocks noChangeAspect="1"/>
          </p:cNvPicPr>
          <p:nvPr/>
        </p:nvPicPr>
        <p:blipFill>
          <a:blip r:embed="rId3" cstate="print"/>
          <a:stretch>
            <a:fillRect/>
          </a:stretch>
        </p:blipFill>
        <p:spPr>
          <a:xfrm>
            <a:off x="9675812" y="5635402"/>
            <a:ext cx="419100" cy="411767"/>
          </a:xfrm>
          <a:prstGeom prst="rect">
            <a:avLst/>
          </a:prstGeom>
        </p:spPr>
      </p:pic>
      <p:pic>
        <p:nvPicPr>
          <p:cNvPr id="25" name="Picture 24" descr="Oracle-R-icon2.jpg"/>
          <p:cNvPicPr>
            <a:picLocks noChangeAspect="1"/>
          </p:cNvPicPr>
          <p:nvPr/>
        </p:nvPicPr>
        <p:blipFill>
          <a:blip r:embed="rId3" cstate="print"/>
          <a:stretch>
            <a:fillRect/>
          </a:stretch>
        </p:blipFill>
        <p:spPr>
          <a:xfrm>
            <a:off x="10171112" y="5635402"/>
            <a:ext cx="419100" cy="411767"/>
          </a:xfrm>
          <a:prstGeom prst="rect">
            <a:avLst/>
          </a:prstGeom>
        </p:spPr>
      </p:pic>
      <p:pic>
        <p:nvPicPr>
          <p:cNvPr id="26" name="Picture 25" descr="Oracle-R-icon2.jpg"/>
          <p:cNvPicPr>
            <a:picLocks noChangeAspect="1"/>
          </p:cNvPicPr>
          <p:nvPr/>
        </p:nvPicPr>
        <p:blipFill>
          <a:blip r:embed="rId3" cstate="print"/>
          <a:stretch>
            <a:fillRect/>
          </a:stretch>
        </p:blipFill>
        <p:spPr>
          <a:xfrm>
            <a:off x="10666412" y="5635402"/>
            <a:ext cx="419100" cy="411767"/>
          </a:xfrm>
          <a:prstGeom prst="rect">
            <a:avLst/>
          </a:prstGeom>
        </p:spPr>
      </p:pic>
      <p:pic>
        <p:nvPicPr>
          <p:cNvPr id="27" name="Picture 26" descr="Oracle-R-icon2.jpg"/>
          <p:cNvPicPr>
            <a:picLocks noChangeAspect="1"/>
          </p:cNvPicPr>
          <p:nvPr/>
        </p:nvPicPr>
        <p:blipFill>
          <a:blip r:embed="rId3" cstate="print"/>
          <a:stretch>
            <a:fillRect/>
          </a:stretch>
        </p:blipFill>
        <p:spPr>
          <a:xfrm>
            <a:off x="11161712" y="5635402"/>
            <a:ext cx="419100" cy="411767"/>
          </a:xfrm>
          <a:prstGeom prst="rect">
            <a:avLst/>
          </a:prstGeom>
        </p:spPr>
      </p:pic>
      <p:sp>
        <p:nvSpPr>
          <p:cNvPr id="28" name="Rounded Rectangle 27"/>
          <p:cNvSpPr/>
          <p:nvPr/>
        </p:nvSpPr>
        <p:spPr>
          <a:xfrm>
            <a:off x="7077731" y="3090187"/>
            <a:ext cx="2743200" cy="533261"/>
          </a:xfrm>
          <a:prstGeom prst="round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35" tIns="60917" rIns="121835" bIns="60917" numCol="1" spcCol="0" rtlCol="0" fromWordArt="0" anchor="ctr" anchorCtr="0" forceAA="0" compatLnSpc="1">
            <a:prstTxWarp prst="textNoShape">
              <a:avLst/>
            </a:prstTxWarp>
            <a:noAutofit/>
          </a:bodyPr>
          <a:lstStyle/>
          <a:p>
            <a:pPr algn="ctr" defTabSz="911622">
              <a:lnSpc>
                <a:spcPct val="90000"/>
              </a:lnSpc>
            </a:pPr>
            <a:r>
              <a:rPr lang="en-US" sz="2399" dirty="0">
                <a:solidFill>
                  <a:srgbClr val="FFFFFF"/>
                </a:solidFill>
              </a:rPr>
              <a:t>Oracle R Enterprise</a:t>
            </a:r>
          </a:p>
        </p:txBody>
      </p:sp>
      <p:sp>
        <p:nvSpPr>
          <p:cNvPr id="29" name="Rectangle 28"/>
          <p:cNvSpPr/>
          <p:nvPr/>
        </p:nvSpPr>
        <p:spPr>
          <a:xfrm>
            <a:off x="7499674" y="2707321"/>
            <a:ext cx="1840713" cy="370606"/>
          </a:xfrm>
          <a:prstGeom prst="rect">
            <a:avLst/>
          </a:prstGeom>
          <a:solidFill>
            <a:schemeClr val="bg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1622"/>
            <a:endParaRPr lang="en-US" sz="3699" dirty="0" err="1">
              <a:solidFill>
                <a:srgbClr val="5F5F5F"/>
              </a:solidFill>
              <a:latin typeface="Arial" pitchFamily="34" charset="0"/>
              <a:cs typeface="Arial" pitchFamily="34" charset="0"/>
            </a:endParaRPr>
          </a:p>
        </p:txBody>
      </p:sp>
      <p:sp>
        <p:nvSpPr>
          <p:cNvPr id="30" name="TextBox 29"/>
          <p:cNvSpPr txBox="1"/>
          <p:nvPr/>
        </p:nvSpPr>
        <p:spPr>
          <a:xfrm>
            <a:off x="7865073" y="2667200"/>
            <a:ext cx="1041458" cy="382075"/>
          </a:xfrm>
          <a:prstGeom prst="rect">
            <a:avLst/>
          </a:prstGeom>
          <a:noFill/>
          <a:ln>
            <a:noFill/>
          </a:ln>
        </p:spPr>
        <p:txBody>
          <a:bodyPr wrap="none" lIns="0" tIns="0" rIns="0" bIns="0" rtlCol="0">
            <a:noAutofit/>
          </a:bodyPr>
          <a:lstStyle/>
          <a:p>
            <a:pPr algn="ctr" defTabSz="911622"/>
            <a:r>
              <a:rPr lang="en-US" sz="2699" b="1" dirty="0">
                <a:solidFill>
                  <a:srgbClr val="FFFFFF">
                    <a:lumMod val="50000"/>
                  </a:srgbClr>
                </a:solidFill>
                <a:ea typeface="ＭＳ Ｐゴシック" pitchFamily="34" charset="-128"/>
                <a:cs typeface="Arial" pitchFamily="34" charset="0"/>
              </a:rPr>
              <a:t>R Client</a:t>
            </a:r>
          </a:p>
        </p:txBody>
      </p:sp>
      <p:pic>
        <p:nvPicPr>
          <p:cNvPr id="31" name="Picture 30" descr="ic-Executive-gray.gif"/>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70812" y="1750216"/>
            <a:ext cx="1142405" cy="1142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31" descr="Oracle-R-icon2.jpg"/>
          <p:cNvPicPr>
            <a:picLocks noChangeAspect="1"/>
          </p:cNvPicPr>
          <p:nvPr/>
        </p:nvPicPr>
        <p:blipFill>
          <a:blip r:embed="rId5" cstate="print"/>
          <a:stretch>
            <a:fillRect/>
          </a:stretch>
        </p:blipFill>
        <p:spPr>
          <a:xfrm>
            <a:off x="9135131" y="2438059"/>
            <a:ext cx="457200" cy="449200"/>
          </a:xfrm>
          <a:prstGeom prst="rect">
            <a:avLst/>
          </a:prstGeom>
        </p:spPr>
      </p:pic>
    </p:spTree>
    <p:extLst>
      <p:ext uri="{BB962C8B-B14F-4D97-AF65-F5344CB8AC3E}">
        <p14:creationId xmlns:p14="http://schemas.microsoft.com/office/powerpoint/2010/main" val="281719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option: </a:t>
            </a:r>
            <a:r>
              <a:rPr lang="en-US" dirty="0" err="1"/>
              <a:t>OAAgraph</a:t>
            </a:r>
            <a:r>
              <a:rPr lang="en-US" dirty="0"/>
              <a:t> integration with R</a:t>
            </a:r>
          </a:p>
        </p:txBody>
      </p:sp>
      <p:sp>
        <p:nvSpPr>
          <p:cNvPr id="3" name="Content Placeholder 2"/>
          <p:cNvSpPr>
            <a:spLocks noGrp="1"/>
          </p:cNvSpPr>
          <p:nvPr>
            <p:ph idx="1"/>
          </p:nvPr>
        </p:nvSpPr>
        <p:spPr/>
        <p:txBody>
          <a:bodyPr/>
          <a:lstStyle/>
          <a:p>
            <a:r>
              <a:rPr lang="en-US" dirty="0" err="1"/>
              <a:t>OAAgraph</a:t>
            </a:r>
            <a:r>
              <a:rPr lang="en-US" dirty="0"/>
              <a:t> integrates in-memory engine into ORE and ORAAH</a:t>
            </a:r>
          </a:p>
          <a:p>
            <a:r>
              <a:rPr lang="en-US" dirty="0"/>
              <a:t>Adds powerful graph analytics and querying capabilities to existing analytical and machine learning portfolio of ORE and ORAAH</a:t>
            </a:r>
          </a:p>
          <a:p>
            <a:r>
              <a:rPr lang="en-US" dirty="0"/>
              <a:t>Built-in algorithms of PGX available as R functions</a:t>
            </a:r>
          </a:p>
          <a:p>
            <a:r>
              <a:rPr lang="en-US" dirty="0"/>
              <a:t>PGQL pattern matching</a:t>
            </a:r>
          </a:p>
          <a:p>
            <a:r>
              <a:rPr lang="en-US" dirty="0"/>
              <a:t>Concept of “cursor” allows browsing of in-memory analytical results using R data structures (R data frame), allows further client-side processing in R</a:t>
            </a:r>
          </a:p>
          <a:p>
            <a:r>
              <a:rPr lang="en-US" dirty="0"/>
              <a:t>Exporting data back to Database / Spark allows persistence of results and further processing using existing ORE and ORAAH analytical functions</a:t>
            </a:r>
          </a:p>
        </p:txBody>
      </p:sp>
      <p:pic>
        <p:nvPicPr>
          <p:cNvPr id="5" name="Picture 4" descr="Oracle-R-n-icon2.jpg"/>
          <p:cNvPicPr>
            <a:picLocks noChangeAspect="1"/>
          </p:cNvPicPr>
          <p:nvPr/>
        </p:nvPicPr>
        <p:blipFill>
          <a:blip r:embed="rId2" cstate="print"/>
          <a:stretch>
            <a:fillRect/>
          </a:stretch>
        </p:blipFill>
        <p:spPr>
          <a:xfrm>
            <a:off x="10689972" y="406400"/>
            <a:ext cx="1060063" cy="1041400"/>
          </a:xfrm>
          <a:prstGeom prst="rect">
            <a:avLst/>
          </a:prstGeom>
        </p:spPr>
      </p:pic>
    </p:spTree>
    <p:extLst>
      <p:ext uri="{BB962C8B-B14F-4D97-AF65-F5344CB8AC3E}">
        <p14:creationId xmlns:p14="http://schemas.microsoft.com/office/powerpoint/2010/main" val="1953279024"/>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OAAgraph</a:t>
            </a:r>
            <a:r>
              <a:rPr lang="en-US" altLang="zh-CN" dirty="0"/>
              <a:t> Architecture</a:t>
            </a:r>
            <a:endParaRPr lang="en-US" dirty="0"/>
          </a:p>
        </p:txBody>
      </p:sp>
      <p:sp>
        <p:nvSpPr>
          <p:cNvPr id="25" name="Rectangular Callout 24"/>
          <p:cNvSpPr/>
          <p:nvPr/>
        </p:nvSpPr>
        <p:spPr>
          <a:xfrm>
            <a:off x="699404" y="4930944"/>
            <a:ext cx="4933446" cy="880967"/>
          </a:xfrm>
          <a:prstGeom prst="wedgeRectCallout">
            <a:avLst>
              <a:gd name="adj1" fmla="val 24471"/>
              <a:gd name="adj2" fmla="val -109991"/>
            </a:avLst>
          </a:prstGeom>
          <a:solidFill>
            <a:schemeClr val="bg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285664" indent="-285664">
              <a:lnSpc>
                <a:spcPct val="90000"/>
              </a:lnSpc>
              <a:buFont typeface="Arial" panose="020B0604020202020204" pitchFamily="34" charset="0"/>
              <a:buChar char="•"/>
            </a:pPr>
            <a:r>
              <a:rPr lang="en-US" b="1" dirty="0" err="1">
                <a:solidFill>
                  <a:schemeClr val="tx1">
                    <a:lumMod val="50000"/>
                  </a:schemeClr>
                </a:solidFill>
              </a:rPr>
              <a:t>OAAgraph</a:t>
            </a:r>
            <a:r>
              <a:rPr lang="en-US" dirty="0">
                <a:solidFill>
                  <a:schemeClr val="tx1">
                    <a:lumMod val="50000"/>
                  </a:schemeClr>
                </a:solidFill>
              </a:rPr>
              <a:t> is an additional R package that comes with ORE</a:t>
            </a:r>
          </a:p>
        </p:txBody>
      </p:sp>
      <p:grpSp>
        <p:nvGrpSpPr>
          <p:cNvPr id="3" name="Group 2"/>
          <p:cNvGrpSpPr/>
          <p:nvPr/>
        </p:nvGrpSpPr>
        <p:grpSpPr>
          <a:xfrm>
            <a:off x="531147" y="1915288"/>
            <a:ext cx="11339061" cy="3542361"/>
            <a:chOff x="531147" y="1915288"/>
            <a:chExt cx="11339061" cy="3542361"/>
          </a:xfrm>
        </p:grpSpPr>
        <p:sp>
          <p:nvSpPr>
            <p:cNvPr id="18" name="Rectangle 17"/>
            <p:cNvSpPr/>
            <p:nvPr/>
          </p:nvSpPr>
          <p:spPr>
            <a:xfrm>
              <a:off x="7216896" y="1923321"/>
              <a:ext cx="4304232" cy="3401220"/>
            </a:xfrm>
            <a:prstGeom prst="rect">
              <a:avLst/>
            </a:prstGeom>
            <a:solidFill>
              <a:schemeClr val="bg1">
                <a:lumMod val="95000"/>
              </a:schemeClr>
            </a:solidFill>
            <a:ln/>
          </p:spPr>
          <p:style>
            <a:lnRef idx="1">
              <a:schemeClr val="accent5"/>
            </a:lnRef>
            <a:fillRef idx="2">
              <a:schemeClr val="accent5"/>
            </a:fillRef>
            <a:effectRef idx="1">
              <a:schemeClr val="accent5"/>
            </a:effectRef>
            <a:fontRef idx="minor">
              <a:schemeClr val="dk1"/>
            </a:fontRef>
          </p:style>
          <p:txBody>
            <a:bodyPr lIns="121867" tIns="60933" rIns="121867" bIns="60933" rtlCol="0" anchor="ctr"/>
            <a:lstStyle/>
            <a:p>
              <a:pPr algn="ctr" defTabSz="911622"/>
              <a:endParaRPr lang="en-US" dirty="0">
                <a:solidFill>
                  <a:srgbClr val="000000"/>
                </a:solidFill>
              </a:endParaRPr>
            </a:p>
          </p:txBody>
        </p:sp>
        <p:sp>
          <p:nvSpPr>
            <p:cNvPr id="14" name="Rectangle 13"/>
            <p:cNvSpPr/>
            <p:nvPr/>
          </p:nvSpPr>
          <p:spPr>
            <a:xfrm>
              <a:off x="531147" y="2434176"/>
              <a:ext cx="4792501" cy="2239514"/>
            </a:xfrm>
            <a:prstGeom prst="rect">
              <a:avLst/>
            </a:prstGeom>
            <a:solidFill>
              <a:schemeClr val="bg1"/>
            </a:solidFill>
            <a:ln w="3175">
              <a:solidFill>
                <a:schemeClr val="tx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pic>
          <p:nvPicPr>
            <p:cNvPr id="4" name="Picture 1" descr="C:\Users\sungphon\AppData\Local\Microsoft\Windows\Temporary Internet Files\Content.IE5\5XCXC7OH\ericlemerdy-laptop-1[1].png"/>
            <p:cNvPicPr>
              <a:picLocks noChangeAspect="1" noChangeArrowheads="1"/>
            </p:cNvPicPr>
            <p:nvPr/>
          </p:nvPicPr>
          <p:blipFill>
            <a:blip r:embed="rId2" cstate="print"/>
            <a:srcRect/>
            <a:stretch>
              <a:fillRect/>
            </a:stretch>
          </p:blipFill>
          <p:spPr bwMode="auto">
            <a:xfrm>
              <a:off x="721474" y="2691429"/>
              <a:ext cx="1244276" cy="1295063"/>
            </a:xfrm>
            <a:prstGeom prst="rect">
              <a:avLst/>
            </a:prstGeom>
            <a:noFill/>
            <a:ln w="9525">
              <a:noFill/>
              <a:miter lim="800000"/>
              <a:headEnd/>
              <a:tailEnd/>
            </a:ln>
          </p:spPr>
        </p:pic>
        <p:pic>
          <p:nvPicPr>
            <p:cNvPr id="5" name="Picture 4" descr="http://www.damcon.com.pk/wp-content/uploads/2015/03/server.png"/>
            <p:cNvPicPr>
              <a:picLocks noChangeAspect="1" noChangeArrowheads="1"/>
            </p:cNvPicPr>
            <p:nvPr/>
          </p:nvPicPr>
          <p:blipFill>
            <a:blip r:embed="rId3" cstate="print"/>
            <a:srcRect/>
            <a:stretch>
              <a:fillRect/>
            </a:stretch>
          </p:blipFill>
          <p:spPr bwMode="auto">
            <a:xfrm>
              <a:off x="9746579" y="1915288"/>
              <a:ext cx="2123629" cy="3287598"/>
            </a:xfrm>
            <a:prstGeom prst="rect">
              <a:avLst/>
            </a:prstGeom>
            <a:noFill/>
            <a:ln w="9525">
              <a:noFill/>
              <a:miter lim="800000"/>
              <a:headEnd/>
              <a:tailEnd/>
            </a:ln>
          </p:spPr>
        </p:pic>
        <p:sp>
          <p:nvSpPr>
            <p:cNvPr id="9" name="TextBox 8"/>
            <p:cNvSpPr txBox="1"/>
            <p:nvPr/>
          </p:nvSpPr>
          <p:spPr>
            <a:xfrm>
              <a:off x="927609" y="4164163"/>
              <a:ext cx="927605" cy="509527"/>
            </a:xfrm>
            <a:prstGeom prst="rect">
              <a:avLst/>
            </a:prstGeom>
            <a:noFill/>
          </p:spPr>
          <p:txBody>
            <a:bodyPr wrap="square" lIns="0" tIns="0" rIns="0" bIns="0" rtlCol="0">
              <a:noAutofit/>
            </a:bodyPr>
            <a:lstStyle/>
            <a:p>
              <a:pPr>
                <a:lnSpc>
                  <a:spcPct val="90000"/>
                </a:lnSpc>
              </a:pPr>
              <a:r>
                <a:rPr lang="en-US" sz="1999" b="1" dirty="0"/>
                <a:t>Client</a:t>
              </a:r>
            </a:p>
          </p:txBody>
        </p:sp>
        <p:sp>
          <p:nvSpPr>
            <p:cNvPr id="10" name="TextBox 9"/>
            <p:cNvSpPr txBox="1"/>
            <p:nvPr/>
          </p:nvSpPr>
          <p:spPr>
            <a:xfrm>
              <a:off x="9574784" y="4948122"/>
              <a:ext cx="2069465" cy="509527"/>
            </a:xfrm>
            <a:prstGeom prst="rect">
              <a:avLst/>
            </a:prstGeom>
            <a:noFill/>
          </p:spPr>
          <p:txBody>
            <a:bodyPr wrap="square" lIns="0" tIns="0" rIns="0" bIns="0" rtlCol="0">
              <a:noAutofit/>
            </a:bodyPr>
            <a:lstStyle/>
            <a:p>
              <a:pPr>
                <a:lnSpc>
                  <a:spcPct val="90000"/>
                </a:lnSpc>
              </a:pPr>
              <a:r>
                <a:rPr lang="en-US" sz="1999" b="1" dirty="0"/>
                <a:t>Database Server</a:t>
              </a:r>
            </a:p>
          </p:txBody>
        </p:sp>
        <p:sp>
          <p:nvSpPr>
            <p:cNvPr id="11" name="Rounded Rectangle 10"/>
            <p:cNvSpPr/>
            <p:nvPr/>
          </p:nvSpPr>
          <p:spPr>
            <a:xfrm>
              <a:off x="2446729" y="2691429"/>
              <a:ext cx="2648378" cy="732009"/>
            </a:xfrm>
            <a:prstGeom prst="roundRect">
              <a:avLst/>
            </a:prstGeom>
            <a:solidFill>
              <a:schemeClr val="bg1">
                <a:lumMod val="95000"/>
              </a:schemeClr>
            </a:solidFill>
            <a:ln w="31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dirty="0">
                  <a:solidFill>
                    <a:schemeClr val="tx1">
                      <a:lumMod val="50000"/>
                    </a:schemeClr>
                  </a:solidFill>
                </a:rPr>
                <a:t>R Client </a:t>
              </a:r>
            </a:p>
          </p:txBody>
        </p:sp>
        <p:sp>
          <p:nvSpPr>
            <p:cNvPr id="12" name="Rounded Rectangle 11"/>
            <p:cNvSpPr/>
            <p:nvPr/>
          </p:nvSpPr>
          <p:spPr>
            <a:xfrm>
              <a:off x="2446729" y="3496217"/>
              <a:ext cx="2648378" cy="860388"/>
            </a:xfrm>
            <a:prstGeom prst="roundRect">
              <a:avLst/>
            </a:prstGeom>
            <a:solidFill>
              <a:schemeClr val="accent1"/>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nSpc>
                  <a:spcPct val="90000"/>
                </a:lnSpc>
              </a:pPr>
              <a:r>
                <a:rPr lang="en-US" dirty="0">
                  <a:solidFill>
                    <a:schemeClr val="bg1"/>
                  </a:solidFill>
                </a:rPr>
                <a:t>        ORE</a:t>
              </a:r>
            </a:p>
          </p:txBody>
        </p:sp>
        <p:sp>
          <p:nvSpPr>
            <p:cNvPr id="13" name="Rounded Rectangle 12"/>
            <p:cNvSpPr/>
            <p:nvPr/>
          </p:nvSpPr>
          <p:spPr>
            <a:xfrm>
              <a:off x="3692733" y="3559087"/>
              <a:ext cx="1282885" cy="732009"/>
            </a:xfrm>
            <a:prstGeom prst="roundRect">
              <a:avLst/>
            </a:prstGeom>
            <a:solidFill>
              <a:schemeClr val="accent2"/>
            </a:solidFill>
            <a:ln w="31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dirty="0" err="1">
                  <a:solidFill>
                    <a:schemeClr val="bg1"/>
                  </a:solidFill>
                </a:rPr>
                <a:t>OAAgraph</a:t>
              </a:r>
              <a:endParaRPr lang="en-US" dirty="0">
                <a:solidFill>
                  <a:schemeClr val="bg1"/>
                </a:solidFill>
              </a:endParaRPr>
            </a:p>
          </p:txBody>
        </p:sp>
        <p:sp>
          <p:nvSpPr>
            <p:cNvPr id="16" name="AutoShape 14"/>
            <p:cNvSpPr>
              <a:spLocks noChangeArrowheads="1"/>
            </p:cNvSpPr>
            <p:nvPr/>
          </p:nvSpPr>
          <p:spPr bwMode="auto">
            <a:xfrm>
              <a:off x="7506057" y="3724425"/>
              <a:ext cx="2513617" cy="1060714"/>
            </a:xfrm>
            <a:prstGeom prst="can">
              <a:avLst>
                <a:gd name="adj" fmla="val 25000"/>
              </a:avLst>
            </a:prstGeom>
            <a:solidFill>
              <a:schemeClr val="accent1"/>
            </a:solidFill>
            <a:ln w="9525" cap="rnd">
              <a:noFill/>
              <a:round/>
              <a:headEnd type="none" w="sm" len="sm"/>
              <a:tailEnd type="none" w="sm" len="sm"/>
            </a:ln>
            <a:effectLst/>
          </p:spPr>
          <p:txBody>
            <a:bodyPr wrap="none" lIns="108620" tIns="54310" rIns="108620" bIns="54310" anchor="ctr"/>
            <a:lstStyle/>
            <a:p>
              <a:pPr eaLnBrk="0" hangingPunct="0">
                <a:lnSpc>
                  <a:spcPct val="70000"/>
                </a:lnSpc>
                <a:spcBef>
                  <a:spcPct val="0"/>
                </a:spcBef>
                <a:buClrTx/>
                <a:defRPr/>
              </a:pPr>
              <a:endParaRPr lang="en-US" sz="1699" dirty="0">
                <a:solidFill>
                  <a:schemeClr val="bg1"/>
                </a:solidFill>
              </a:endParaRPr>
            </a:p>
            <a:p>
              <a:pPr eaLnBrk="0" hangingPunct="0">
                <a:lnSpc>
                  <a:spcPct val="70000"/>
                </a:lnSpc>
                <a:spcBef>
                  <a:spcPct val="0"/>
                </a:spcBef>
                <a:buClrTx/>
                <a:defRPr/>
              </a:pPr>
              <a:endParaRPr lang="en-US" sz="1699" dirty="0">
                <a:solidFill>
                  <a:schemeClr val="bg1"/>
                </a:solidFill>
              </a:endParaRPr>
            </a:p>
            <a:p>
              <a:pPr eaLnBrk="0" hangingPunct="0">
                <a:lnSpc>
                  <a:spcPct val="70000"/>
                </a:lnSpc>
                <a:spcBef>
                  <a:spcPct val="0"/>
                </a:spcBef>
                <a:buClrTx/>
                <a:defRPr/>
              </a:pPr>
              <a:endParaRPr lang="en-US" sz="1699" dirty="0">
                <a:solidFill>
                  <a:schemeClr val="bg1"/>
                </a:solidFill>
              </a:endParaRPr>
            </a:p>
            <a:p>
              <a:pPr eaLnBrk="0" hangingPunct="0">
                <a:lnSpc>
                  <a:spcPct val="70000"/>
                </a:lnSpc>
                <a:spcBef>
                  <a:spcPct val="0"/>
                </a:spcBef>
                <a:buClrTx/>
                <a:defRPr/>
              </a:pPr>
              <a:r>
                <a:rPr lang="en-US" sz="1699" dirty="0">
                  <a:solidFill>
                    <a:schemeClr val="bg1"/>
                  </a:solidFill>
                </a:rPr>
                <a:t>        Oracle Database</a:t>
              </a:r>
              <a:endParaRPr lang="en-US" sz="2099" dirty="0">
                <a:solidFill>
                  <a:schemeClr val="bg1"/>
                </a:solidFill>
              </a:endParaRPr>
            </a:p>
            <a:p>
              <a:pPr eaLnBrk="0" hangingPunct="0">
                <a:lnSpc>
                  <a:spcPct val="70000"/>
                </a:lnSpc>
                <a:spcBef>
                  <a:spcPct val="0"/>
                </a:spcBef>
                <a:buClrTx/>
                <a:defRPr/>
              </a:pPr>
              <a:endParaRPr lang="en-US" sz="2099" dirty="0">
                <a:solidFill>
                  <a:schemeClr val="bg1"/>
                </a:solidFill>
              </a:endParaRPr>
            </a:p>
            <a:p>
              <a:pPr eaLnBrk="0" hangingPunct="0">
                <a:lnSpc>
                  <a:spcPct val="70000"/>
                </a:lnSpc>
                <a:spcBef>
                  <a:spcPct val="0"/>
                </a:spcBef>
                <a:buClrTx/>
                <a:defRPr/>
              </a:pPr>
              <a:endParaRPr lang="en-US" sz="1699" dirty="0">
                <a:solidFill>
                  <a:schemeClr val="bg1"/>
                </a:solidFill>
              </a:endParaRPr>
            </a:p>
          </p:txBody>
        </p:sp>
        <p:pic>
          <p:nvPicPr>
            <p:cNvPr id="19" name="Picture 18" descr="Oracle-R-icon2.jpg"/>
            <p:cNvPicPr>
              <a:picLocks noChangeAspect="1"/>
            </p:cNvPicPr>
            <p:nvPr/>
          </p:nvPicPr>
          <p:blipFill>
            <a:blip r:embed="rId4" cstate="print"/>
            <a:stretch>
              <a:fillRect/>
            </a:stretch>
          </p:blipFill>
          <p:spPr>
            <a:xfrm>
              <a:off x="7537451" y="4818006"/>
              <a:ext cx="419100" cy="411767"/>
            </a:xfrm>
            <a:prstGeom prst="rect">
              <a:avLst/>
            </a:prstGeom>
          </p:spPr>
        </p:pic>
        <p:pic>
          <p:nvPicPr>
            <p:cNvPr id="20" name="Picture 19" descr="Oracle-R-icon2.jpg"/>
            <p:cNvPicPr>
              <a:picLocks noChangeAspect="1"/>
            </p:cNvPicPr>
            <p:nvPr/>
          </p:nvPicPr>
          <p:blipFill>
            <a:blip r:embed="rId4" cstate="print"/>
            <a:stretch>
              <a:fillRect/>
            </a:stretch>
          </p:blipFill>
          <p:spPr>
            <a:xfrm>
              <a:off x="8039342" y="4822488"/>
              <a:ext cx="419100" cy="411767"/>
            </a:xfrm>
            <a:prstGeom prst="rect">
              <a:avLst/>
            </a:prstGeom>
          </p:spPr>
        </p:pic>
        <p:pic>
          <p:nvPicPr>
            <p:cNvPr id="21" name="Picture 20" descr="Oracle-R-icon2.jpg"/>
            <p:cNvPicPr>
              <a:picLocks noChangeAspect="1"/>
            </p:cNvPicPr>
            <p:nvPr/>
          </p:nvPicPr>
          <p:blipFill>
            <a:blip r:embed="rId4" cstate="print"/>
            <a:stretch>
              <a:fillRect/>
            </a:stretch>
          </p:blipFill>
          <p:spPr>
            <a:xfrm>
              <a:off x="8581564" y="4826970"/>
              <a:ext cx="419100" cy="411767"/>
            </a:xfrm>
            <a:prstGeom prst="rect">
              <a:avLst/>
            </a:prstGeom>
          </p:spPr>
        </p:pic>
        <p:sp>
          <p:nvSpPr>
            <p:cNvPr id="23" name="Rounded Rectangle 22"/>
            <p:cNvSpPr/>
            <p:nvPr/>
          </p:nvSpPr>
          <p:spPr>
            <a:xfrm>
              <a:off x="7506058" y="2560155"/>
              <a:ext cx="2482224" cy="989262"/>
            </a:xfrm>
            <a:prstGeom prst="round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dirty="0">
                  <a:solidFill>
                    <a:schemeClr val="bg1"/>
                  </a:solidFill>
                </a:rPr>
                <a:t>PGX Server</a:t>
              </a:r>
            </a:p>
            <a:p>
              <a:pPr algn="ctr">
                <a:lnSpc>
                  <a:spcPct val="90000"/>
                </a:lnSpc>
              </a:pPr>
              <a:r>
                <a:rPr lang="en-US" dirty="0">
                  <a:solidFill>
                    <a:schemeClr val="bg1"/>
                  </a:solidFill>
                </a:rPr>
                <a:t>(Spatial and Graph)</a:t>
              </a:r>
            </a:p>
          </p:txBody>
        </p:sp>
        <p:sp>
          <p:nvSpPr>
            <p:cNvPr id="24" name="Up-Down Arrow 23"/>
            <p:cNvSpPr/>
            <p:nvPr/>
          </p:nvSpPr>
          <p:spPr>
            <a:xfrm>
              <a:off x="9000664" y="3347750"/>
              <a:ext cx="815935" cy="687615"/>
            </a:xfrm>
            <a:prstGeom prst="upDownArrow">
              <a:avLst>
                <a:gd name="adj1" fmla="val 50000"/>
                <a:gd name="adj2" fmla="val 34998"/>
              </a:avLst>
            </a:prstGeom>
            <a:solidFill>
              <a:schemeClr val="bg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cxnSp>
          <p:nvCxnSpPr>
            <p:cNvPr id="27" name="Elbow Connector 26"/>
            <p:cNvCxnSpPr>
              <a:stCxn id="12" idx="3"/>
            </p:cNvCxnSpPr>
            <p:nvPr/>
          </p:nvCxnSpPr>
          <p:spPr>
            <a:xfrm flipV="1">
              <a:off x="5095107" y="3092912"/>
              <a:ext cx="2410950" cy="833500"/>
            </a:xfrm>
            <a:prstGeom prst="bentConnector3">
              <a:avLst/>
            </a:prstGeom>
            <a:ln w="190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5095107" y="3926411"/>
              <a:ext cx="2410950" cy="364685"/>
            </a:xfrm>
            <a:prstGeom prst="bentConnector3">
              <a:avLst/>
            </a:prstGeom>
            <a:ln w="19050">
              <a:solidFill>
                <a:schemeClr val="accent1"/>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1" name="Rectangular Callout 30"/>
          <p:cNvSpPr/>
          <p:nvPr/>
        </p:nvSpPr>
        <p:spPr>
          <a:xfrm>
            <a:off x="5523436" y="1325335"/>
            <a:ext cx="4866227" cy="894576"/>
          </a:xfrm>
          <a:prstGeom prst="wedgeRectCallout">
            <a:avLst>
              <a:gd name="adj1" fmla="val 21889"/>
              <a:gd name="adj2" fmla="val 68250"/>
            </a:avLst>
          </a:prstGeom>
          <a:solidFill>
            <a:schemeClr val="bg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285664" indent="-285664">
              <a:spcBef>
                <a:spcPts val="300"/>
              </a:spcBef>
              <a:buFont typeface="Arial" panose="020B0604020202020204" pitchFamily="34" charset="0"/>
              <a:buChar char="•"/>
            </a:pPr>
            <a:r>
              <a:rPr lang="en-US" b="1" dirty="0" err="1">
                <a:solidFill>
                  <a:schemeClr val="tx1">
                    <a:lumMod val="50000"/>
                  </a:schemeClr>
                </a:solidFill>
              </a:rPr>
              <a:t>OAAgraph</a:t>
            </a:r>
            <a:r>
              <a:rPr lang="en-US" dirty="0">
                <a:solidFill>
                  <a:schemeClr val="tx1">
                    <a:lumMod val="50000"/>
                  </a:schemeClr>
                </a:solidFill>
              </a:rPr>
              <a:t> gives remote control of PGX server </a:t>
            </a:r>
          </a:p>
          <a:p>
            <a:pPr marL="285664" indent="-285664">
              <a:spcBef>
                <a:spcPts val="300"/>
              </a:spcBef>
              <a:buFont typeface="Arial" panose="020B0604020202020204" pitchFamily="34" charset="0"/>
              <a:buChar char="•"/>
            </a:pPr>
            <a:r>
              <a:rPr lang="en-US" dirty="0">
                <a:solidFill>
                  <a:schemeClr val="tx1">
                    <a:lumMod val="50000"/>
                  </a:schemeClr>
                </a:solidFill>
              </a:rPr>
              <a:t>PGX loads graph from database (</a:t>
            </a:r>
            <a:r>
              <a:rPr lang="en-US" dirty="0" err="1">
                <a:solidFill>
                  <a:schemeClr val="tx1">
                    <a:lumMod val="50000"/>
                  </a:schemeClr>
                </a:solidFill>
              </a:rPr>
              <a:t>ore.frames</a:t>
            </a:r>
            <a:r>
              <a:rPr lang="en-US" dirty="0">
                <a:solidFill>
                  <a:schemeClr val="tx1">
                    <a:lumMod val="50000"/>
                  </a:schemeClr>
                </a:solidFill>
              </a:rPr>
              <a:t>)</a:t>
            </a:r>
          </a:p>
        </p:txBody>
      </p:sp>
    </p:spTree>
    <p:extLst>
      <p:ext uri="{BB962C8B-B14F-4D97-AF65-F5344CB8AC3E}">
        <p14:creationId xmlns:p14="http://schemas.microsoft.com/office/powerpoint/2010/main" val="5391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216896" y="1923321"/>
            <a:ext cx="4304232" cy="3656648"/>
          </a:xfrm>
          <a:prstGeom prst="rect">
            <a:avLst/>
          </a:prstGeom>
          <a:solidFill>
            <a:schemeClr val="bg1">
              <a:lumMod val="95000"/>
            </a:schemeClr>
          </a:solidFill>
          <a:ln/>
        </p:spPr>
        <p:style>
          <a:lnRef idx="1">
            <a:schemeClr val="accent5"/>
          </a:lnRef>
          <a:fillRef idx="2">
            <a:schemeClr val="accent5"/>
          </a:fillRef>
          <a:effectRef idx="1">
            <a:schemeClr val="accent5"/>
          </a:effectRef>
          <a:fontRef idx="minor">
            <a:schemeClr val="dk1"/>
          </a:fontRef>
        </p:style>
        <p:txBody>
          <a:bodyPr lIns="121867" tIns="60933" rIns="121867" bIns="60933" rtlCol="0" anchor="ctr"/>
          <a:lstStyle/>
          <a:p>
            <a:pPr algn="ctr" defTabSz="911622"/>
            <a:endParaRPr lang="en-US" dirty="0">
              <a:solidFill>
                <a:srgbClr val="000000"/>
              </a:solidFill>
            </a:endParaRPr>
          </a:p>
        </p:txBody>
      </p:sp>
      <p:sp>
        <p:nvSpPr>
          <p:cNvPr id="14" name="Rectangle 13"/>
          <p:cNvSpPr/>
          <p:nvPr/>
        </p:nvSpPr>
        <p:spPr>
          <a:xfrm>
            <a:off x="531147" y="2434176"/>
            <a:ext cx="4792501" cy="2239514"/>
          </a:xfrm>
          <a:prstGeom prst="rect">
            <a:avLst/>
          </a:prstGeom>
          <a:solidFill>
            <a:schemeClr val="bg1"/>
          </a:solidFill>
          <a:ln w="3175">
            <a:solidFill>
              <a:schemeClr val="tx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sp>
        <p:nvSpPr>
          <p:cNvPr id="2" name="Title 1"/>
          <p:cNvSpPr>
            <a:spLocks noGrp="1"/>
          </p:cNvSpPr>
          <p:nvPr>
            <p:ph type="title"/>
          </p:nvPr>
        </p:nvSpPr>
        <p:spPr/>
        <p:txBody>
          <a:bodyPr/>
          <a:lstStyle/>
          <a:p>
            <a:r>
              <a:rPr lang="en-US" altLang="zh-CN" dirty="0" err="1"/>
              <a:t>OAAgraph</a:t>
            </a:r>
            <a:r>
              <a:rPr lang="en-US" altLang="zh-CN" dirty="0"/>
              <a:t> Architecture</a:t>
            </a:r>
            <a:endParaRPr lang="en-US" dirty="0"/>
          </a:p>
        </p:txBody>
      </p:sp>
      <p:pic>
        <p:nvPicPr>
          <p:cNvPr id="4" name="Picture 1" descr="C:\Users\sungphon\AppData\Local\Microsoft\Windows\Temporary Internet Files\Content.IE5\5XCXC7OH\ericlemerdy-laptop-1[1].png"/>
          <p:cNvPicPr>
            <a:picLocks noChangeAspect="1" noChangeArrowheads="1"/>
          </p:cNvPicPr>
          <p:nvPr/>
        </p:nvPicPr>
        <p:blipFill>
          <a:blip r:embed="rId2" cstate="print"/>
          <a:srcRect/>
          <a:stretch>
            <a:fillRect/>
          </a:stretch>
        </p:blipFill>
        <p:spPr bwMode="auto">
          <a:xfrm>
            <a:off x="721474" y="2691429"/>
            <a:ext cx="1244276" cy="1295063"/>
          </a:xfrm>
          <a:prstGeom prst="rect">
            <a:avLst/>
          </a:prstGeom>
          <a:noFill/>
          <a:ln w="9525">
            <a:noFill/>
            <a:miter lim="800000"/>
            <a:headEnd/>
            <a:tailEnd/>
          </a:ln>
        </p:spPr>
      </p:pic>
      <p:pic>
        <p:nvPicPr>
          <p:cNvPr id="8" name="Picture 7"/>
          <p:cNvPicPr>
            <a:picLocks noChangeAspect="1"/>
          </p:cNvPicPr>
          <p:nvPr/>
        </p:nvPicPr>
        <p:blipFill>
          <a:blip r:embed="rId3" cstate="print"/>
          <a:stretch>
            <a:fillRect/>
          </a:stretch>
        </p:blipFill>
        <p:spPr>
          <a:xfrm>
            <a:off x="9461966" y="2241014"/>
            <a:ext cx="1989647" cy="2697468"/>
          </a:xfrm>
          <a:prstGeom prst="rect">
            <a:avLst/>
          </a:prstGeom>
        </p:spPr>
      </p:pic>
      <p:sp>
        <p:nvSpPr>
          <p:cNvPr id="9" name="TextBox 8"/>
          <p:cNvSpPr txBox="1"/>
          <p:nvPr/>
        </p:nvSpPr>
        <p:spPr>
          <a:xfrm>
            <a:off x="927609" y="4164163"/>
            <a:ext cx="927605" cy="509527"/>
          </a:xfrm>
          <a:prstGeom prst="rect">
            <a:avLst/>
          </a:prstGeom>
          <a:noFill/>
        </p:spPr>
        <p:txBody>
          <a:bodyPr wrap="square" lIns="0" tIns="0" rIns="0" bIns="0" rtlCol="0">
            <a:noAutofit/>
          </a:bodyPr>
          <a:lstStyle/>
          <a:p>
            <a:pPr>
              <a:lnSpc>
                <a:spcPct val="90000"/>
              </a:lnSpc>
            </a:pPr>
            <a:r>
              <a:rPr lang="en-US" sz="1999" b="1" dirty="0"/>
              <a:t>Client</a:t>
            </a:r>
          </a:p>
        </p:txBody>
      </p:sp>
      <p:sp>
        <p:nvSpPr>
          <p:cNvPr id="10" name="TextBox 9"/>
          <p:cNvSpPr txBox="1"/>
          <p:nvPr/>
        </p:nvSpPr>
        <p:spPr>
          <a:xfrm>
            <a:off x="9574784" y="4948122"/>
            <a:ext cx="2069465" cy="509527"/>
          </a:xfrm>
          <a:prstGeom prst="rect">
            <a:avLst/>
          </a:prstGeom>
          <a:noFill/>
        </p:spPr>
        <p:txBody>
          <a:bodyPr wrap="square" lIns="0" tIns="0" rIns="0" bIns="0" rtlCol="0">
            <a:noAutofit/>
          </a:bodyPr>
          <a:lstStyle/>
          <a:p>
            <a:pPr>
              <a:lnSpc>
                <a:spcPct val="90000"/>
              </a:lnSpc>
            </a:pPr>
            <a:r>
              <a:rPr lang="en-US" sz="1999" b="1" dirty="0"/>
              <a:t>Oracle Big Data (Hadoop) Cluster</a:t>
            </a:r>
          </a:p>
        </p:txBody>
      </p:sp>
      <p:sp>
        <p:nvSpPr>
          <p:cNvPr id="11" name="Rounded Rectangle 10"/>
          <p:cNvSpPr/>
          <p:nvPr/>
        </p:nvSpPr>
        <p:spPr>
          <a:xfrm>
            <a:off x="2446729" y="2691429"/>
            <a:ext cx="2648378" cy="732009"/>
          </a:xfrm>
          <a:prstGeom prst="roundRect">
            <a:avLst/>
          </a:prstGeom>
          <a:solidFill>
            <a:schemeClr val="bg1">
              <a:lumMod val="95000"/>
            </a:schemeClr>
          </a:solidFill>
          <a:ln w="31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dirty="0">
                <a:solidFill>
                  <a:schemeClr val="tx1">
                    <a:lumMod val="50000"/>
                  </a:schemeClr>
                </a:solidFill>
              </a:rPr>
              <a:t>R Client </a:t>
            </a:r>
          </a:p>
        </p:txBody>
      </p:sp>
      <p:sp>
        <p:nvSpPr>
          <p:cNvPr id="12" name="Rounded Rectangle 11"/>
          <p:cNvSpPr/>
          <p:nvPr/>
        </p:nvSpPr>
        <p:spPr>
          <a:xfrm>
            <a:off x="2446729" y="3496217"/>
            <a:ext cx="2648378" cy="860388"/>
          </a:xfrm>
          <a:prstGeom prst="roundRect">
            <a:avLst/>
          </a:prstGeom>
          <a:solidFill>
            <a:schemeClr val="accent1"/>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nSpc>
                <a:spcPct val="90000"/>
              </a:lnSpc>
            </a:pPr>
            <a:r>
              <a:rPr lang="en-US" dirty="0">
                <a:solidFill>
                  <a:schemeClr val="bg1"/>
                </a:solidFill>
              </a:rPr>
              <a:t>        ORAAH</a:t>
            </a:r>
          </a:p>
        </p:txBody>
      </p:sp>
      <p:sp>
        <p:nvSpPr>
          <p:cNvPr id="13" name="Rounded Rectangle 12"/>
          <p:cNvSpPr/>
          <p:nvPr/>
        </p:nvSpPr>
        <p:spPr>
          <a:xfrm>
            <a:off x="3764902" y="3559087"/>
            <a:ext cx="1260689" cy="732009"/>
          </a:xfrm>
          <a:prstGeom prst="roundRect">
            <a:avLst/>
          </a:prstGeom>
          <a:solidFill>
            <a:schemeClr val="accent2"/>
          </a:solidFill>
          <a:ln w="31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dirty="0" err="1">
                <a:solidFill>
                  <a:schemeClr val="bg1"/>
                </a:solidFill>
              </a:rPr>
              <a:t>OAAgraph</a:t>
            </a:r>
            <a:endParaRPr lang="en-US" dirty="0">
              <a:solidFill>
                <a:schemeClr val="bg1"/>
              </a:solidFill>
            </a:endParaRPr>
          </a:p>
        </p:txBody>
      </p:sp>
      <p:sp>
        <p:nvSpPr>
          <p:cNvPr id="16" name="AutoShape 14"/>
          <p:cNvSpPr>
            <a:spLocks noChangeArrowheads="1"/>
          </p:cNvSpPr>
          <p:nvPr/>
        </p:nvSpPr>
        <p:spPr bwMode="auto">
          <a:xfrm>
            <a:off x="7506057" y="4312041"/>
            <a:ext cx="2513617" cy="620976"/>
          </a:xfrm>
          <a:prstGeom prst="can">
            <a:avLst>
              <a:gd name="adj" fmla="val 25000"/>
            </a:avLst>
          </a:prstGeom>
          <a:solidFill>
            <a:schemeClr val="tx2"/>
          </a:solidFill>
          <a:ln w="9525" cap="rnd">
            <a:solidFill>
              <a:schemeClr val="tx1"/>
            </a:solidFill>
            <a:round/>
            <a:headEnd type="none" w="sm" len="sm"/>
            <a:tailEnd type="none" w="sm" len="sm"/>
          </a:ln>
          <a:effectLst/>
        </p:spPr>
        <p:txBody>
          <a:bodyPr wrap="none" lIns="108620" tIns="54310" rIns="108620" bIns="54310" anchor="ctr"/>
          <a:lstStyle/>
          <a:p>
            <a:pPr algn="ctr" eaLnBrk="0" hangingPunct="0">
              <a:lnSpc>
                <a:spcPct val="70000"/>
              </a:lnSpc>
              <a:spcBef>
                <a:spcPct val="0"/>
              </a:spcBef>
              <a:buClrTx/>
              <a:defRPr/>
            </a:pPr>
            <a:endParaRPr lang="en-US" sz="1699" dirty="0">
              <a:solidFill>
                <a:schemeClr val="bg1"/>
              </a:solidFill>
            </a:endParaRPr>
          </a:p>
          <a:p>
            <a:pPr algn="ctr" eaLnBrk="0" hangingPunct="0">
              <a:lnSpc>
                <a:spcPct val="70000"/>
              </a:lnSpc>
              <a:spcBef>
                <a:spcPct val="0"/>
              </a:spcBef>
              <a:buClrTx/>
              <a:defRPr/>
            </a:pPr>
            <a:endParaRPr lang="en-US" sz="1699" dirty="0">
              <a:solidFill>
                <a:schemeClr val="bg1"/>
              </a:solidFill>
            </a:endParaRPr>
          </a:p>
          <a:p>
            <a:pPr algn="ctr" eaLnBrk="0" hangingPunct="0">
              <a:lnSpc>
                <a:spcPct val="70000"/>
              </a:lnSpc>
              <a:spcBef>
                <a:spcPct val="0"/>
              </a:spcBef>
              <a:buClrTx/>
              <a:defRPr/>
            </a:pPr>
            <a:endParaRPr lang="en-US" sz="1699" dirty="0">
              <a:solidFill>
                <a:schemeClr val="bg1"/>
              </a:solidFill>
            </a:endParaRPr>
          </a:p>
          <a:p>
            <a:pPr algn="ctr" eaLnBrk="0" hangingPunct="0">
              <a:lnSpc>
                <a:spcPct val="70000"/>
              </a:lnSpc>
              <a:spcBef>
                <a:spcPct val="0"/>
              </a:spcBef>
              <a:buClrTx/>
              <a:defRPr/>
            </a:pPr>
            <a:r>
              <a:rPr lang="en-US" sz="1699" dirty="0">
                <a:solidFill>
                  <a:schemeClr val="bg1"/>
                </a:solidFill>
              </a:rPr>
              <a:t>HDFS / Hive / …</a:t>
            </a:r>
            <a:endParaRPr lang="en-US" sz="2099" dirty="0">
              <a:solidFill>
                <a:schemeClr val="bg1"/>
              </a:solidFill>
            </a:endParaRPr>
          </a:p>
          <a:p>
            <a:pPr algn="ctr" eaLnBrk="0" hangingPunct="0">
              <a:lnSpc>
                <a:spcPct val="70000"/>
              </a:lnSpc>
              <a:spcBef>
                <a:spcPct val="0"/>
              </a:spcBef>
              <a:buClrTx/>
              <a:defRPr/>
            </a:pPr>
            <a:endParaRPr lang="en-US" sz="2099" dirty="0">
              <a:solidFill>
                <a:schemeClr val="bg1"/>
              </a:solidFill>
            </a:endParaRPr>
          </a:p>
          <a:p>
            <a:pPr algn="ctr" eaLnBrk="0" hangingPunct="0">
              <a:lnSpc>
                <a:spcPct val="70000"/>
              </a:lnSpc>
              <a:spcBef>
                <a:spcPct val="0"/>
              </a:spcBef>
              <a:buClrTx/>
              <a:defRPr/>
            </a:pPr>
            <a:endParaRPr lang="en-US" sz="1699" dirty="0">
              <a:solidFill>
                <a:schemeClr val="bg1"/>
              </a:solidFill>
            </a:endParaRPr>
          </a:p>
        </p:txBody>
      </p:sp>
      <p:sp>
        <p:nvSpPr>
          <p:cNvPr id="23" name="Rounded Rectangle 22"/>
          <p:cNvSpPr/>
          <p:nvPr/>
        </p:nvSpPr>
        <p:spPr>
          <a:xfrm>
            <a:off x="7506058" y="2325308"/>
            <a:ext cx="2468798" cy="989262"/>
          </a:xfrm>
          <a:prstGeom prst="round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dirty="0">
                <a:solidFill>
                  <a:schemeClr val="bg1"/>
                </a:solidFill>
              </a:rPr>
              <a:t>PGX Server</a:t>
            </a:r>
          </a:p>
          <a:p>
            <a:pPr algn="ctr">
              <a:lnSpc>
                <a:spcPct val="90000"/>
              </a:lnSpc>
            </a:pPr>
            <a:r>
              <a:rPr lang="en-US" sz="1600" dirty="0">
                <a:solidFill>
                  <a:schemeClr val="bg1"/>
                </a:solidFill>
              </a:rPr>
              <a:t>(Big Data Spatial &amp; Graph)</a:t>
            </a:r>
          </a:p>
        </p:txBody>
      </p:sp>
      <p:sp>
        <p:nvSpPr>
          <p:cNvPr id="22" name="Rounded Rectangle 21"/>
          <p:cNvSpPr/>
          <p:nvPr/>
        </p:nvSpPr>
        <p:spPr>
          <a:xfrm>
            <a:off x="7504506" y="3459376"/>
            <a:ext cx="2483776" cy="745958"/>
          </a:xfrm>
          <a:prstGeom prst="roundRect">
            <a:avLst/>
          </a:prstGeom>
          <a:solidFill>
            <a:schemeClr val="tx2"/>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nSpc>
                <a:spcPct val="90000"/>
              </a:lnSpc>
            </a:pPr>
            <a:r>
              <a:rPr lang="en-US" dirty="0">
                <a:solidFill>
                  <a:schemeClr val="bg1"/>
                </a:solidFill>
              </a:rPr>
              <a:t>  Hadoop &amp; Spark</a:t>
            </a:r>
          </a:p>
        </p:txBody>
      </p:sp>
      <p:pic>
        <p:nvPicPr>
          <p:cNvPr id="24" name="Picture 23"/>
          <p:cNvPicPr>
            <a:picLocks noChangeAspect="1"/>
          </p:cNvPicPr>
          <p:nvPr/>
        </p:nvPicPr>
        <p:blipFill>
          <a:blip r:embed="rId4" cstate="print">
            <a:clrChange>
              <a:clrFrom>
                <a:srgbClr val="B1B3B4"/>
              </a:clrFrom>
              <a:clrTo>
                <a:srgbClr val="B1B3B4">
                  <a:alpha val="0"/>
                </a:srgbClr>
              </a:clrTo>
            </a:clrChange>
          </a:blip>
          <a:stretch>
            <a:fillRect/>
          </a:stretch>
        </p:blipFill>
        <p:spPr>
          <a:xfrm>
            <a:off x="9439187" y="3605376"/>
            <a:ext cx="418048" cy="426480"/>
          </a:xfrm>
          <a:prstGeom prst="rect">
            <a:avLst/>
          </a:prstGeom>
        </p:spPr>
      </p:pic>
      <p:sp>
        <p:nvSpPr>
          <p:cNvPr id="25" name="Up-Down Arrow 24"/>
          <p:cNvSpPr/>
          <p:nvPr/>
        </p:nvSpPr>
        <p:spPr>
          <a:xfrm>
            <a:off x="8332489" y="3055056"/>
            <a:ext cx="815935" cy="687615"/>
          </a:xfrm>
          <a:prstGeom prst="upDownArrow">
            <a:avLst>
              <a:gd name="adj1" fmla="val 50000"/>
              <a:gd name="adj2" fmla="val 34998"/>
            </a:avLst>
          </a:prstGeom>
          <a:solidFill>
            <a:schemeClr val="bg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sp>
        <p:nvSpPr>
          <p:cNvPr id="26" name="Up-Down Arrow 25"/>
          <p:cNvSpPr/>
          <p:nvPr/>
        </p:nvSpPr>
        <p:spPr>
          <a:xfrm>
            <a:off x="8352645" y="3898368"/>
            <a:ext cx="815935" cy="687615"/>
          </a:xfrm>
          <a:prstGeom prst="upDownArrow">
            <a:avLst>
              <a:gd name="adj1" fmla="val 50000"/>
              <a:gd name="adj2" fmla="val 34998"/>
            </a:avLst>
          </a:prstGeom>
          <a:solidFill>
            <a:schemeClr val="bg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cxnSp>
        <p:nvCxnSpPr>
          <p:cNvPr id="28" name="Elbow Connector 27"/>
          <p:cNvCxnSpPr>
            <a:stCxn id="12" idx="3"/>
            <a:endCxn id="23" idx="1"/>
          </p:cNvCxnSpPr>
          <p:nvPr/>
        </p:nvCxnSpPr>
        <p:spPr>
          <a:xfrm flipV="1">
            <a:off x="5095107" y="2819939"/>
            <a:ext cx="2410950" cy="1106473"/>
          </a:xfrm>
          <a:prstGeom prst="bentConnector3">
            <a:avLst>
              <a:gd name="adj1" fmla="val 50000"/>
            </a:avLst>
          </a:prstGeom>
          <a:ln w="190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2" idx="3"/>
            <a:endCxn id="22" idx="1"/>
          </p:cNvCxnSpPr>
          <p:nvPr/>
        </p:nvCxnSpPr>
        <p:spPr>
          <a:xfrm flipV="1">
            <a:off x="5095107" y="3832356"/>
            <a:ext cx="2409398" cy="94056"/>
          </a:xfrm>
          <a:prstGeom prst="bentConnector3">
            <a:avLst/>
          </a:prstGeom>
          <a:ln w="19050">
            <a:solidFill>
              <a:schemeClr val="accent1"/>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ectangular Callout 34"/>
          <p:cNvSpPr/>
          <p:nvPr/>
        </p:nvSpPr>
        <p:spPr>
          <a:xfrm>
            <a:off x="699404" y="4930944"/>
            <a:ext cx="4933446" cy="880967"/>
          </a:xfrm>
          <a:prstGeom prst="wedgeRectCallout">
            <a:avLst>
              <a:gd name="adj1" fmla="val 24471"/>
              <a:gd name="adj2" fmla="val -109991"/>
            </a:avLst>
          </a:prstGeom>
          <a:solidFill>
            <a:schemeClr val="bg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285664" indent="-285664">
              <a:lnSpc>
                <a:spcPct val="90000"/>
              </a:lnSpc>
              <a:buFont typeface="Arial" panose="020B0604020202020204" pitchFamily="34" charset="0"/>
              <a:buChar char="•"/>
            </a:pPr>
            <a:r>
              <a:rPr lang="en-US" b="1" dirty="0" err="1">
                <a:solidFill>
                  <a:schemeClr val="tx1">
                    <a:lumMod val="50000"/>
                  </a:schemeClr>
                </a:solidFill>
              </a:rPr>
              <a:t>OAAgraph</a:t>
            </a:r>
            <a:r>
              <a:rPr lang="en-US" dirty="0">
                <a:solidFill>
                  <a:schemeClr val="tx1">
                    <a:lumMod val="50000"/>
                  </a:schemeClr>
                </a:solidFill>
              </a:rPr>
              <a:t> is also available with ORAAH </a:t>
            </a:r>
          </a:p>
        </p:txBody>
      </p:sp>
      <p:sp>
        <p:nvSpPr>
          <p:cNvPr id="36" name="Rectangular Callout 35"/>
          <p:cNvSpPr/>
          <p:nvPr/>
        </p:nvSpPr>
        <p:spPr>
          <a:xfrm>
            <a:off x="5523436" y="1325335"/>
            <a:ext cx="4866227" cy="894576"/>
          </a:xfrm>
          <a:prstGeom prst="wedgeRectCallout">
            <a:avLst>
              <a:gd name="adj1" fmla="val 21889"/>
              <a:gd name="adj2" fmla="val 68250"/>
            </a:avLst>
          </a:prstGeom>
          <a:solidFill>
            <a:schemeClr val="bg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285664" indent="-285664">
              <a:spcBef>
                <a:spcPts val="300"/>
              </a:spcBef>
              <a:buFont typeface="Arial" panose="020B0604020202020204" pitchFamily="34" charset="0"/>
              <a:buChar char="•"/>
            </a:pPr>
            <a:r>
              <a:rPr lang="en-US" b="1" dirty="0" err="1">
                <a:solidFill>
                  <a:schemeClr val="tx1">
                    <a:lumMod val="50000"/>
                  </a:schemeClr>
                </a:solidFill>
              </a:rPr>
              <a:t>OAAgraph</a:t>
            </a:r>
            <a:r>
              <a:rPr lang="en-US" dirty="0">
                <a:solidFill>
                  <a:schemeClr val="tx1">
                    <a:lumMod val="50000"/>
                  </a:schemeClr>
                </a:solidFill>
              </a:rPr>
              <a:t> gives remote control of PGX server </a:t>
            </a:r>
          </a:p>
          <a:p>
            <a:pPr marL="285664" indent="-285664">
              <a:spcBef>
                <a:spcPts val="300"/>
              </a:spcBef>
              <a:buFont typeface="Arial" panose="020B0604020202020204" pitchFamily="34" charset="0"/>
              <a:buChar char="•"/>
            </a:pPr>
            <a:r>
              <a:rPr lang="en-US" dirty="0">
                <a:solidFill>
                  <a:schemeClr val="tx1">
                    <a:lumMod val="50000"/>
                  </a:schemeClr>
                </a:solidFill>
              </a:rPr>
              <a:t>PGX loads graph via SPARK data frames</a:t>
            </a:r>
          </a:p>
        </p:txBody>
      </p:sp>
    </p:spTree>
    <p:extLst>
      <p:ext uri="{BB962C8B-B14F-4D97-AF65-F5344CB8AC3E}">
        <p14:creationId xmlns:p14="http://schemas.microsoft.com/office/powerpoint/2010/main" val="225329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216896" y="1923321"/>
            <a:ext cx="4304232" cy="3401220"/>
          </a:xfrm>
          <a:prstGeom prst="rect">
            <a:avLst/>
          </a:prstGeom>
          <a:solidFill>
            <a:schemeClr val="bg1">
              <a:lumMod val="95000"/>
            </a:schemeClr>
          </a:solidFill>
          <a:ln/>
        </p:spPr>
        <p:style>
          <a:lnRef idx="1">
            <a:schemeClr val="accent5"/>
          </a:lnRef>
          <a:fillRef idx="2">
            <a:schemeClr val="accent5"/>
          </a:fillRef>
          <a:effectRef idx="1">
            <a:schemeClr val="accent5"/>
          </a:effectRef>
          <a:fontRef idx="minor">
            <a:schemeClr val="dk1"/>
          </a:fontRef>
        </p:style>
        <p:txBody>
          <a:bodyPr lIns="121867" tIns="60933" rIns="121867" bIns="60933" rtlCol="0" anchor="ctr"/>
          <a:lstStyle/>
          <a:p>
            <a:pPr algn="ctr" defTabSz="911622"/>
            <a:endParaRPr lang="en-US" dirty="0">
              <a:solidFill>
                <a:srgbClr val="000000"/>
              </a:solidFill>
            </a:endParaRPr>
          </a:p>
        </p:txBody>
      </p:sp>
      <p:sp>
        <p:nvSpPr>
          <p:cNvPr id="14" name="Rectangle 13"/>
          <p:cNvSpPr/>
          <p:nvPr/>
        </p:nvSpPr>
        <p:spPr>
          <a:xfrm>
            <a:off x="531147" y="2434176"/>
            <a:ext cx="4792501" cy="2239514"/>
          </a:xfrm>
          <a:prstGeom prst="rect">
            <a:avLst/>
          </a:prstGeom>
          <a:solidFill>
            <a:schemeClr val="bg1"/>
          </a:solidFill>
          <a:ln w="3175">
            <a:solidFill>
              <a:schemeClr val="tx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sp>
        <p:nvSpPr>
          <p:cNvPr id="2" name="Title 1"/>
          <p:cNvSpPr>
            <a:spLocks noGrp="1"/>
          </p:cNvSpPr>
          <p:nvPr>
            <p:ph type="title"/>
          </p:nvPr>
        </p:nvSpPr>
        <p:spPr/>
        <p:txBody>
          <a:bodyPr/>
          <a:lstStyle/>
          <a:p>
            <a:r>
              <a:rPr lang="en-US" altLang="zh-CN" dirty="0"/>
              <a:t>Execution Overview (ORE)</a:t>
            </a:r>
            <a:endParaRPr lang="en-US" dirty="0"/>
          </a:p>
        </p:txBody>
      </p:sp>
      <p:sp>
        <p:nvSpPr>
          <p:cNvPr id="6" name="Content Placeholder 5"/>
          <p:cNvSpPr>
            <a:spLocks noGrp="1"/>
          </p:cNvSpPr>
          <p:nvPr>
            <p:ph idx="1"/>
          </p:nvPr>
        </p:nvSpPr>
        <p:spPr>
          <a:xfrm>
            <a:off x="531152" y="1524497"/>
            <a:ext cx="11126522" cy="814635"/>
          </a:xfrm>
        </p:spPr>
        <p:txBody>
          <a:bodyPr/>
          <a:lstStyle/>
          <a:p>
            <a:r>
              <a:rPr lang="en-US" sz="2799" dirty="0"/>
              <a:t>Initialization and Connection</a:t>
            </a:r>
          </a:p>
        </p:txBody>
      </p:sp>
      <p:pic>
        <p:nvPicPr>
          <p:cNvPr id="4" name="Picture 1" descr="C:\Users\sungphon\AppData\Local\Microsoft\Windows\Temporary Internet Files\Content.IE5\5XCXC7OH\ericlemerdy-laptop-1[1].png"/>
          <p:cNvPicPr>
            <a:picLocks noChangeAspect="1" noChangeArrowheads="1"/>
          </p:cNvPicPr>
          <p:nvPr/>
        </p:nvPicPr>
        <p:blipFill>
          <a:blip r:embed="rId2" cstate="print"/>
          <a:srcRect/>
          <a:stretch>
            <a:fillRect/>
          </a:stretch>
        </p:blipFill>
        <p:spPr bwMode="auto">
          <a:xfrm>
            <a:off x="721474" y="2691429"/>
            <a:ext cx="1244276" cy="1295063"/>
          </a:xfrm>
          <a:prstGeom prst="rect">
            <a:avLst/>
          </a:prstGeom>
          <a:noFill/>
          <a:ln w="9525">
            <a:noFill/>
            <a:miter lim="800000"/>
            <a:headEnd/>
            <a:tailEnd/>
          </a:ln>
        </p:spPr>
      </p:pic>
      <p:pic>
        <p:nvPicPr>
          <p:cNvPr id="5" name="Picture 4" descr="http://www.damcon.com.pk/wp-content/uploads/2015/03/server.png"/>
          <p:cNvPicPr>
            <a:picLocks noChangeAspect="1" noChangeArrowheads="1"/>
          </p:cNvPicPr>
          <p:nvPr/>
        </p:nvPicPr>
        <p:blipFill>
          <a:blip r:embed="rId3" cstate="print"/>
          <a:srcRect/>
          <a:stretch>
            <a:fillRect/>
          </a:stretch>
        </p:blipFill>
        <p:spPr bwMode="auto">
          <a:xfrm>
            <a:off x="9746579" y="1915288"/>
            <a:ext cx="2123629" cy="3287598"/>
          </a:xfrm>
          <a:prstGeom prst="rect">
            <a:avLst/>
          </a:prstGeom>
          <a:noFill/>
          <a:ln w="9525">
            <a:noFill/>
            <a:miter lim="800000"/>
            <a:headEnd/>
            <a:tailEnd/>
          </a:ln>
        </p:spPr>
      </p:pic>
      <p:sp>
        <p:nvSpPr>
          <p:cNvPr id="9" name="TextBox 8"/>
          <p:cNvSpPr txBox="1"/>
          <p:nvPr/>
        </p:nvSpPr>
        <p:spPr>
          <a:xfrm>
            <a:off x="927609" y="4164163"/>
            <a:ext cx="927605" cy="509527"/>
          </a:xfrm>
          <a:prstGeom prst="rect">
            <a:avLst/>
          </a:prstGeom>
          <a:noFill/>
        </p:spPr>
        <p:txBody>
          <a:bodyPr wrap="square" lIns="0" tIns="0" rIns="0" bIns="0" rtlCol="0">
            <a:noAutofit/>
          </a:bodyPr>
          <a:lstStyle/>
          <a:p>
            <a:pPr>
              <a:lnSpc>
                <a:spcPct val="90000"/>
              </a:lnSpc>
            </a:pPr>
            <a:r>
              <a:rPr lang="en-US" sz="1999" b="1" dirty="0"/>
              <a:t>Client</a:t>
            </a:r>
          </a:p>
        </p:txBody>
      </p:sp>
      <p:sp>
        <p:nvSpPr>
          <p:cNvPr id="10" name="TextBox 9"/>
          <p:cNvSpPr txBox="1"/>
          <p:nvPr/>
        </p:nvSpPr>
        <p:spPr>
          <a:xfrm>
            <a:off x="9574784" y="4948122"/>
            <a:ext cx="2069465" cy="509527"/>
          </a:xfrm>
          <a:prstGeom prst="rect">
            <a:avLst/>
          </a:prstGeom>
          <a:noFill/>
        </p:spPr>
        <p:txBody>
          <a:bodyPr wrap="square" lIns="0" tIns="0" rIns="0" bIns="0" rtlCol="0">
            <a:noAutofit/>
          </a:bodyPr>
          <a:lstStyle/>
          <a:p>
            <a:pPr>
              <a:lnSpc>
                <a:spcPct val="90000"/>
              </a:lnSpc>
            </a:pPr>
            <a:r>
              <a:rPr lang="en-US" sz="1999" b="1" dirty="0"/>
              <a:t>Database Server</a:t>
            </a:r>
          </a:p>
        </p:txBody>
      </p:sp>
      <p:sp>
        <p:nvSpPr>
          <p:cNvPr id="11" name="Rounded Rectangle 10"/>
          <p:cNvSpPr/>
          <p:nvPr/>
        </p:nvSpPr>
        <p:spPr>
          <a:xfrm>
            <a:off x="2446729" y="2691429"/>
            <a:ext cx="2648378" cy="732009"/>
          </a:xfrm>
          <a:prstGeom prst="roundRect">
            <a:avLst/>
          </a:prstGeom>
          <a:solidFill>
            <a:schemeClr val="bg1">
              <a:lumMod val="95000"/>
            </a:schemeClr>
          </a:solidFill>
          <a:ln w="31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dirty="0">
                <a:solidFill>
                  <a:schemeClr val="tx1">
                    <a:lumMod val="50000"/>
                  </a:schemeClr>
                </a:solidFill>
              </a:rPr>
              <a:t>R Client </a:t>
            </a:r>
          </a:p>
        </p:txBody>
      </p:sp>
      <p:sp>
        <p:nvSpPr>
          <p:cNvPr id="12" name="Rounded Rectangle 11"/>
          <p:cNvSpPr/>
          <p:nvPr/>
        </p:nvSpPr>
        <p:spPr>
          <a:xfrm>
            <a:off x="2446729" y="3496217"/>
            <a:ext cx="2648378" cy="860388"/>
          </a:xfrm>
          <a:prstGeom prst="roundRect">
            <a:avLst/>
          </a:prstGeom>
          <a:solidFill>
            <a:schemeClr val="accent1"/>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nSpc>
                <a:spcPct val="90000"/>
              </a:lnSpc>
            </a:pPr>
            <a:r>
              <a:rPr lang="en-US" dirty="0">
                <a:solidFill>
                  <a:schemeClr val="bg1"/>
                </a:solidFill>
              </a:rPr>
              <a:t>        ORE</a:t>
            </a:r>
          </a:p>
        </p:txBody>
      </p:sp>
      <p:sp>
        <p:nvSpPr>
          <p:cNvPr id="16" name="AutoShape 14"/>
          <p:cNvSpPr>
            <a:spLocks noChangeArrowheads="1"/>
          </p:cNvSpPr>
          <p:nvPr/>
        </p:nvSpPr>
        <p:spPr bwMode="auto">
          <a:xfrm>
            <a:off x="7506057" y="3724425"/>
            <a:ext cx="2513617" cy="1060714"/>
          </a:xfrm>
          <a:prstGeom prst="can">
            <a:avLst>
              <a:gd name="adj" fmla="val 25000"/>
            </a:avLst>
          </a:prstGeom>
          <a:solidFill>
            <a:schemeClr val="accent1"/>
          </a:solidFill>
          <a:ln w="9525" cap="rnd">
            <a:noFill/>
            <a:round/>
            <a:headEnd type="none" w="sm" len="sm"/>
            <a:tailEnd type="none" w="sm" len="sm"/>
          </a:ln>
          <a:effectLst/>
        </p:spPr>
        <p:txBody>
          <a:bodyPr wrap="none" lIns="108620" tIns="54310" rIns="108620" bIns="54310" anchor="ctr"/>
          <a:lstStyle/>
          <a:p>
            <a:pPr eaLnBrk="0" hangingPunct="0">
              <a:lnSpc>
                <a:spcPct val="70000"/>
              </a:lnSpc>
              <a:spcBef>
                <a:spcPct val="0"/>
              </a:spcBef>
              <a:buClrTx/>
              <a:defRPr/>
            </a:pPr>
            <a:endParaRPr lang="en-US" sz="1699" dirty="0">
              <a:solidFill>
                <a:schemeClr val="bg1"/>
              </a:solidFill>
            </a:endParaRPr>
          </a:p>
          <a:p>
            <a:pPr eaLnBrk="0" hangingPunct="0">
              <a:lnSpc>
                <a:spcPct val="70000"/>
              </a:lnSpc>
              <a:spcBef>
                <a:spcPct val="0"/>
              </a:spcBef>
              <a:buClrTx/>
              <a:defRPr/>
            </a:pPr>
            <a:endParaRPr lang="en-US" sz="1699" dirty="0">
              <a:solidFill>
                <a:schemeClr val="bg1"/>
              </a:solidFill>
            </a:endParaRPr>
          </a:p>
          <a:p>
            <a:pPr eaLnBrk="0" hangingPunct="0">
              <a:lnSpc>
                <a:spcPct val="70000"/>
              </a:lnSpc>
              <a:spcBef>
                <a:spcPct val="0"/>
              </a:spcBef>
              <a:buClrTx/>
              <a:defRPr/>
            </a:pPr>
            <a:endParaRPr lang="en-US" sz="1699" dirty="0">
              <a:solidFill>
                <a:schemeClr val="bg1"/>
              </a:solidFill>
            </a:endParaRPr>
          </a:p>
          <a:p>
            <a:pPr eaLnBrk="0" hangingPunct="0">
              <a:lnSpc>
                <a:spcPct val="70000"/>
              </a:lnSpc>
              <a:spcBef>
                <a:spcPct val="0"/>
              </a:spcBef>
              <a:buClrTx/>
              <a:defRPr/>
            </a:pPr>
            <a:r>
              <a:rPr lang="en-US" sz="1699" dirty="0">
                <a:solidFill>
                  <a:schemeClr val="bg1"/>
                </a:solidFill>
              </a:rPr>
              <a:t>        Oracle Database</a:t>
            </a:r>
            <a:endParaRPr lang="en-US" sz="2099" dirty="0">
              <a:solidFill>
                <a:schemeClr val="bg1"/>
              </a:solidFill>
            </a:endParaRPr>
          </a:p>
          <a:p>
            <a:pPr eaLnBrk="0" hangingPunct="0">
              <a:lnSpc>
                <a:spcPct val="70000"/>
              </a:lnSpc>
              <a:spcBef>
                <a:spcPct val="0"/>
              </a:spcBef>
              <a:buClrTx/>
              <a:defRPr/>
            </a:pPr>
            <a:endParaRPr lang="en-US" sz="2099" dirty="0">
              <a:solidFill>
                <a:schemeClr val="bg1"/>
              </a:solidFill>
            </a:endParaRPr>
          </a:p>
          <a:p>
            <a:pPr eaLnBrk="0" hangingPunct="0">
              <a:lnSpc>
                <a:spcPct val="70000"/>
              </a:lnSpc>
              <a:spcBef>
                <a:spcPct val="0"/>
              </a:spcBef>
              <a:buClrTx/>
              <a:defRPr/>
            </a:pPr>
            <a:endParaRPr lang="en-US" sz="1699" dirty="0">
              <a:solidFill>
                <a:schemeClr val="bg1"/>
              </a:solidFill>
            </a:endParaRPr>
          </a:p>
        </p:txBody>
      </p:sp>
      <p:pic>
        <p:nvPicPr>
          <p:cNvPr id="19" name="Picture 18" descr="Oracle-R-icon2.jpg"/>
          <p:cNvPicPr>
            <a:picLocks noChangeAspect="1"/>
          </p:cNvPicPr>
          <p:nvPr/>
        </p:nvPicPr>
        <p:blipFill>
          <a:blip r:embed="rId4" cstate="print"/>
          <a:stretch>
            <a:fillRect/>
          </a:stretch>
        </p:blipFill>
        <p:spPr>
          <a:xfrm>
            <a:off x="7537451" y="4818006"/>
            <a:ext cx="419100" cy="411767"/>
          </a:xfrm>
          <a:prstGeom prst="rect">
            <a:avLst/>
          </a:prstGeom>
        </p:spPr>
      </p:pic>
      <p:pic>
        <p:nvPicPr>
          <p:cNvPr id="20" name="Picture 19" descr="Oracle-R-icon2.jpg"/>
          <p:cNvPicPr>
            <a:picLocks noChangeAspect="1"/>
          </p:cNvPicPr>
          <p:nvPr/>
        </p:nvPicPr>
        <p:blipFill>
          <a:blip r:embed="rId4" cstate="print"/>
          <a:stretch>
            <a:fillRect/>
          </a:stretch>
        </p:blipFill>
        <p:spPr>
          <a:xfrm>
            <a:off x="8039342" y="4822488"/>
            <a:ext cx="419100" cy="411767"/>
          </a:xfrm>
          <a:prstGeom prst="rect">
            <a:avLst/>
          </a:prstGeom>
        </p:spPr>
      </p:pic>
      <p:pic>
        <p:nvPicPr>
          <p:cNvPr id="21" name="Picture 20" descr="Oracle-R-icon2.jpg"/>
          <p:cNvPicPr>
            <a:picLocks noChangeAspect="1"/>
          </p:cNvPicPr>
          <p:nvPr/>
        </p:nvPicPr>
        <p:blipFill>
          <a:blip r:embed="rId4" cstate="print"/>
          <a:stretch>
            <a:fillRect/>
          </a:stretch>
        </p:blipFill>
        <p:spPr>
          <a:xfrm>
            <a:off x="8581564" y="4826970"/>
            <a:ext cx="419100" cy="411767"/>
          </a:xfrm>
          <a:prstGeom prst="rect">
            <a:avLst/>
          </a:prstGeom>
        </p:spPr>
      </p:pic>
      <p:sp>
        <p:nvSpPr>
          <p:cNvPr id="23" name="Rounded Rectangle 22"/>
          <p:cNvSpPr/>
          <p:nvPr/>
        </p:nvSpPr>
        <p:spPr>
          <a:xfrm>
            <a:off x="7506058" y="2560155"/>
            <a:ext cx="2482224" cy="989262"/>
          </a:xfrm>
          <a:prstGeom prst="round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dirty="0">
                <a:solidFill>
                  <a:schemeClr val="bg1"/>
                </a:solidFill>
              </a:rPr>
              <a:t>PGX Server</a:t>
            </a:r>
          </a:p>
        </p:txBody>
      </p:sp>
      <p:cxnSp>
        <p:nvCxnSpPr>
          <p:cNvPr id="27" name="Elbow Connector 26"/>
          <p:cNvCxnSpPr>
            <a:stCxn id="12" idx="3"/>
          </p:cNvCxnSpPr>
          <p:nvPr/>
        </p:nvCxnSpPr>
        <p:spPr>
          <a:xfrm flipV="1">
            <a:off x="5095107" y="3092912"/>
            <a:ext cx="2410950" cy="833500"/>
          </a:xfrm>
          <a:prstGeom prst="bentConnector3">
            <a:avLst/>
          </a:prstGeom>
          <a:ln w="190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5095107" y="3926411"/>
            <a:ext cx="2410950" cy="364685"/>
          </a:xfrm>
          <a:prstGeom prst="bentConnector3">
            <a:avLst/>
          </a:prstGeom>
          <a:ln w="19050">
            <a:solidFill>
              <a:schemeClr val="accent1"/>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Folded Corner 16"/>
          <p:cNvSpPr>
            <a:spLocks noChangeArrowheads="1"/>
          </p:cNvSpPr>
          <p:nvPr/>
        </p:nvSpPr>
        <p:spPr bwMode="auto">
          <a:xfrm>
            <a:off x="421472" y="4577629"/>
            <a:ext cx="3428107" cy="1160210"/>
          </a:xfrm>
          <a:prstGeom prst="foldedCorner">
            <a:avLst>
              <a:gd name="adj" fmla="val 12500"/>
            </a:avLst>
          </a:prstGeom>
          <a:solidFill>
            <a:schemeClr val="bg1"/>
          </a:solidFill>
          <a:ln w="19050" cmpd="sng">
            <a:solidFill>
              <a:schemeClr val="tx1"/>
            </a:solidFill>
            <a:round/>
            <a:headEnd/>
            <a:tailEnd/>
          </a:ln>
        </p:spPr>
        <p:txBody>
          <a:bodyPr anchor="ctr"/>
          <a:lstStyle/>
          <a:p>
            <a:pPr>
              <a:lnSpc>
                <a:spcPct val="90000"/>
              </a:lnSpc>
            </a:pPr>
            <a:endParaRPr lang="en-US" sz="1400" dirty="0">
              <a:solidFill>
                <a:srgbClr val="3399FF"/>
              </a:solidFill>
              <a:latin typeface="Lucida Console" pitchFamily="49" charset="0"/>
              <a:sym typeface="Lucida Console" pitchFamily="49" charset="0"/>
            </a:endParaRPr>
          </a:p>
          <a:p>
            <a:pPr>
              <a:lnSpc>
                <a:spcPct val="90000"/>
              </a:lnSpc>
            </a:pPr>
            <a:r>
              <a:rPr lang="en-US" sz="1400" dirty="0">
                <a:solidFill>
                  <a:srgbClr val="3399FF"/>
                </a:solidFill>
                <a:latin typeface="Lucida Console" pitchFamily="49" charset="0"/>
                <a:sym typeface="Lucida Console" pitchFamily="49" charset="0"/>
              </a:rPr>
              <a:t># Connect R client to </a:t>
            </a:r>
            <a:br>
              <a:rPr lang="en-US" sz="1400" dirty="0">
                <a:solidFill>
                  <a:srgbClr val="3399FF"/>
                </a:solidFill>
                <a:latin typeface="Lucida Console" pitchFamily="49" charset="0"/>
                <a:sym typeface="Lucida Console" pitchFamily="49" charset="0"/>
              </a:rPr>
            </a:br>
            <a:r>
              <a:rPr lang="en-US" sz="1400" dirty="0">
                <a:solidFill>
                  <a:srgbClr val="3399FF"/>
                </a:solidFill>
                <a:latin typeface="Lucida Console" pitchFamily="49" charset="0"/>
                <a:sym typeface="Lucida Console" pitchFamily="49" charset="0"/>
              </a:rPr>
              <a:t># Oracle Database using ORE</a:t>
            </a:r>
          </a:p>
          <a:p>
            <a:pPr>
              <a:lnSpc>
                <a:spcPct val="90000"/>
              </a:lnSpc>
            </a:pPr>
            <a:r>
              <a:rPr lang="en-US" sz="1400" dirty="0">
                <a:solidFill>
                  <a:srgbClr val="2F2F2F"/>
                </a:solidFill>
                <a:latin typeface="Lucida Console" pitchFamily="49" charset="0"/>
                <a:sym typeface="Lucida Console" pitchFamily="49" charset="0"/>
              </a:rPr>
              <a:t>R&gt; </a:t>
            </a:r>
            <a:r>
              <a:rPr lang="en-US" sz="1400" dirty="0" err="1">
                <a:solidFill>
                  <a:srgbClr val="2F2F2F"/>
                </a:solidFill>
                <a:latin typeface="Lucida Console" pitchFamily="49" charset="0"/>
                <a:sym typeface="Lucida Console" pitchFamily="49" charset="0"/>
              </a:rPr>
              <a:t>ore.connect</a:t>
            </a:r>
            <a:r>
              <a:rPr lang="en-US" sz="1400" dirty="0">
                <a:solidFill>
                  <a:srgbClr val="2F2F2F"/>
                </a:solidFill>
                <a:latin typeface="Lucida Console" pitchFamily="49" charset="0"/>
                <a:sym typeface="Lucida Console" pitchFamily="49" charset="0"/>
              </a:rPr>
              <a:t>(..)</a:t>
            </a:r>
          </a:p>
          <a:p>
            <a:pPr>
              <a:lnSpc>
                <a:spcPct val="90000"/>
              </a:lnSpc>
            </a:pPr>
            <a:r>
              <a:rPr lang="en-US" sz="1400" dirty="0">
                <a:solidFill>
                  <a:srgbClr val="2F2F2F"/>
                </a:solidFill>
                <a:latin typeface="Lucida Console" pitchFamily="49" charset="0"/>
                <a:sym typeface="Lucida Console" pitchFamily="49" charset="0"/>
              </a:rPr>
              <a:t>R&gt; </a:t>
            </a:r>
            <a:r>
              <a:rPr lang="en-US" sz="1400" dirty="0" err="1">
                <a:solidFill>
                  <a:srgbClr val="2F2F2F"/>
                </a:solidFill>
                <a:latin typeface="Lucida Console" pitchFamily="49" charset="0"/>
                <a:sym typeface="Lucida Console" pitchFamily="49" charset="0"/>
              </a:rPr>
              <a:t>oaa.init</a:t>
            </a:r>
            <a:r>
              <a:rPr lang="en-US" sz="1400" dirty="0">
                <a:solidFill>
                  <a:srgbClr val="2F2F2F"/>
                </a:solidFill>
                <a:latin typeface="Lucida Console" pitchFamily="49" charset="0"/>
                <a:sym typeface="Lucida Console" pitchFamily="49" charset="0"/>
              </a:rPr>
              <a:t>(..)</a:t>
            </a:r>
          </a:p>
          <a:p>
            <a:pPr>
              <a:lnSpc>
                <a:spcPct val="90000"/>
              </a:lnSpc>
            </a:pPr>
            <a:endParaRPr lang="en-US" sz="1400" dirty="0">
              <a:solidFill>
                <a:srgbClr val="2F2F2F"/>
              </a:solidFill>
              <a:latin typeface="Lucida Console" pitchFamily="49" charset="0"/>
              <a:sym typeface="Lucida Console" pitchFamily="49" charset="0"/>
            </a:endParaRPr>
          </a:p>
        </p:txBody>
      </p:sp>
      <p:sp>
        <p:nvSpPr>
          <p:cNvPr id="26" name="Folded Corner 16"/>
          <p:cNvSpPr>
            <a:spLocks noChangeArrowheads="1"/>
          </p:cNvSpPr>
          <p:nvPr/>
        </p:nvSpPr>
        <p:spPr bwMode="auto">
          <a:xfrm>
            <a:off x="2716741" y="5124597"/>
            <a:ext cx="3838762" cy="1106721"/>
          </a:xfrm>
          <a:prstGeom prst="foldedCorner">
            <a:avLst>
              <a:gd name="adj" fmla="val 12500"/>
            </a:avLst>
          </a:prstGeom>
          <a:solidFill>
            <a:schemeClr val="bg1"/>
          </a:solidFill>
          <a:ln w="19050" cmpd="sng">
            <a:solidFill>
              <a:schemeClr val="tx1"/>
            </a:solidFill>
            <a:round/>
            <a:headEnd/>
            <a:tailEnd/>
          </a:ln>
        </p:spPr>
        <p:txBody>
          <a:bodyPr anchor="ctr"/>
          <a:lstStyle/>
          <a:p>
            <a:pPr>
              <a:lnSpc>
                <a:spcPct val="90000"/>
              </a:lnSpc>
            </a:pPr>
            <a:endParaRPr lang="en-US" sz="1400" dirty="0">
              <a:solidFill>
                <a:srgbClr val="2F2F2F"/>
              </a:solidFill>
              <a:latin typeface="Lucida Console" pitchFamily="49" charset="0"/>
              <a:sym typeface="Lucida Console" pitchFamily="49" charset="0"/>
            </a:endParaRPr>
          </a:p>
          <a:p>
            <a:pPr>
              <a:lnSpc>
                <a:spcPct val="90000"/>
              </a:lnSpc>
            </a:pPr>
            <a:r>
              <a:rPr lang="en-US" sz="1400" dirty="0">
                <a:solidFill>
                  <a:srgbClr val="3399FF"/>
                </a:solidFill>
                <a:latin typeface="Lucida Console" pitchFamily="49" charset="0"/>
                <a:sym typeface="Lucida Console" pitchFamily="49" charset="0"/>
              </a:rPr>
              <a:t># Connect to PGX server </a:t>
            </a:r>
            <a:br>
              <a:rPr lang="en-US" sz="1400" dirty="0">
                <a:solidFill>
                  <a:srgbClr val="3399FF"/>
                </a:solidFill>
                <a:latin typeface="Lucida Console" pitchFamily="49" charset="0"/>
                <a:sym typeface="Lucida Console" pitchFamily="49" charset="0"/>
              </a:rPr>
            </a:br>
            <a:r>
              <a:rPr lang="en-US" sz="1400" dirty="0">
                <a:solidFill>
                  <a:srgbClr val="3399FF"/>
                </a:solidFill>
                <a:latin typeface="Lucida Console" pitchFamily="49" charset="0"/>
                <a:sym typeface="Lucida Console" pitchFamily="49" charset="0"/>
              </a:rPr>
              <a:t># using </a:t>
            </a:r>
            <a:r>
              <a:rPr lang="en-US" sz="1400" dirty="0" err="1">
                <a:solidFill>
                  <a:srgbClr val="3399FF"/>
                </a:solidFill>
                <a:latin typeface="Lucida Console" pitchFamily="49" charset="0"/>
                <a:sym typeface="Lucida Console" pitchFamily="49" charset="0"/>
              </a:rPr>
              <a:t>OAAgraph</a:t>
            </a:r>
            <a:endParaRPr lang="en-US" sz="1400" dirty="0">
              <a:solidFill>
                <a:srgbClr val="3399FF"/>
              </a:solidFill>
              <a:latin typeface="Lucida Console" pitchFamily="49" charset="0"/>
              <a:sym typeface="Lucida Console" pitchFamily="49" charset="0"/>
            </a:endParaRPr>
          </a:p>
          <a:p>
            <a:pPr>
              <a:lnSpc>
                <a:spcPct val="90000"/>
              </a:lnSpc>
            </a:pPr>
            <a:r>
              <a:rPr lang="en-US" sz="1400" dirty="0">
                <a:solidFill>
                  <a:srgbClr val="2F2F2F"/>
                </a:solidFill>
                <a:latin typeface="Lucida Console" pitchFamily="49" charset="0"/>
                <a:sym typeface="Lucida Console" pitchFamily="49" charset="0"/>
              </a:rPr>
              <a:t>R&gt; </a:t>
            </a:r>
            <a:r>
              <a:rPr lang="en-US" sz="1400" dirty="0" err="1">
                <a:solidFill>
                  <a:srgbClr val="2F2F2F"/>
                </a:solidFill>
                <a:latin typeface="Lucida Console" pitchFamily="49" charset="0"/>
                <a:sym typeface="Lucida Console" pitchFamily="49" charset="0"/>
              </a:rPr>
              <a:t>oaa.graphConnect</a:t>
            </a:r>
            <a:r>
              <a:rPr lang="en-US" sz="1400" dirty="0">
                <a:solidFill>
                  <a:srgbClr val="2F2F2F"/>
                </a:solidFill>
                <a:latin typeface="Lucida Console" pitchFamily="49" charset="0"/>
                <a:sym typeface="Lucida Console" pitchFamily="49" charset="0"/>
              </a:rPr>
              <a:t>(...)</a:t>
            </a:r>
          </a:p>
        </p:txBody>
      </p:sp>
      <p:sp>
        <p:nvSpPr>
          <p:cNvPr id="24" name="Rounded Rectangle 23"/>
          <p:cNvSpPr/>
          <p:nvPr/>
        </p:nvSpPr>
        <p:spPr>
          <a:xfrm>
            <a:off x="3692733" y="3559087"/>
            <a:ext cx="1282885" cy="732009"/>
          </a:xfrm>
          <a:prstGeom prst="roundRect">
            <a:avLst/>
          </a:prstGeom>
          <a:solidFill>
            <a:schemeClr val="accent2"/>
          </a:solidFill>
          <a:ln w="31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dirty="0" err="1">
                <a:solidFill>
                  <a:schemeClr val="bg1"/>
                </a:solidFill>
              </a:rPr>
              <a:t>OAAgraph</a:t>
            </a:r>
            <a:endParaRPr lang="en-US" dirty="0">
              <a:solidFill>
                <a:schemeClr val="bg1"/>
              </a:solidFill>
            </a:endParaRPr>
          </a:p>
        </p:txBody>
      </p:sp>
    </p:spTree>
    <p:extLst>
      <p:ext uri="{BB962C8B-B14F-4D97-AF65-F5344CB8AC3E}">
        <p14:creationId xmlns:p14="http://schemas.microsoft.com/office/powerpoint/2010/main" val="295175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autoUpdateAnimBg="0"/>
      <p:bldP spid="26" grpId="0" bldLvl="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216896" y="1923321"/>
            <a:ext cx="4304232" cy="3401220"/>
          </a:xfrm>
          <a:prstGeom prst="rect">
            <a:avLst/>
          </a:prstGeom>
          <a:solidFill>
            <a:schemeClr val="bg1">
              <a:lumMod val="95000"/>
            </a:schemeClr>
          </a:solidFill>
          <a:ln/>
        </p:spPr>
        <p:style>
          <a:lnRef idx="1">
            <a:schemeClr val="accent5"/>
          </a:lnRef>
          <a:fillRef idx="2">
            <a:schemeClr val="accent5"/>
          </a:fillRef>
          <a:effectRef idx="1">
            <a:schemeClr val="accent5"/>
          </a:effectRef>
          <a:fontRef idx="minor">
            <a:schemeClr val="dk1"/>
          </a:fontRef>
        </p:style>
        <p:txBody>
          <a:bodyPr lIns="121867" tIns="60933" rIns="121867" bIns="60933" rtlCol="0" anchor="ctr"/>
          <a:lstStyle/>
          <a:p>
            <a:pPr algn="ctr" defTabSz="911622"/>
            <a:endParaRPr lang="en-US" dirty="0">
              <a:solidFill>
                <a:srgbClr val="000000"/>
              </a:solidFill>
            </a:endParaRPr>
          </a:p>
        </p:txBody>
      </p:sp>
      <p:sp>
        <p:nvSpPr>
          <p:cNvPr id="2" name="Title 1"/>
          <p:cNvSpPr>
            <a:spLocks noGrp="1"/>
          </p:cNvSpPr>
          <p:nvPr>
            <p:ph type="title"/>
          </p:nvPr>
        </p:nvSpPr>
        <p:spPr/>
        <p:txBody>
          <a:bodyPr/>
          <a:lstStyle/>
          <a:p>
            <a:r>
              <a:rPr lang="en-US" altLang="zh-CN" dirty="0"/>
              <a:t>Execution Overview (ORE)</a:t>
            </a:r>
            <a:endParaRPr lang="en-US" dirty="0"/>
          </a:p>
        </p:txBody>
      </p:sp>
      <p:sp>
        <p:nvSpPr>
          <p:cNvPr id="6" name="Content Placeholder 5"/>
          <p:cNvSpPr>
            <a:spLocks noGrp="1"/>
          </p:cNvSpPr>
          <p:nvPr>
            <p:ph idx="1"/>
          </p:nvPr>
        </p:nvSpPr>
        <p:spPr>
          <a:xfrm>
            <a:off x="531152" y="1524497"/>
            <a:ext cx="11126522" cy="1923603"/>
          </a:xfrm>
        </p:spPr>
        <p:txBody>
          <a:bodyPr/>
          <a:lstStyle/>
          <a:p>
            <a:r>
              <a:rPr lang="en-US" sz="2799" dirty="0"/>
              <a:t>Data Source</a:t>
            </a:r>
            <a:endParaRPr lang="en-US" sz="2399" dirty="0"/>
          </a:p>
          <a:p>
            <a:pPr lvl="1"/>
            <a:r>
              <a:rPr lang="en-US" sz="2399" dirty="0"/>
              <a:t>Graph data is represented as two tables</a:t>
            </a:r>
          </a:p>
          <a:p>
            <a:pPr lvl="2">
              <a:spcBef>
                <a:spcPts val="400"/>
              </a:spcBef>
            </a:pPr>
            <a:r>
              <a:rPr lang="en-US" sz="1866" dirty="0"/>
              <a:t>Nodes and Edges</a:t>
            </a:r>
          </a:p>
          <a:p>
            <a:pPr lvl="1"/>
            <a:r>
              <a:rPr lang="en-US" sz="2399" dirty="0"/>
              <a:t>Multiple graphs can be stored in database</a:t>
            </a:r>
          </a:p>
          <a:p>
            <a:pPr lvl="2">
              <a:spcBef>
                <a:spcPts val="400"/>
              </a:spcBef>
            </a:pPr>
            <a:r>
              <a:rPr lang="en-US" sz="1866" dirty="0"/>
              <a:t>Using user-specified, unique table names</a:t>
            </a:r>
          </a:p>
          <a:p>
            <a:pPr lvl="1"/>
            <a:endParaRPr lang="en-US" sz="3066" dirty="0"/>
          </a:p>
        </p:txBody>
      </p:sp>
      <p:pic>
        <p:nvPicPr>
          <p:cNvPr id="5" name="Picture 4" descr="http://www.damcon.com.pk/wp-content/uploads/2015/03/server.png"/>
          <p:cNvPicPr>
            <a:picLocks noChangeAspect="1" noChangeArrowheads="1"/>
          </p:cNvPicPr>
          <p:nvPr/>
        </p:nvPicPr>
        <p:blipFill>
          <a:blip r:embed="rId2" cstate="print"/>
          <a:srcRect/>
          <a:stretch>
            <a:fillRect/>
          </a:stretch>
        </p:blipFill>
        <p:spPr bwMode="auto">
          <a:xfrm>
            <a:off x="9746579" y="1915288"/>
            <a:ext cx="2123629" cy="3287598"/>
          </a:xfrm>
          <a:prstGeom prst="rect">
            <a:avLst/>
          </a:prstGeom>
          <a:noFill/>
          <a:ln w="9525">
            <a:noFill/>
            <a:miter lim="800000"/>
            <a:headEnd/>
            <a:tailEnd/>
          </a:ln>
        </p:spPr>
      </p:pic>
      <p:sp>
        <p:nvSpPr>
          <p:cNvPr id="10" name="TextBox 9"/>
          <p:cNvSpPr txBox="1"/>
          <p:nvPr/>
        </p:nvSpPr>
        <p:spPr>
          <a:xfrm>
            <a:off x="9574784" y="4948122"/>
            <a:ext cx="2069465" cy="509527"/>
          </a:xfrm>
          <a:prstGeom prst="rect">
            <a:avLst/>
          </a:prstGeom>
          <a:noFill/>
        </p:spPr>
        <p:txBody>
          <a:bodyPr wrap="square" lIns="0" tIns="0" rIns="0" bIns="0" rtlCol="0">
            <a:noAutofit/>
          </a:bodyPr>
          <a:lstStyle/>
          <a:p>
            <a:pPr>
              <a:lnSpc>
                <a:spcPct val="90000"/>
              </a:lnSpc>
            </a:pPr>
            <a:r>
              <a:rPr lang="en-US" sz="1999" b="1" dirty="0"/>
              <a:t>Database Server</a:t>
            </a:r>
          </a:p>
        </p:txBody>
      </p:sp>
      <p:sp>
        <p:nvSpPr>
          <p:cNvPr id="16" name="AutoShape 14"/>
          <p:cNvSpPr>
            <a:spLocks noChangeArrowheads="1"/>
          </p:cNvSpPr>
          <p:nvPr/>
        </p:nvSpPr>
        <p:spPr bwMode="auto">
          <a:xfrm>
            <a:off x="7506057" y="3724425"/>
            <a:ext cx="2513617" cy="1060714"/>
          </a:xfrm>
          <a:prstGeom prst="can">
            <a:avLst>
              <a:gd name="adj" fmla="val 25000"/>
            </a:avLst>
          </a:prstGeom>
          <a:solidFill>
            <a:schemeClr val="accent1"/>
          </a:solidFill>
          <a:ln w="9525" cap="rnd">
            <a:noFill/>
            <a:round/>
            <a:headEnd type="none" w="sm" len="sm"/>
            <a:tailEnd type="none" w="sm" len="sm"/>
          </a:ln>
          <a:effectLst/>
        </p:spPr>
        <p:txBody>
          <a:bodyPr wrap="none" lIns="108620" tIns="54310" rIns="108620" bIns="54310" anchor="ctr"/>
          <a:lstStyle/>
          <a:p>
            <a:pPr eaLnBrk="0" hangingPunct="0">
              <a:lnSpc>
                <a:spcPct val="70000"/>
              </a:lnSpc>
              <a:spcBef>
                <a:spcPct val="0"/>
              </a:spcBef>
              <a:buClrTx/>
              <a:defRPr/>
            </a:pPr>
            <a:endParaRPr lang="en-US" sz="1699" dirty="0">
              <a:solidFill>
                <a:schemeClr val="bg1"/>
              </a:solidFill>
            </a:endParaRPr>
          </a:p>
          <a:p>
            <a:pPr eaLnBrk="0" hangingPunct="0">
              <a:lnSpc>
                <a:spcPct val="70000"/>
              </a:lnSpc>
              <a:spcBef>
                <a:spcPct val="0"/>
              </a:spcBef>
              <a:buClrTx/>
              <a:defRPr/>
            </a:pPr>
            <a:endParaRPr lang="en-US" sz="1699" dirty="0">
              <a:solidFill>
                <a:schemeClr val="bg1"/>
              </a:solidFill>
            </a:endParaRPr>
          </a:p>
          <a:p>
            <a:pPr eaLnBrk="0" hangingPunct="0">
              <a:lnSpc>
                <a:spcPct val="70000"/>
              </a:lnSpc>
              <a:spcBef>
                <a:spcPct val="0"/>
              </a:spcBef>
              <a:buClrTx/>
              <a:defRPr/>
            </a:pPr>
            <a:endParaRPr lang="en-US" sz="1699" dirty="0">
              <a:solidFill>
                <a:schemeClr val="bg1"/>
              </a:solidFill>
            </a:endParaRPr>
          </a:p>
          <a:p>
            <a:pPr eaLnBrk="0" hangingPunct="0">
              <a:lnSpc>
                <a:spcPct val="70000"/>
              </a:lnSpc>
              <a:spcBef>
                <a:spcPct val="0"/>
              </a:spcBef>
              <a:buClrTx/>
              <a:defRPr/>
            </a:pPr>
            <a:r>
              <a:rPr lang="en-US" sz="1699" dirty="0">
                <a:solidFill>
                  <a:schemeClr val="bg1"/>
                </a:solidFill>
              </a:rPr>
              <a:t>        Oracle Database</a:t>
            </a:r>
          </a:p>
          <a:p>
            <a:pPr eaLnBrk="0" hangingPunct="0">
              <a:lnSpc>
                <a:spcPct val="70000"/>
              </a:lnSpc>
              <a:spcBef>
                <a:spcPct val="0"/>
              </a:spcBef>
              <a:buClrTx/>
              <a:defRPr/>
            </a:pPr>
            <a:endParaRPr lang="en-US" sz="1699" dirty="0">
              <a:solidFill>
                <a:schemeClr val="bg1"/>
              </a:solidFill>
            </a:endParaRPr>
          </a:p>
          <a:p>
            <a:pPr eaLnBrk="0" hangingPunct="0">
              <a:lnSpc>
                <a:spcPct val="70000"/>
              </a:lnSpc>
              <a:spcBef>
                <a:spcPct val="0"/>
              </a:spcBef>
              <a:buClrTx/>
              <a:defRPr/>
            </a:pPr>
            <a:endParaRPr lang="en-US" sz="2099" dirty="0">
              <a:solidFill>
                <a:schemeClr val="bg1"/>
              </a:solidFill>
            </a:endParaRPr>
          </a:p>
          <a:p>
            <a:pPr eaLnBrk="0" hangingPunct="0">
              <a:lnSpc>
                <a:spcPct val="70000"/>
              </a:lnSpc>
              <a:spcBef>
                <a:spcPct val="0"/>
              </a:spcBef>
              <a:buClrTx/>
              <a:defRPr/>
            </a:pPr>
            <a:endParaRPr lang="en-US" sz="2099" dirty="0">
              <a:solidFill>
                <a:schemeClr val="bg1"/>
              </a:solidFill>
            </a:endParaRPr>
          </a:p>
          <a:p>
            <a:pPr eaLnBrk="0" hangingPunct="0">
              <a:lnSpc>
                <a:spcPct val="70000"/>
              </a:lnSpc>
              <a:spcBef>
                <a:spcPct val="0"/>
              </a:spcBef>
              <a:buClrTx/>
              <a:defRPr/>
            </a:pPr>
            <a:endParaRPr lang="en-US" sz="1699" dirty="0">
              <a:solidFill>
                <a:schemeClr val="bg1"/>
              </a:solidFill>
            </a:endParaRPr>
          </a:p>
        </p:txBody>
      </p:sp>
      <p:pic>
        <p:nvPicPr>
          <p:cNvPr id="19" name="Picture 18" descr="Oracle-R-icon2.jpg"/>
          <p:cNvPicPr>
            <a:picLocks noChangeAspect="1"/>
          </p:cNvPicPr>
          <p:nvPr/>
        </p:nvPicPr>
        <p:blipFill>
          <a:blip r:embed="rId3" cstate="print"/>
          <a:stretch>
            <a:fillRect/>
          </a:stretch>
        </p:blipFill>
        <p:spPr>
          <a:xfrm>
            <a:off x="7537451" y="4818006"/>
            <a:ext cx="419100" cy="411767"/>
          </a:xfrm>
          <a:prstGeom prst="rect">
            <a:avLst/>
          </a:prstGeom>
        </p:spPr>
      </p:pic>
      <p:pic>
        <p:nvPicPr>
          <p:cNvPr id="20" name="Picture 19" descr="Oracle-R-icon2.jpg"/>
          <p:cNvPicPr>
            <a:picLocks noChangeAspect="1"/>
          </p:cNvPicPr>
          <p:nvPr/>
        </p:nvPicPr>
        <p:blipFill>
          <a:blip r:embed="rId3" cstate="print"/>
          <a:stretch>
            <a:fillRect/>
          </a:stretch>
        </p:blipFill>
        <p:spPr>
          <a:xfrm>
            <a:off x="8039342" y="4822488"/>
            <a:ext cx="419100" cy="411767"/>
          </a:xfrm>
          <a:prstGeom prst="rect">
            <a:avLst/>
          </a:prstGeom>
        </p:spPr>
      </p:pic>
      <p:pic>
        <p:nvPicPr>
          <p:cNvPr id="21" name="Picture 20" descr="Oracle-R-icon2.jpg"/>
          <p:cNvPicPr>
            <a:picLocks noChangeAspect="1"/>
          </p:cNvPicPr>
          <p:nvPr/>
        </p:nvPicPr>
        <p:blipFill>
          <a:blip r:embed="rId3" cstate="print"/>
          <a:stretch>
            <a:fillRect/>
          </a:stretch>
        </p:blipFill>
        <p:spPr>
          <a:xfrm>
            <a:off x="8581564" y="4826970"/>
            <a:ext cx="419100" cy="411767"/>
          </a:xfrm>
          <a:prstGeom prst="rect">
            <a:avLst/>
          </a:prstGeom>
        </p:spPr>
      </p:pic>
      <p:sp>
        <p:nvSpPr>
          <p:cNvPr id="23" name="Rounded Rectangle 22"/>
          <p:cNvSpPr/>
          <p:nvPr/>
        </p:nvSpPr>
        <p:spPr>
          <a:xfrm>
            <a:off x="7506058" y="2560155"/>
            <a:ext cx="2482224" cy="989262"/>
          </a:xfrm>
          <a:prstGeom prst="round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dirty="0">
                <a:solidFill>
                  <a:schemeClr val="bg1"/>
                </a:solidFill>
              </a:rPr>
              <a:t>PGX Server</a:t>
            </a:r>
          </a:p>
        </p:txBody>
      </p:sp>
      <p:sp>
        <p:nvSpPr>
          <p:cNvPr id="29" name="Rectangle 24"/>
          <p:cNvSpPr>
            <a:spLocks noChangeArrowheads="1"/>
          </p:cNvSpPr>
          <p:nvPr/>
        </p:nvSpPr>
        <p:spPr bwMode="auto">
          <a:xfrm>
            <a:off x="228540" y="3926411"/>
            <a:ext cx="7064885" cy="2270368"/>
          </a:xfrm>
          <a:prstGeom prst="rect">
            <a:avLst/>
          </a:prstGeom>
          <a:solidFill>
            <a:schemeClr val="bg1"/>
          </a:solidFill>
          <a:ln w="3175" cmpd="sng">
            <a:solidFill>
              <a:schemeClr val="tx1"/>
            </a:solidFill>
            <a:miter lim="800000"/>
            <a:headEnd/>
            <a:tailEnd/>
          </a:ln>
        </p:spPr>
        <p:txBody>
          <a:bodyPr anchor="ctr"/>
          <a:lstStyle/>
          <a:p>
            <a:pPr algn="ctr">
              <a:lnSpc>
                <a:spcPct val="90000"/>
              </a:lnSpc>
            </a:pPr>
            <a:endParaRPr lang="en-US" sz="1400">
              <a:solidFill>
                <a:srgbClr val="FFFFFF"/>
              </a:solidFill>
              <a:latin typeface="Calibri" pitchFamily="34" charset="0"/>
              <a:sym typeface="Calibri" pitchFamily="34" charset="0"/>
            </a:endParaRPr>
          </a:p>
        </p:txBody>
      </p:sp>
      <p:graphicFrame>
        <p:nvGraphicFramePr>
          <p:cNvPr id="30" name="Group 14"/>
          <p:cNvGraphicFramePr>
            <a:graphicFrameLocks noGrp="1"/>
          </p:cNvGraphicFramePr>
          <p:nvPr>
            <p:extLst/>
          </p:nvPr>
        </p:nvGraphicFramePr>
        <p:xfrm>
          <a:off x="355351" y="4344094"/>
          <a:ext cx="2702056" cy="1645824"/>
        </p:xfrm>
        <a:graphic>
          <a:graphicData uri="http://schemas.openxmlformats.org/drawingml/2006/table">
            <a:tbl>
              <a:tblPr/>
              <a:tblGrid>
                <a:gridCol w="675514">
                  <a:extLst>
                    <a:ext uri="{9D8B030D-6E8A-4147-A177-3AD203B41FA5}">
                      <a16:colId xmlns:a16="http://schemas.microsoft.com/office/drawing/2014/main" val="20000"/>
                    </a:ext>
                  </a:extLst>
                </a:gridCol>
                <a:gridCol w="675514">
                  <a:extLst>
                    <a:ext uri="{9D8B030D-6E8A-4147-A177-3AD203B41FA5}">
                      <a16:colId xmlns:a16="http://schemas.microsoft.com/office/drawing/2014/main" val="20001"/>
                    </a:ext>
                  </a:extLst>
                </a:gridCol>
                <a:gridCol w="675514">
                  <a:extLst>
                    <a:ext uri="{9D8B030D-6E8A-4147-A177-3AD203B41FA5}">
                      <a16:colId xmlns:a16="http://schemas.microsoft.com/office/drawing/2014/main" val="20002"/>
                    </a:ext>
                  </a:extLst>
                </a:gridCol>
                <a:gridCol w="675514">
                  <a:extLst>
                    <a:ext uri="{9D8B030D-6E8A-4147-A177-3AD203B41FA5}">
                      <a16:colId xmlns:a16="http://schemas.microsoft.com/office/drawing/2014/main" val="20003"/>
                    </a:ext>
                  </a:extLst>
                </a:gridCol>
              </a:tblGrid>
              <a:tr h="73133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1" i="0" u="none" strike="noStrike" cap="none" normalizeH="0" baseline="0" dirty="0">
                          <a:ln>
                            <a:noFill/>
                          </a:ln>
                          <a:solidFill>
                            <a:schemeClr val="tx1"/>
                          </a:solidFill>
                          <a:effectLst/>
                          <a:latin typeface="Calibri" pitchFamily="34" charset="0"/>
                          <a:ea typeface="SimSun" pitchFamily="2" charset="-122"/>
                          <a:sym typeface="Calibri" pitchFamily="34" charset="0"/>
                        </a:rPr>
                        <a:t>Node ID</a:t>
                      </a:r>
                      <a:endParaRPr kumimoji="0" lang="en-US" altLang="zh-CN" sz="1800" b="1" i="0" u="none" strike="noStrike" cap="none" normalizeH="0" baseline="0" dirty="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rgbClr val="8DA6B1"/>
                      </a:solidFill>
                      <a:prstDash val="solid"/>
                      <a:round/>
                      <a:headEnd type="none" w="med" len="med"/>
                      <a:tailEnd type="none" w="med" len="med"/>
                    </a:lnL>
                    <a:lnR w="12700" cap="flat" cmpd="sng" algn="ctr">
                      <a:solidFill>
                        <a:srgbClr val="8DA6B1"/>
                      </a:solidFill>
                      <a:prstDash val="solid"/>
                      <a:round/>
                      <a:headEnd type="none" w="med" len="med"/>
                      <a:tailEnd type="none" w="med" len="med"/>
                    </a:lnR>
                    <a:lnT w="12700" cap="flat" cmpd="sng" algn="ctr">
                      <a:solidFill>
                        <a:srgbClr val="8DA6B1"/>
                      </a:solidFill>
                      <a:prstDash val="solid"/>
                      <a:round/>
                      <a:headEnd type="none" w="med" len="med"/>
                      <a:tailEnd type="none" w="med" len="med"/>
                    </a:lnT>
                    <a:lnB w="25400" cap="flat" cmpd="sng" algn="ctr">
                      <a:solidFill>
                        <a:srgbClr val="8DA6B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1" i="0" u="none" strike="noStrike" cap="none" normalizeH="0" baseline="0" dirty="0">
                          <a:ln>
                            <a:noFill/>
                          </a:ln>
                          <a:solidFill>
                            <a:schemeClr val="tx1"/>
                          </a:solidFill>
                          <a:effectLst/>
                          <a:latin typeface="Calibri" pitchFamily="34" charset="0"/>
                          <a:ea typeface="SimSun" pitchFamily="2" charset="-122"/>
                          <a:sym typeface="Calibri" pitchFamily="34" charset="0"/>
                        </a:rPr>
                        <a:t>Node Prop 1</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1" i="0" u="none" strike="noStrike" cap="none" normalizeH="0" baseline="0" dirty="0">
                          <a:ln>
                            <a:noFill/>
                          </a:ln>
                          <a:solidFill>
                            <a:schemeClr val="tx1"/>
                          </a:solidFill>
                          <a:effectLst/>
                          <a:latin typeface="Calibri" pitchFamily="34" charset="0"/>
                          <a:ea typeface="SimSun" pitchFamily="2" charset="-122"/>
                          <a:sym typeface="Calibri" pitchFamily="34" charset="0"/>
                        </a:rPr>
                        <a:t>(name)</a:t>
                      </a:r>
                      <a:endParaRPr kumimoji="0" lang="en-US" altLang="zh-CN" sz="1800" b="1" i="0" u="none" strike="noStrike" cap="none" normalizeH="0" baseline="0" dirty="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rgbClr val="8DA6B1"/>
                      </a:solidFill>
                      <a:prstDash val="solid"/>
                      <a:round/>
                      <a:headEnd type="none" w="med" len="med"/>
                      <a:tailEnd type="none" w="med" len="med"/>
                    </a:lnL>
                    <a:lnR w="12700" cap="flat" cmpd="sng" algn="ctr">
                      <a:solidFill>
                        <a:srgbClr val="8DA6B1"/>
                      </a:solidFill>
                      <a:prstDash val="solid"/>
                      <a:round/>
                      <a:headEnd type="none" w="med" len="med"/>
                      <a:tailEnd type="none" w="med" len="med"/>
                    </a:lnR>
                    <a:lnT w="12700" cap="flat" cmpd="sng" algn="ctr">
                      <a:solidFill>
                        <a:srgbClr val="8DA6B1"/>
                      </a:solidFill>
                      <a:prstDash val="solid"/>
                      <a:round/>
                      <a:headEnd type="none" w="med" len="med"/>
                      <a:tailEnd type="none" w="med" len="med"/>
                    </a:lnT>
                    <a:lnB w="25400" cap="flat" cmpd="sng" algn="ctr">
                      <a:solidFill>
                        <a:srgbClr val="8DA6B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1" i="0" u="none" strike="noStrike" cap="none" normalizeH="0" baseline="0" dirty="0">
                          <a:ln>
                            <a:noFill/>
                          </a:ln>
                          <a:solidFill>
                            <a:schemeClr val="tx1"/>
                          </a:solidFill>
                          <a:effectLst/>
                          <a:latin typeface="Calibri" pitchFamily="34" charset="0"/>
                          <a:ea typeface="SimSun" pitchFamily="2" charset="-122"/>
                          <a:sym typeface="Calibri" pitchFamily="34" charset="0"/>
                        </a:rPr>
                        <a:t>Node Prop 2</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1" i="0" u="none" strike="noStrike" cap="none" normalizeH="0" baseline="0" dirty="0">
                          <a:ln>
                            <a:noFill/>
                          </a:ln>
                          <a:solidFill>
                            <a:schemeClr val="tx1"/>
                          </a:solidFill>
                          <a:effectLst/>
                          <a:latin typeface="Calibri" pitchFamily="34" charset="0"/>
                          <a:ea typeface="SimSun" pitchFamily="2" charset="-122"/>
                          <a:sym typeface="Calibri" pitchFamily="34" charset="0"/>
                        </a:rPr>
                        <a:t>(age)</a:t>
                      </a:r>
                      <a:endParaRPr kumimoji="0" lang="en-US" altLang="zh-CN" sz="1800" b="1" i="0" u="none" strike="noStrike" cap="none" normalizeH="0" baseline="0" dirty="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rgbClr val="8DA6B1"/>
                      </a:solidFill>
                      <a:prstDash val="solid"/>
                      <a:round/>
                      <a:headEnd type="none" w="med" len="med"/>
                      <a:tailEnd type="none" w="med" len="med"/>
                    </a:lnL>
                    <a:lnR w="12700" cap="flat" cmpd="sng" algn="ctr">
                      <a:solidFill>
                        <a:srgbClr val="8DA6B1"/>
                      </a:solidFill>
                      <a:prstDash val="solid"/>
                      <a:round/>
                      <a:headEnd type="none" w="med" len="med"/>
                      <a:tailEnd type="none" w="med" len="med"/>
                    </a:lnR>
                    <a:lnT w="12700" cap="flat" cmpd="sng" algn="ctr">
                      <a:solidFill>
                        <a:srgbClr val="8DA6B1"/>
                      </a:solidFill>
                      <a:prstDash val="solid"/>
                      <a:round/>
                      <a:headEnd type="none" w="med" len="med"/>
                      <a:tailEnd type="none" w="med" len="med"/>
                    </a:lnT>
                    <a:lnB w="25400" cap="flat" cmpd="sng" algn="ctr">
                      <a:solidFill>
                        <a:srgbClr val="8DA6B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1" i="0" u="none" strike="noStrike" cap="none" normalizeH="0" baseline="0" dirty="0">
                          <a:ln>
                            <a:noFill/>
                          </a:ln>
                          <a:solidFill>
                            <a:schemeClr val="tx1"/>
                          </a:solidFill>
                          <a:effectLst/>
                          <a:latin typeface="Calibri" pitchFamily="34" charset="0"/>
                          <a:ea typeface="SimSun" pitchFamily="2" charset="-122"/>
                          <a:sym typeface="Calibri" pitchFamily="34" charset="0"/>
                        </a:rPr>
                        <a:t>…</a:t>
                      </a:r>
                      <a:endParaRPr kumimoji="0" lang="en-US" altLang="zh-CN" sz="1800" b="1" i="0" u="none" strike="noStrike" cap="none" normalizeH="0" baseline="0" dirty="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rgbClr val="8DA6B1"/>
                      </a:solidFill>
                      <a:prstDash val="solid"/>
                      <a:round/>
                      <a:headEnd type="none" w="med" len="med"/>
                      <a:tailEnd type="none" w="med" len="med"/>
                    </a:lnL>
                    <a:lnR w="12700" cap="flat" cmpd="sng" algn="ctr">
                      <a:solidFill>
                        <a:srgbClr val="8DA6B1"/>
                      </a:solidFill>
                      <a:prstDash val="solid"/>
                      <a:round/>
                      <a:headEnd type="none" w="med" len="med"/>
                      <a:tailEnd type="none" w="med" len="med"/>
                    </a:lnR>
                    <a:lnT w="12700" cap="flat" cmpd="sng" algn="ctr">
                      <a:solidFill>
                        <a:srgbClr val="8DA6B1"/>
                      </a:solidFill>
                      <a:prstDash val="solid"/>
                      <a:round/>
                      <a:headEnd type="none" w="med" len="med"/>
                      <a:tailEnd type="none" w="med" len="med"/>
                    </a:lnT>
                    <a:lnB w="25400" cap="flat" cmpd="sng" algn="ctr">
                      <a:solidFill>
                        <a:srgbClr val="8DA6B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721">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a:ln>
                            <a:noFill/>
                          </a:ln>
                          <a:solidFill>
                            <a:schemeClr val="tx1"/>
                          </a:solidFill>
                          <a:effectLst/>
                          <a:latin typeface="Calibri" pitchFamily="34" charset="0"/>
                          <a:ea typeface="SimSun" pitchFamily="2" charset="-122"/>
                          <a:sym typeface="Calibri" pitchFamily="34" charset="0"/>
                        </a:rPr>
                        <a:t>1238</a:t>
                      </a:r>
                      <a:endParaRPr kumimoji="0" lang="en-US" altLang="zh-CN" sz="1800" b="0" i="0" u="none" strike="noStrike" cap="none" normalizeH="0" baseline="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rgbClr val="8DA6B1"/>
                      </a:solidFill>
                      <a:prstDash val="solid"/>
                      <a:round/>
                      <a:headEnd type="none" w="med" len="med"/>
                      <a:tailEnd type="none" w="med" len="med"/>
                    </a:lnL>
                    <a:lnR w="12700" cap="flat" cmpd="sng" algn="ctr">
                      <a:solidFill>
                        <a:srgbClr val="8DA6B1"/>
                      </a:solidFill>
                      <a:prstDash val="solid"/>
                      <a:round/>
                      <a:headEnd type="none" w="med" len="med"/>
                      <a:tailEnd type="none" w="med" len="med"/>
                    </a:lnR>
                    <a:lnT w="25400" cap="flat" cmpd="sng" algn="ctr">
                      <a:solidFill>
                        <a:srgbClr val="8DA6B1"/>
                      </a:solidFill>
                      <a:prstDash val="solid"/>
                      <a:round/>
                      <a:headEnd type="none" w="med" len="med"/>
                      <a:tailEnd type="none" w="med" len="med"/>
                    </a:lnT>
                    <a:lnB w="12700" cap="flat" cmpd="sng" algn="ctr">
                      <a:solidFill>
                        <a:srgbClr val="8DA6B1"/>
                      </a:solidFill>
                      <a:prstDash val="solid"/>
                      <a:round/>
                      <a:headEnd type="none" w="med" len="med"/>
                      <a:tailEnd type="none" w="med" len="med"/>
                    </a:lnB>
                    <a:lnTlToBr>
                      <a:noFill/>
                    </a:lnTlToBr>
                    <a:lnBlToTr>
                      <a:noFill/>
                    </a:lnBlToTr>
                    <a:solidFill>
                      <a:srgbClr val="E8EDE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a:ln>
                            <a:noFill/>
                          </a:ln>
                          <a:solidFill>
                            <a:schemeClr val="tx1"/>
                          </a:solidFill>
                          <a:effectLst/>
                          <a:latin typeface="Calibri" pitchFamily="34" charset="0"/>
                          <a:ea typeface="SimSun" pitchFamily="2" charset="-122"/>
                          <a:sym typeface="Calibri" pitchFamily="34" charset="0"/>
                        </a:rPr>
                        <a:t>John</a:t>
                      </a:r>
                      <a:endParaRPr kumimoji="0" lang="en-US" altLang="zh-CN" sz="1800" b="0" i="0" u="none" strike="noStrike" cap="none" normalizeH="0" baseline="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rgbClr val="8DA6B1"/>
                      </a:solidFill>
                      <a:prstDash val="solid"/>
                      <a:round/>
                      <a:headEnd type="none" w="med" len="med"/>
                      <a:tailEnd type="none" w="med" len="med"/>
                    </a:lnL>
                    <a:lnR w="12700" cap="flat" cmpd="sng" algn="ctr">
                      <a:solidFill>
                        <a:srgbClr val="8DA6B1"/>
                      </a:solidFill>
                      <a:prstDash val="solid"/>
                      <a:round/>
                      <a:headEnd type="none" w="med" len="med"/>
                      <a:tailEnd type="none" w="med" len="med"/>
                    </a:lnR>
                    <a:lnT w="25400" cap="flat" cmpd="sng" algn="ctr">
                      <a:solidFill>
                        <a:srgbClr val="8DA6B1"/>
                      </a:solidFill>
                      <a:prstDash val="solid"/>
                      <a:round/>
                      <a:headEnd type="none" w="med" len="med"/>
                      <a:tailEnd type="none" w="med" len="med"/>
                    </a:lnT>
                    <a:lnB w="12700" cap="flat" cmpd="sng" algn="ctr">
                      <a:solidFill>
                        <a:srgbClr val="8DA6B1"/>
                      </a:solidFill>
                      <a:prstDash val="solid"/>
                      <a:round/>
                      <a:headEnd type="none" w="med" len="med"/>
                      <a:tailEnd type="none" w="med" len="med"/>
                    </a:lnB>
                    <a:lnTlToBr>
                      <a:noFill/>
                    </a:lnTlToBr>
                    <a:lnBlToTr>
                      <a:noFill/>
                    </a:lnBlToTr>
                    <a:solidFill>
                      <a:srgbClr val="E8EDE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a:ln>
                            <a:noFill/>
                          </a:ln>
                          <a:solidFill>
                            <a:schemeClr val="tx1"/>
                          </a:solidFill>
                          <a:effectLst/>
                          <a:latin typeface="Calibri" pitchFamily="34" charset="0"/>
                          <a:ea typeface="SimSun" pitchFamily="2" charset="-122"/>
                          <a:sym typeface="Calibri" pitchFamily="34" charset="0"/>
                        </a:rPr>
                        <a:t>39</a:t>
                      </a:r>
                      <a:endParaRPr kumimoji="0" lang="en-US" altLang="zh-CN" sz="1800" b="0" i="0" u="none" strike="noStrike" cap="none" normalizeH="0" baseline="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rgbClr val="8DA6B1"/>
                      </a:solidFill>
                      <a:prstDash val="solid"/>
                      <a:round/>
                      <a:headEnd type="none" w="med" len="med"/>
                      <a:tailEnd type="none" w="med" len="med"/>
                    </a:lnL>
                    <a:lnR w="12700" cap="flat" cmpd="sng" algn="ctr">
                      <a:solidFill>
                        <a:srgbClr val="8DA6B1"/>
                      </a:solidFill>
                      <a:prstDash val="solid"/>
                      <a:round/>
                      <a:headEnd type="none" w="med" len="med"/>
                      <a:tailEnd type="none" w="med" len="med"/>
                    </a:lnR>
                    <a:lnT w="25400" cap="flat" cmpd="sng" algn="ctr">
                      <a:solidFill>
                        <a:srgbClr val="8DA6B1"/>
                      </a:solidFill>
                      <a:prstDash val="solid"/>
                      <a:round/>
                      <a:headEnd type="none" w="med" len="med"/>
                      <a:tailEnd type="none" w="med" len="med"/>
                    </a:lnT>
                    <a:lnB w="12700" cap="flat" cmpd="sng" algn="ctr">
                      <a:solidFill>
                        <a:srgbClr val="8DA6B1"/>
                      </a:solidFill>
                      <a:prstDash val="solid"/>
                      <a:round/>
                      <a:headEnd type="none" w="med" len="med"/>
                      <a:tailEnd type="none" w="med" len="med"/>
                    </a:lnB>
                    <a:lnTlToBr>
                      <a:noFill/>
                    </a:lnTlToBr>
                    <a:lnBlToTr>
                      <a:noFill/>
                    </a:lnBlToTr>
                    <a:solidFill>
                      <a:srgbClr val="E8EDE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a:ln>
                            <a:noFill/>
                          </a:ln>
                          <a:solidFill>
                            <a:schemeClr val="tx1"/>
                          </a:solidFill>
                          <a:effectLst/>
                          <a:latin typeface="Calibri" pitchFamily="34" charset="0"/>
                          <a:ea typeface="SimSun" pitchFamily="2" charset="-122"/>
                          <a:sym typeface="Calibri" pitchFamily="34" charset="0"/>
                        </a:rPr>
                        <a:t>…</a:t>
                      </a:r>
                      <a:endParaRPr kumimoji="0" lang="en-US" altLang="zh-CN" sz="1800" b="0" i="0" u="none" strike="noStrike" cap="none" normalizeH="0" baseline="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rgbClr val="8DA6B1"/>
                      </a:solidFill>
                      <a:prstDash val="solid"/>
                      <a:round/>
                      <a:headEnd type="none" w="med" len="med"/>
                      <a:tailEnd type="none" w="med" len="med"/>
                    </a:lnL>
                    <a:lnR w="12700" cap="flat" cmpd="sng" algn="ctr">
                      <a:solidFill>
                        <a:srgbClr val="8DA6B1"/>
                      </a:solidFill>
                      <a:prstDash val="solid"/>
                      <a:round/>
                      <a:headEnd type="none" w="med" len="med"/>
                      <a:tailEnd type="none" w="med" len="med"/>
                    </a:lnR>
                    <a:lnT w="25400" cap="flat" cmpd="sng" algn="ctr">
                      <a:solidFill>
                        <a:srgbClr val="8DA6B1"/>
                      </a:solidFill>
                      <a:prstDash val="solid"/>
                      <a:round/>
                      <a:headEnd type="none" w="med" len="med"/>
                      <a:tailEnd type="none" w="med" len="med"/>
                    </a:lnT>
                    <a:lnB w="12700" cap="flat" cmpd="sng" algn="ctr">
                      <a:solidFill>
                        <a:srgbClr val="8DA6B1"/>
                      </a:solidFill>
                      <a:prstDash val="solid"/>
                      <a:round/>
                      <a:headEnd type="none" w="med" len="med"/>
                      <a:tailEnd type="none" w="med" len="med"/>
                    </a:lnB>
                    <a:lnTlToBr>
                      <a:noFill/>
                    </a:lnTlToBr>
                    <a:lnBlToTr>
                      <a:noFill/>
                    </a:lnBlToTr>
                    <a:solidFill>
                      <a:srgbClr val="E8EDEF"/>
                    </a:solidFill>
                  </a:tcPr>
                </a:tc>
                <a:extLst>
                  <a:ext uri="{0D108BD9-81ED-4DB2-BD59-A6C34878D82A}">
                    <a16:rowId xmlns:a16="http://schemas.microsoft.com/office/drawing/2014/main" val="10001"/>
                  </a:ext>
                </a:extLst>
              </a:tr>
              <a:tr h="304721">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a:ln>
                            <a:noFill/>
                          </a:ln>
                          <a:solidFill>
                            <a:schemeClr val="tx1"/>
                          </a:solidFill>
                          <a:effectLst/>
                          <a:latin typeface="Calibri" pitchFamily="34" charset="0"/>
                          <a:ea typeface="SimSun" pitchFamily="2" charset="-122"/>
                          <a:sym typeface="Calibri" pitchFamily="34" charset="0"/>
                        </a:rPr>
                        <a:t>1299</a:t>
                      </a:r>
                      <a:endParaRPr kumimoji="0" lang="en-US" altLang="zh-CN" sz="1800" b="0" i="0" u="none" strike="noStrike" cap="none" normalizeH="0" baseline="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rgbClr val="8DA6B1"/>
                      </a:solidFill>
                      <a:prstDash val="solid"/>
                      <a:round/>
                      <a:headEnd type="none" w="med" len="med"/>
                      <a:tailEnd type="none" w="med" len="med"/>
                    </a:lnL>
                    <a:lnR w="12700" cap="flat" cmpd="sng" algn="ctr">
                      <a:solidFill>
                        <a:srgbClr val="8DA6B1"/>
                      </a:solidFill>
                      <a:prstDash val="solid"/>
                      <a:round/>
                      <a:headEnd type="none" w="med" len="med"/>
                      <a:tailEnd type="none" w="med" len="med"/>
                    </a:lnR>
                    <a:lnT w="12700" cap="flat" cmpd="sng" algn="ctr">
                      <a:solidFill>
                        <a:srgbClr val="8DA6B1"/>
                      </a:solidFill>
                      <a:prstDash val="solid"/>
                      <a:round/>
                      <a:headEnd type="none" w="med" len="med"/>
                      <a:tailEnd type="none" w="med" len="med"/>
                    </a:lnT>
                    <a:lnB w="12700" cap="flat" cmpd="sng" algn="ctr">
                      <a:solidFill>
                        <a:srgbClr val="8DA6B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a:ln>
                            <a:noFill/>
                          </a:ln>
                          <a:solidFill>
                            <a:schemeClr val="tx1"/>
                          </a:solidFill>
                          <a:effectLst/>
                          <a:latin typeface="Calibri" pitchFamily="34" charset="0"/>
                          <a:ea typeface="SimSun" pitchFamily="2" charset="-122"/>
                          <a:sym typeface="Calibri" pitchFamily="34" charset="0"/>
                        </a:rPr>
                        <a:t>Paul</a:t>
                      </a:r>
                      <a:endParaRPr kumimoji="0" lang="en-US" altLang="zh-CN" sz="1800" b="0" i="0" u="none" strike="noStrike" cap="none" normalizeH="0" baseline="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rgbClr val="8DA6B1"/>
                      </a:solidFill>
                      <a:prstDash val="solid"/>
                      <a:round/>
                      <a:headEnd type="none" w="med" len="med"/>
                      <a:tailEnd type="none" w="med" len="med"/>
                    </a:lnL>
                    <a:lnR w="12700" cap="flat" cmpd="sng" algn="ctr">
                      <a:solidFill>
                        <a:srgbClr val="8DA6B1"/>
                      </a:solidFill>
                      <a:prstDash val="solid"/>
                      <a:round/>
                      <a:headEnd type="none" w="med" len="med"/>
                      <a:tailEnd type="none" w="med" len="med"/>
                    </a:lnR>
                    <a:lnT w="12700" cap="flat" cmpd="sng" algn="ctr">
                      <a:solidFill>
                        <a:srgbClr val="8DA6B1"/>
                      </a:solidFill>
                      <a:prstDash val="solid"/>
                      <a:round/>
                      <a:headEnd type="none" w="med" len="med"/>
                      <a:tailEnd type="none" w="med" len="med"/>
                    </a:lnT>
                    <a:lnB w="12700" cap="flat" cmpd="sng" algn="ctr">
                      <a:solidFill>
                        <a:srgbClr val="8DA6B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a:ln>
                            <a:noFill/>
                          </a:ln>
                          <a:solidFill>
                            <a:schemeClr val="tx1"/>
                          </a:solidFill>
                          <a:effectLst/>
                          <a:latin typeface="Calibri" pitchFamily="34" charset="0"/>
                          <a:ea typeface="SimSun" pitchFamily="2" charset="-122"/>
                          <a:sym typeface="Calibri" pitchFamily="34" charset="0"/>
                        </a:rPr>
                        <a:t>41</a:t>
                      </a:r>
                      <a:endParaRPr kumimoji="0" lang="en-US" altLang="zh-CN" sz="1800" b="0" i="0" u="none" strike="noStrike" cap="none" normalizeH="0" baseline="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rgbClr val="8DA6B1"/>
                      </a:solidFill>
                      <a:prstDash val="solid"/>
                      <a:round/>
                      <a:headEnd type="none" w="med" len="med"/>
                      <a:tailEnd type="none" w="med" len="med"/>
                    </a:lnL>
                    <a:lnR w="12700" cap="flat" cmpd="sng" algn="ctr">
                      <a:solidFill>
                        <a:srgbClr val="8DA6B1"/>
                      </a:solidFill>
                      <a:prstDash val="solid"/>
                      <a:round/>
                      <a:headEnd type="none" w="med" len="med"/>
                      <a:tailEnd type="none" w="med" len="med"/>
                    </a:lnR>
                    <a:lnT w="12700" cap="flat" cmpd="sng" algn="ctr">
                      <a:solidFill>
                        <a:srgbClr val="8DA6B1"/>
                      </a:solidFill>
                      <a:prstDash val="solid"/>
                      <a:round/>
                      <a:headEnd type="none" w="med" len="med"/>
                      <a:tailEnd type="none" w="med" len="med"/>
                    </a:lnT>
                    <a:lnB w="12700" cap="flat" cmpd="sng" algn="ctr">
                      <a:solidFill>
                        <a:srgbClr val="8DA6B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a:ln>
                            <a:noFill/>
                          </a:ln>
                          <a:solidFill>
                            <a:schemeClr val="tx1"/>
                          </a:solidFill>
                          <a:effectLst/>
                          <a:latin typeface="Calibri" pitchFamily="34" charset="0"/>
                          <a:ea typeface="SimSun" pitchFamily="2" charset="-122"/>
                          <a:sym typeface="Calibri" pitchFamily="34" charset="0"/>
                        </a:rPr>
                        <a:t>…</a:t>
                      </a:r>
                      <a:endParaRPr kumimoji="0" lang="en-US" altLang="zh-CN" sz="1800" b="0" i="0" u="none" strike="noStrike" cap="none" normalizeH="0" baseline="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rgbClr val="8DA6B1"/>
                      </a:solidFill>
                      <a:prstDash val="solid"/>
                      <a:round/>
                      <a:headEnd type="none" w="med" len="med"/>
                      <a:tailEnd type="none" w="med" len="med"/>
                    </a:lnL>
                    <a:lnR w="12700" cap="flat" cmpd="sng" algn="ctr">
                      <a:solidFill>
                        <a:srgbClr val="8DA6B1"/>
                      </a:solidFill>
                      <a:prstDash val="solid"/>
                      <a:round/>
                      <a:headEnd type="none" w="med" len="med"/>
                      <a:tailEnd type="none" w="med" len="med"/>
                    </a:lnR>
                    <a:lnT w="12700" cap="flat" cmpd="sng" algn="ctr">
                      <a:solidFill>
                        <a:srgbClr val="8DA6B1"/>
                      </a:solidFill>
                      <a:prstDash val="solid"/>
                      <a:round/>
                      <a:headEnd type="none" w="med" len="med"/>
                      <a:tailEnd type="none" w="med" len="med"/>
                    </a:lnT>
                    <a:lnB w="12700" cap="flat" cmpd="sng" algn="ctr">
                      <a:solidFill>
                        <a:srgbClr val="8DA6B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721">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a:ln>
                            <a:noFill/>
                          </a:ln>
                          <a:solidFill>
                            <a:schemeClr val="tx1"/>
                          </a:solidFill>
                          <a:effectLst/>
                          <a:latin typeface="Calibri" pitchFamily="34" charset="0"/>
                          <a:ea typeface="SimSun" pitchFamily="2" charset="-122"/>
                          <a:sym typeface="Calibri" pitchFamily="34" charset="0"/>
                        </a:rPr>
                        <a:t>4818</a:t>
                      </a:r>
                      <a:endParaRPr kumimoji="0" lang="en-US" altLang="zh-CN" sz="1800" b="0" i="0" u="none" strike="noStrike" cap="none" normalizeH="0" baseline="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rgbClr val="8DA6B1"/>
                      </a:solidFill>
                      <a:prstDash val="solid"/>
                      <a:round/>
                      <a:headEnd type="none" w="med" len="med"/>
                      <a:tailEnd type="none" w="med" len="med"/>
                    </a:lnL>
                    <a:lnR w="12700" cap="flat" cmpd="sng" algn="ctr">
                      <a:solidFill>
                        <a:srgbClr val="8DA6B1"/>
                      </a:solidFill>
                      <a:prstDash val="solid"/>
                      <a:round/>
                      <a:headEnd type="none" w="med" len="med"/>
                      <a:tailEnd type="none" w="med" len="med"/>
                    </a:lnR>
                    <a:lnT w="12700" cap="flat" cmpd="sng" algn="ctr">
                      <a:solidFill>
                        <a:srgbClr val="8DA6B1"/>
                      </a:solidFill>
                      <a:prstDash val="solid"/>
                      <a:round/>
                      <a:headEnd type="none" w="med" len="med"/>
                      <a:tailEnd type="none" w="med" len="med"/>
                    </a:lnT>
                    <a:lnB w="12700" cap="flat" cmpd="sng" algn="ctr">
                      <a:solidFill>
                        <a:srgbClr val="8DA6B1"/>
                      </a:solidFill>
                      <a:prstDash val="solid"/>
                      <a:round/>
                      <a:headEnd type="none" w="med" len="med"/>
                      <a:tailEnd type="none" w="med" len="med"/>
                    </a:lnB>
                    <a:lnTlToBr>
                      <a:noFill/>
                    </a:lnTlToBr>
                    <a:lnBlToTr>
                      <a:noFill/>
                    </a:lnBlToTr>
                    <a:solidFill>
                      <a:srgbClr val="E8EDE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a:ln>
                            <a:noFill/>
                          </a:ln>
                          <a:solidFill>
                            <a:schemeClr val="tx1"/>
                          </a:solidFill>
                          <a:effectLst/>
                          <a:latin typeface="Calibri" pitchFamily="34" charset="0"/>
                          <a:ea typeface="SimSun" pitchFamily="2" charset="-122"/>
                          <a:sym typeface="Calibri" pitchFamily="34" charset="0"/>
                        </a:rPr>
                        <a:t>…</a:t>
                      </a:r>
                      <a:endParaRPr kumimoji="0" lang="en-US" altLang="zh-CN" sz="1800" b="0" i="0" u="none" strike="noStrike" cap="none" normalizeH="0" baseline="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rgbClr val="8DA6B1"/>
                      </a:solidFill>
                      <a:prstDash val="solid"/>
                      <a:round/>
                      <a:headEnd type="none" w="med" len="med"/>
                      <a:tailEnd type="none" w="med" len="med"/>
                    </a:lnL>
                    <a:lnR w="12700" cap="flat" cmpd="sng" algn="ctr">
                      <a:solidFill>
                        <a:srgbClr val="8DA6B1"/>
                      </a:solidFill>
                      <a:prstDash val="solid"/>
                      <a:round/>
                      <a:headEnd type="none" w="med" len="med"/>
                      <a:tailEnd type="none" w="med" len="med"/>
                    </a:lnR>
                    <a:lnT w="12700" cap="flat" cmpd="sng" algn="ctr">
                      <a:solidFill>
                        <a:srgbClr val="8DA6B1"/>
                      </a:solidFill>
                      <a:prstDash val="solid"/>
                      <a:round/>
                      <a:headEnd type="none" w="med" len="med"/>
                      <a:tailEnd type="none" w="med" len="med"/>
                    </a:lnT>
                    <a:lnB w="12700" cap="flat" cmpd="sng" algn="ctr">
                      <a:solidFill>
                        <a:srgbClr val="8DA6B1"/>
                      </a:solidFill>
                      <a:prstDash val="solid"/>
                      <a:round/>
                      <a:headEnd type="none" w="med" len="med"/>
                      <a:tailEnd type="none" w="med" len="med"/>
                    </a:lnB>
                    <a:lnTlToBr>
                      <a:noFill/>
                    </a:lnTlToBr>
                    <a:lnBlToTr>
                      <a:noFill/>
                    </a:lnBlToTr>
                    <a:solidFill>
                      <a:srgbClr val="E8EDE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a:ln>
                            <a:noFill/>
                          </a:ln>
                          <a:solidFill>
                            <a:schemeClr val="tx1"/>
                          </a:solidFill>
                          <a:effectLst/>
                          <a:latin typeface="Calibri" pitchFamily="34" charset="0"/>
                          <a:ea typeface="SimSun" pitchFamily="2" charset="-122"/>
                          <a:sym typeface="Calibri" pitchFamily="34" charset="0"/>
                        </a:rPr>
                        <a:t>…</a:t>
                      </a:r>
                      <a:endParaRPr kumimoji="0" lang="en-US" altLang="zh-CN" sz="1800" b="0" i="0" u="none" strike="noStrike" cap="none" normalizeH="0" baseline="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rgbClr val="8DA6B1"/>
                      </a:solidFill>
                      <a:prstDash val="solid"/>
                      <a:round/>
                      <a:headEnd type="none" w="med" len="med"/>
                      <a:tailEnd type="none" w="med" len="med"/>
                    </a:lnL>
                    <a:lnR w="12700" cap="flat" cmpd="sng" algn="ctr">
                      <a:solidFill>
                        <a:srgbClr val="8DA6B1"/>
                      </a:solidFill>
                      <a:prstDash val="solid"/>
                      <a:round/>
                      <a:headEnd type="none" w="med" len="med"/>
                      <a:tailEnd type="none" w="med" len="med"/>
                    </a:lnR>
                    <a:lnT w="12700" cap="flat" cmpd="sng" algn="ctr">
                      <a:solidFill>
                        <a:srgbClr val="8DA6B1"/>
                      </a:solidFill>
                      <a:prstDash val="solid"/>
                      <a:round/>
                      <a:headEnd type="none" w="med" len="med"/>
                      <a:tailEnd type="none" w="med" len="med"/>
                    </a:lnT>
                    <a:lnB w="12700" cap="flat" cmpd="sng" algn="ctr">
                      <a:solidFill>
                        <a:srgbClr val="8DA6B1"/>
                      </a:solidFill>
                      <a:prstDash val="solid"/>
                      <a:round/>
                      <a:headEnd type="none" w="med" len="med"/>
                      <a:tailEnd type="none" w="med" len="med"/>
                    </a:lnB>
                    <a:lnTlToBr>
                      <a:noFill/>
                    </a:lnTlToBr>
                    <a:lnBlToTr>
                      <a:noFill/>
                    </a:lnBlToTr>
                    <a:solidFill>
                      <a:srgbClr val="E8EDE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a:ln>
                            <a:noFill/>
                          </a:ln>
                          <a:solidFill>
                            <a:schemeClr val="tx1"/>
                          </a:solidFill>
                          <a:effectLst/>
                          <a:latin typeface="Calibri" pitchFamily="34" charset="0"/>
                          <a:ea typeface="SimSun" pitchFamily="2" charset="-122"/>
                          <a:sym typeface="Calibri" pitchFamily="34" charset="0"/>
                        </a:rPr>
                        <a:t>…</a:t>
                      </a:r>
                      <a:endParaRPr kumimoji="0" lang="en-US" altLang="zh-CN" sz="1800" b="0" i="0" u="none" strike="noStrike" cap="none" normalizeH="0" baseline="0" dirty="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rgbClr val="8DA6B1"/>
                      </a:solidFill>
                      <a:prstDash val="solid"/>
                      <a:round/>
                      <a:headEnd type="none" w="med" len="med"/>
                      <a:tailEnd type="none" w="med" len="med"/>
                    </a:lnL>
                    <a:lnR w="12700" cap="flat" cmpd="sng" algn="ctr">
                      <a:solidFill>
                        <a:srgbClr val="8DA6B1"/>
                      </a:solidFill>
                      <a:prstDash val="solid"/>
                      <a:round/>
                      <a:headEnd type="none" w="med" len="med"/>
                      <a:tailEnd type="none" w="med" len="med"/>
                    </a:lnR>
                    <a:lnT w="12700" cap="flat" cmpd="sng" algn="ctr">
                      <a:solidFill>
                        <a:srgbClr val="8DA6B1"/>
                      </a:solidFill>
                      <a:prstDash val="solid"/>
                      <a:round/>
                      <a:headEnd type="none" w="med" len="med"/>
                      <a:tailEnd type="none" w="med" len="med"/>
                    </a:lnT>
                    <a:lnB w="12700" cap="flat" cmpd="sng" algn="ctr">
                      <a:solidFill>
                        <a:srgbClr val="8DA6B1"/>
                      </a:solidFill>
                      <a:prstDash val="solid"/>
                      <a:round/>
                      <a:headEnd type="none" w="med" len="med"/>
                      <a:tailEnd type="none" w="med" len="med"/>
                    </a:lnB>
                    <a:lnTlToBr>
                      <a:noFill/>
                    </a:lnTlToBr>
                    <a:lnBlToTr>
                      <a:noFill/>
                    </a:lnBlToTr>
                    <a:solidFill>
                      <a:srgbClr val="E8EDEF"/>
                    </a:solidFill>
                  </a:tcPr>
                </a:tc>
                <a:extLst>
                  <a:ext uri="{0D108BD9-81ED-4DB2-BD59-A6C34878D82A}">
                    <a16:rowId xmlns:a16="http://schemas.microsoft.com/office/drawing/2014/main" val="10003"/>
                  </a:ext>
                </a:extLst>
              </a:tr>
            </a:tbl>
          </a:graphicData>
        </a:graphic>
      </p:graphicFrame>
      <p:graphicFrame>
        <p:nvGraphicFramePr>
          <p:cNvPr id="31" name="Group 41"/>
          <p:cNvGraphicFramePr>
            <a:graphicFrameLocks noGrp="1"/>
          </p:cNvGraphicFramePr>
          <p:nvPr>
            <p:extLst/>
          </p:nvPr>
        </p:nvGraphicFramePr>
        <p:xfrm>
          <a:off x="3259773" y="4320337"/>
          <a:ext cx="3599509" cy="1677200"/>
        </p:xfrm>
        <a:graphic>
          <a:graphicData uri="http://schemas.openxmlformats.org/drawingml/2006/table">
            <a:tbl>
              <a:tblPr/>
              <a:tblGrid>
                <a:gridCol w="874620">
                  <a:extLst>
                    <a:ext uri="{9D8B030D-6E8A-4147-A177-3AD203B41FA5}">
                      <a16:colId xmlns:a16="http://schemas.microsoft.com/office/drawing/2014/main" val="20000"/>
                    </a:ext>
                  </a:extLst>
                </a:gridCol>
                <a:gridCol w="917650">
                  <a:extLst>
                    <a:ext uri="{9D8B030D-6E8A-4147-A177-3AD203B41FA5}">
                      <a16:colId xmlns:a16="http://schemas.microsoft.com/office/drawing/2014/main" val="20001"/>
                    </a:ext>
                  </a:extLst>
                </a:gridCol>
                <a:gridCol w="1320203">
                  <a:extLst>
                    <a:ext uri="{9D8B030D-6E8A-4147-A177-3AD203B41FA5}">
                      <a16:colId xmlns:a16="http://schemas.microsoft.com/office/drawing/2014/main" val="20002"/>
                    </a:ext>
                  </a:extLst>
                </a:gridCol>
                <a:gridCol w="487036">
                  <a:extLst>
                    <a:ext uri="{9D8B030D-6E8A-4147-A177-3AD203B41FA5}">
                      <a16:colId xmlns:a16="http://schemas.microsoft.com/office/drawing/2014/main" val="20003"/>
                    </a:ext>
                  </a:extLst>
                </a:gridCol>
              </a:tblGrid>
              <a:tr h="51802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1" i="0" u="none" strike="noStrike" cap="none" normalizeH="0" baseline="0" dirty="0">
                          <a:ln>
                            <a:noFill/>
                          </a:ln>
                          <a:solidFill>
                            <a:schemeClr val="tx1"/>
                          </a:solidFill>
                          <a:effectLst/>
                          <a:latin typeface="Calibri" pitchFamily="34" charset="0"/>
                          <a:ea typeface="SimSun" pitchFamily="2" charset="-122"/>
                          <a:sym typeface="Calibri" pitchFamily="34" charset="0"/>
                        </a:rPr>
                        <a:t>From Node</a:t>
                      </a:r>
                      <a:endParaRPr kumimoji="0" lang="en-US" altLang="zh-CN" sz="1800" b="1" i="0" u="none" strike="noStrike" cap="none" normalizeH="0" baseline="0" dirty="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1" i="0" u="none" strike="noStrike" cap="none" normalizeH="0" baseline="0" dirty="0">
                          <a:ln>
                            <a:noFill/>
                          </a:ln>
                          <a:solidFill>
                            <a:schemeClr val="tx1"/>
                          </a:solidFill>
                          <a:effectLst/>
                          <a:latin typeface="Calibri" pitchFamily="34" charset="0"/>
                          <a:ea typeface="SimSun" pitchFamily="2" charset="-122"/>
                          <a:sym typeface="Calibri" pitchFamily="34" charset="0"/>
                        </a:rPr>
                        <a:t>To Node</a:t>
                      </a:r>
                      <a:endParaRPr kumimoji="0" lang="en-US" altLang="zh-CN" sz="1800" b="1" i="0" u="none" strike="noStrike" cap="none" normalizeH="0" baseline="0" dirty="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1" i="0" u="none" strike="noStrike" cap="none" normalizeH="0" baseline="0" dirty="0">
                          <a:ln>
                            <a:noFill/>
                          </a:ln>
                          <a:solidFill>
                            <a:schemeClr val="tx1"/>
                          </a:solidFill>
                          <a:effectLst/>
                          <a:latin typeface="Calibri" pitchFamily="34" charset="0"/>
                          <a:ea typeface="SimSun" pitchFamily="2" charset="-122"/>
                          <a:sym typeface="Calibri" pitchFamily="34" charset="0"/>
                        </a:rPr>
                        <a:t>Edge  Prop 1</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1" i="0" u="none" strike="noStrike" cap="none" normalizeH="0" baseline="0" dirty="0">
                          <a:ln>
                            <a:noFill/>
                          </a:ln>
                          <a:solidFill>
                            <a:schemeClr val="tx1"/>
                          </a:solidFill>
                          <a:effectLst/>
                          <a:latin typeface="Calibri" pitchFamily="34" charset="0"/>
                          <a:ea typeface="SimSun" pitchFamily="2" charset="-122"/>
                          <a:sym typeface="Calibri" pitchFamily="34" charset="0"/>
                        </a:rPr>
                        <a:t>(relation)</a:t>
                      </a:r>
                      <a:endParaRPr kumimoji="0" lang="en-US" altLang="zh-CN" sz="1800" b="1" i="0" u="none" strike="noStrike" cap="none" normalizeH="0" baseline="0" dirty="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1" i="0" u="none" strike="noStrike" cap="none" normalizeH="0" baseline="0">
                          <a:ln>
                            <a:noFill/>
                          </a:ln>
                          <a:solidFill>
                            <a:schemeClr val="tx1"/>
                          </a:solidFill>
                          <a:effectLst/>
                          <a:latin typeface="Calibri" pitchFamily="34" charset="0"/>
                          <a:ea typeface="SimSun" pitchFamily="2" charset="-122"/>
                          <a:sym typeface="Calibri" pitchFamily="34" charset="0"/>
                        </a:rPr>
                        <a:t>…</a:t>
                      </a:r>
                      <a:endParaRPr kumimoji="0" lang="en-US" altLang="zh-CN" sz="1800" b="1" i="0" u="none" strike="noStrike" cap="none" normalizeH="0" baseline="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721">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a:ln>
                            <a:noFill/>
                          </a:ln>
                          <a:solidFill>
                            <a:schemeClr val="tx1"/>
                          </a:solidFill>
                          <a:effectLst/>
                          <a:latin typeface="Calibri" pitchFamily="34" charset="0"/>
                          <a:ea typeface="SimSun" pitchFamily="2" charset="-122"/>
                          <a:sym typeface="Calibri" pitchFamily="34" charset="0"/>
                        </a:rPr>
                        <a:t>1238</a:t>
                      </a:r>
                      <a:endParaRPr kumimoji="0" lang="en-US" altLang="zh-CN" sz="1800" b="0" i="0" u="none" strike="noStrike" cap="none" normalizeH="0" baseline="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a:ln>
                            <a:noFill/>
                          </a:ln>
                          <a:solidFill>
                            <a:schemeClr val="tx1"/>
                          </a:solidFill>
                          <a:effectLst/>
                          <a:latin typeface="Calibri" pitchFamily="34" charset="0"/>
                          <a:ea typeface="SimSun" pitchFamily="2" charset="-122"/>
                          <a:sym typeface="Calibri" pitchFamily="34" charset="0"/>
                        </a:rPr>
                        <a:t>1299</a:t>
                      </a:r>
                      <a:endParaRPr kumimoji="0" lang="en-US" altLang="zh-CN" sz="1800" b="0" i="0" u="none" strike="noStrike" cap="none" normalizeH="0" baseline="0" dirty="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a:ln>
                            <a:noFill/>
                          </a:ln>
                          <a:solidFill>
                            <a:schemeClr val="tx1"/>
                          </a:solidFill>
                          <a:effectLst/>
                          <a:latin typeface="Calibri" pitchFamily="34" charset="0"/>
                          <a:ea typeface="SimSun" pitchFamily="2" charset="-122"/>
                          <a:sym typeface="Calibri" pitchFamily="34" charset="0"/>
                        </a:rPr>
                        <a:t>Likes</a:t>
                      </a:r>
                      <a:endParaRPr kumimoji="0" lang="en-US" altLang="zh-CN" sz="1800" b="0" i="0" u="none" strike="noStrike" cap="none" normalizeH="0" baseline="0" dirty="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a:ln>
                            <a:noFill/>
                          </a:ln>
                          <a:solidFill>
                            <a:schemeClr val="tx1"/>
                          </a:solidFill>
                          <a:effectLst/>
                          <a:latin typeface="Calibri" pitchFamily="34" charset="0"/>
                          <a:ea typeface="SimSun" pitchFamily="2" charset="-122"/>
                          <a:sym typeface="Calibri" pitchFamily="34" charset="0"/>
                        </a:rPr>
                        <a:t>…</a:t>
                      </a:r>
                      <a:endParaRPr kumimoji="0" lang="en-US" altLang="zh-CN" sz="1800" b="0" i="0" u="none" strike="noStrike" cap="none" normalizeH="0" baseline="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1"/>
                  </a:ext>
                </a:extLst>
              </a:tr>
              <a:tr h="383112">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a:ln>
                            <a:noFill/>
                          </a:ln>
                          <a:solidFill>
                            <a:schemeClr val="tx1"/>
                          </a:solidFill>
                          <a:effectLst/>
                          <a:latin typeface="Calibri" pitchFamily="34" charset="0"/>
                          <a:ea typeface="SimSun" pitchFamily="2" charset="-122"/>
                          <a:sym typeface="Calibri" pitchFamily="34" charset="0"/>
                        </a:rPr>
                        <a:t>1299</a:t>
                      </a:r>
                      <a:endParaRPr kumimoji="0" lang="en-US" altLang="zh-CN" sz="1800" b="0" i="0" u="none" strike="noStrike" cap="none" normalizeH="0" baseline="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a:ln>
                            <a:noFill/>
                          </a:ln>
                          <a:solidFill>
                            <a:schemeClr val="tx1"/>
                          </a:solidFill>
                          <a:effectLst/>
                          <a:latin typeface="Calibri" pitchFamily="34" charset="0"/>
                          <a:ea typeface="SimSun" pitchFamily="2" charset="-122"/>
                          <a:sym typeface="Calibri" pitchFamily="34" charset="0"/>
                        </a:rPr>
                        <a:t>4818</a:t>
                      </a:r>
                      <a:endParaRPr kumimoji="0" lang="en-US" altLang="zh-CN" sz="1800" b="0" i="0" u="none" strike="noStrike" cap="none" normalizeH="0" baseline="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err="1">
                          <a:ln>
                            <a:noFill/>
                          </a:ln>
                          <a:solidFill>
                            <a:schemeClr val="tx1"/>
                          </a:solidFill>
                          <a:effectLst/>
                          <a:latin typeface="Calibri" pitchFamily="34" charset="0"/>
                          <a:ea typeface="SimSun" pitchFamily="2" charset="-122"/>
                          <a:sym typeface="Calibri" pitchFamily="34" charset="0"/>
                        </a:rPr>
                        <a:t>FriendOf</a:t>
                      </a:r>
                      <a:endParaRPr kumimoji="0" lang="en-US" altLang="zh-CN" sz="1800" b="0" i="0" u="none" strike="noStrike" cap="none" normalizeH="0" baseline="0" dirty="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a:ln>
                            <a:noFill/>
                          </a:ln>
                          <a:solidFill>
                            <a:schemeClr val="tx1"/>
                          </a:solidFill>
                          <a:effectLst/>
                          <a:latin typeface="Calibri" pitchFamily="34" charset="0"/>
                          <a:ea typeface="SimSun" pitchFamily="2" charset="-122"/>
                          <a:sym typeface="Calibri" pitchFamily="34" charset="0"/>
                        </a:rPr>
                        <a:t>…</a:t>
                      </a:r>
                      <a:endParaRPr kumimoji="0" lang="en-US" altLang="zh-CN" sz="1800" b="0" i="0" u="none" strike="noStrike" cap="none" normalizeH="0" baseline="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1176">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a:ln>
                            <a:noFill/>
                          </a:ln>
                          <a:solidFill>
                            <a:schemeClr val="tx1"/>
                          </a:solidFill>
                          <a:effectLst/>
                          <a:latin typeface="Calibri" pitchFamily="34" charset="0"/>
                          <a:ea typeface="SimSun" pitchFamily="2" charset="-122"/>
                          <a:sym typeface="Calibri" pitchFamily="34" charset="0"/>
                        </a:rPr>
                        <a:t>1299</a:t>
                      </a:r>
                      <a:endParaRPr kumimoji="0" lang="en-US" altLang="zh-CN" sz="1800" b="0" i="0" u="none" strike="noStrike" cap="none" normalizeH="0" baseline="0" dirty="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a:ln>
                            <a:noFill/>
                          </a:ln>
                          <a:solidFill>
                            <a:schemeClr val="tx1"/>
                          </a:solidFill>
                          <a:effectLst/>
                          <a:latin typeface="Calibri" pitchFamily="34" charset="0"/>
                          <a:ea typeface="SimSun" pitchFamily="2" charset="-122"/>
                          <a:sym typeface="Calibri" pitchFamily="34" charset="0"/>
                        </a:rPr>
                        <a:t>6637</a:t>
                      </a:r>
                      <a:endParaRPr kumimoji="0" lang="en-US" altLang="zh-CN" sz="1800" b="0" i="0" u="none" strike="noStrike" cap="none" normalizeH="0" baseline="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a:ln>
                            <a:noFill/>
                          </a:ln>
                          <a:solidFill>
                            <a:schemeClr val="tx1"/>
                          </a:solidFill>
                          <a:effectLst/>
                          <a:latin typeface="Calibri" pitchFamily="34" charset="0"/>
                          <a:ea typeface="SimSun" pitchFamily="2" charset="-122"/>
                          <a:sym typeface="Calibri" pitchFamily="34" charset="0"/>
                        </a:rPr>
                        <a:t>FriendOf</a:t>
                      </a:r>
                      <a:endParaRPr kumimoji="0" lang="en-US" altLang="zh-CN" sz="1800" b="0" i="0" u="none" strike="noStrike" cap="none" normalizeH="0" baseline="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a:ln>
                            <a:noFill/>
                          </a:ln>
                          <a:solidFill>
                            <a:schemeClr val="tx1"/>
                          </a:solidFill>
                          <a:effectLst/>
                          <a:latin typeface="Calibri" pitchFamily="34" charset="0"/>
                          <a:ea typeface="SimSun" pitchFamily="2" charset="-122"/>
                          <a:sym typeface="Calibri" pitchFamily="34" charset="0"/>
                        </a:rPr>
                        <a:t>…</a:t>
                      </a:r>
                      <a:endParaRPr kumimoji="0" lang="en-US" altLang="zh-CN" sz="1800" b="0" i="0" u="none" strike="noStrike" cap="none" normalizeH="0" baseline="0" dirty="0">
                        <a:ln>
                          <a:noFill/>
                        </a:ln>
                        <a:solidFill>
                          <a:schemeClr val="tx1"/>
                        </a:solidFill>
                        <a:effectLst/>
                        <a:latin typeface="Calibri" pitchFamily="34" charset="0"/>
                        <a:ea typeface="SimSun" pitchFamily="2" charset="-122"/>
                        <a:sym typeface="Calibri" pitchFamily="34" charset="0"/>
                      </a:endParaRPr>
                    </a:p>
                  </a:txBody>
                  <a:tcPr marL="91416" marR="91416" marT="45708" marB="45708"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3"/>
                  </a:ext>
                </a:extLst>
              </a:tr>
            </a:tbl>
          </a:graphicData>
        </a:graphic>
      </p:graphicFrame>
      <p:sp>
        <p:nvSpPr>
          <p:cNvPr id="32" name="TextBox 29"/>
          <p:cNvSpPr>
            <a:spLocks noChangeArrowheads="1"/>
          </p:cNvSpPr>
          <p:nvPr/>
        </p:nvSpPr>
        <p:spPr bwMode="auto">
          <a:xfrm>
            <a:off x="355351" y="4029317"/>
            <a:ext cx="1523603" cy="228540"/>
          </a:xfrm>
          <a:prstGeom prst="rect">
            <a:avLst/>
          </a:prstGeom>
          <a:noFill/>
          <a:ln w="9525">
            <a:noFill/>
            <a:miter lim="800000"/>
            <a:headEnd/>
            <a:tailEnd/>
          </a:ln>
        </p:spPr>
        <p:txBody>
          <a:bodyPr lIns="0" tIns="0" rIns="0" bIns="0"/>
          <a:lstStyle/>
          <a:p>
            <a:pPr>
              <a:lnSpc>
                <a:spcPct val="90000"/>
              </a:lnSpc>
            </a:pPr>
            <a:r>
              <a:rPr lang="en-US" sz="1400" dirty="0">
                <a:solidFill>
                  <a:srgbClr val="5F5F5F"/>
                </a:solidFill>
                <a:latin typeface="Calibri" pitchFamily="34" charset="0"/>
                <a:sym typeface="Calibri" pitchFamily="34" charset="0"/>
              </a:rPr>
              <a:t>Node Table</a:t>
            </a:r>
          </a:p>
        </p:txBody>
      </p:sp>
      <p:sp>
        <p:nvSpPr>
          <p:cNvPr id="33" name="TextBox 30"/>
          <p:cNvSpPr>
            <a:spLocks noChangeArrowheads="1"/>
          </p:cNvSpPr>
          <p:nvPr/>
        </p:nvSpPr>
        <p:spPr bwMode="auto">
          <a:xfrm>
            <a:off x="3259772" y="4031346"/>
            <a:ext cx="1523603" cy="228540"/>
          </a:xfrm>
          <a:prstGeom prst="rect">
            <a:avLst/>
          </a:prstGeom>
          <a:noFill/>
          <a:ln w="9525">
            <a:noFill/>
            <a:miter lim="800000"/>
            <a:headEnd/>
            <a:tailEnd/>
          </a:ln>
        </p:spPr>
        <p:txBody>
          <a:bodyPr lIns="0" tIns="0" rIns="0" bIns="0"/>
          <a:lstStyle/>
          <a:p>
            <a:pPr>
              <a:lnSpc>
                <a:spcPct val="90000"/>
              </a:lnSpc>
            </a:pPr>
            <a:r>
              <a:rPr lang="en-US" sz="1400" dirty="0">
                <a:solidFill>
                  <a:srgbClr val="5F5F5F"/>
                </a:solidFill>
                <a:latin typeface="Calibri" pitchFamily="34" charset="0"/>
                <a:sym typeface="Calibri" pitchFamily="34" charset="0"/>
              </a:rPr>
              <a:t>Edge Table</a:t>
            </a:r>
          </a:p>
        </p:txBody>
      </p:sp>
      <p:sp>
        <p:nvSpPr>
          <p:cNvPr id="7" name="Rectangle 6"/>
          <p:cNvSpPr/>
          <p:nvPr/>
        </p:nvSpPr>
        <p:spPr>
          <a:xfrm>
            <a:off x="7568722" y="4347224"/>
            <a:ext cx="1250251" cy="372358"/>
          </a:xfrm>
          <a:prstGeom prst="rect">
            <a:avLst/>
          </a:prstGeom>
          <a:solidFill>
            <a:schemeClr val="bg1"/>
          </a:solidFill>
          <a:ln w="19050">
            <a:solidFill>
              <a:schemeClr val="bg2"/>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sp>
        <p:nvSpPr>
          <p:cNvPr id="34" name="Rectangle 33"/>
          <p:cNvSpPr/>
          <p:nvPr/>
        </p:nvSpPr>
        <p:spPr>
          <a:xfrm>
            <a:off x="8232453" y="4396528"/>
            <a:ext cx="501891" cy="253767"/>
          </a:xfrm>
          <a:prstGeom prst="rect">
            <a:avLst/>
          </a:prstGeom>
          <a:solidFill>
            <a:schemeClr val="accent1">
              <a:lumMod val="20000"/>
              <a:lumOff val="80000"/>
            </a:schemeClr>
          </a:solidFill>
          <a:ln w="31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sz="1200" dirty="0">
                <a:solidFill>
                  <a:schemeClr val="tx1">
                    <a:lumMod val="50000"/>
                  </a:schemeClr>
                </a:solidFill>
              </a:rPr>
              <a:t>edge</a:t>
            </a:r>
          </a:p>
        </p:txBody>
      </p:sp>
      <p:sp>
        <p:nvSpPr>
          <p:cNvPr id="3" name="Rectangle 2"/>
          <p:cNvSpPr/>
          <p:nvPr/>
        </p:nvSpPr>
        <p:spPr>
          <a:xfrm>
            <a:off x="7640937" y="4396528"/>
            <a:ext cx="501891" cy="253767"/>
          </a:xfrm>
          <a:prstGeom prst="rect">
            <a:avLst/>
          </a:prstGeom>
          <a:solidFill>
            <a:schemeClr val="accent6">
              <a:lumMod val="20000"/>
              <a:lumOff val="80000"/>
            </a:schemeClr>
          </a:solidFill>
          <a:ln w="31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sz="1100" dirty="0">
                <a:solidFill>
                  <a:schemeClr val="tx1">
                    <a:lumMod val="50000"/>
                  </a:schemeClr>
                </a:solidFill>
              </a:rPr>
              <a:t>node</a:t>
            </a:r>
          </a:p>
        </p:txBody>
      </p:sp>
      <p:sp>
        <p:nvSpPr>
          <p:cNvPr id="35" name="Rectangle 34"/>
          <p:cNvSpPr/>
          <p:nvPr/>
        </p:nvSpPr>
        <p:spPr>
          <a:xfrm>
            <a:off x="8856859" y="4339210"/>
            <a:ext cx="1250251" cy="372358"/>
          </a:xfrm>
          <a:prstGeom prst="rect">
            <a:avLst/>
          </a:prstGeom>
          <a:solidFill>
            <a:schemeClr val="bg1"/>
          </a:solidFill>
          <a:ln w="19050">
            <a:solidFill>
              <a:schemeClr val="bg2"/>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sp>
        <p:nvSpPr>
          <p:cNvPr id="36" name="Rectangle 35"/>
          <p:cNvSpPr/>
          <p:nvPr/>
        </p:nvSpPr>
        <p:spPr>
          <a:xfrm>
            <a:off x="9520591" y="4388515"/>
            <a:ext cx="501891" cy="253767"/>
          </a:xfrm>
          <a:prstGeom prst="rect">
            <a:avLst/>
          </a:prstGeom>
          <a:solidFill>
            <a:schemeClr val="accent1">
              <a:lumMod val="20000"/>
              <a:lumOff val="80000"/>
            </a:schemeClr>
          </a:solidFill>
          <a:ln w="31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sz="1200" dirty="0">
                <a:solidFill>
                  <a:schemeClr val="tx1">
                    <a:lumMod val="50000"/>
                  </a:schemeClr>
                </a:solidFill>
              </a:rPr>
              <a:t>edge</a:t>
            </a:r>
          </a:p>
        </p:txBody>
      </p:sp>
      <p:sp>
        <p:nvSpPr>
          <p:cNvPr id="37" name="Rectangle 36"/>
          <p:cNvSpPr/>
          <p:nvPr/>
        </p:nvSpPr>
        <p:spPr>
          <a:xfrm>
            <a:off x="8929075" y="4388515"/>
            <a:ext cx="501891" cy="253767"/>
          </a:xfrm>
          <a:prstGeom prst="rect">
            <a:avLst/>
          </a:prstGeom>
          <a:solidFill>
            <a:schemeClr val="accent6">
              <a:lumMod val="20000"/>
              <a:lumOff val="80000"/>
            </a:schemeClr>
          </a:solidFill>
          <a:ln w="31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sz="1100" dirty="0">
                <a:solidFill>
                  <a:schemeClr val="tx1">
                    <a:lumMod val="50000"/>
                  </a:schemeClr>
                </a:solidFill>
              </a:rPr>
              <a:t>node</a:t>
            </a:r>
          </a:p>
        </p:txBody>
      </p:sp>
      <p:cxnSp>
        <p:nvCxnSpPr>
          <p:cNvPr id="15" name="Straight Connector 14"/>
          <p:cNvCxnSpPr>
            <a:stCxn id="29" idx="3"/>
            <a:endCxn id="7" idx="1"/>
          </p:cNvCxnSpPr>
          <p:nvPr/>
        </p:nvCxnSpPr>
        <p:spPr>
          <a:xfrm flipV="1">
            <a:off x="7293425" y="4533404"/>
            <a:ext cx="275296" cy="52819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21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p:cBhvr>
                                        <p:cTn id="7" dur="500"/>
                                        <p:tgtEl>
                                          <p:spTgt spid="29"/>
                                        </p:tgtEl>
                                      </p:cBhvr>
                                    </p:animEffect>
                                  </p:childTnLst>
                                </p:cTn>
                              </p:par>
                              <p:par>
                                <p:cTn id="8" presetID="3" presetClass="entr" presetSubtype="1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p:cBhvr>
                                        <p:cTn id="10" dur="500"/>
                                        <p:tgtEl>
                                          <p:spTgt spid="30"/>
                                        </p:tgtEl>
                                      </p:cBhvr>
                                    </p:animEffect>
                                  </p:childTnLst>
                                </p:cTn>
                              </p:par>
                              <p:par>
                                <p:cTn id="11" presetID="3" presetClass="entr" presetSubtype="1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p:cBhvr>
                                        <p:cTn id="13" dur="500"/>
                                        <p:tgtEl>
                                          <p:spTgt spid="3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p:cBhvr>
                                        <p:cTn id="16" dur="500"/>
                                        <p:tgtEl>
                                          <p:spTgt spid="3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p:cBhvr>
                                        <p:cTn id="19" dur="500"/>
                                        <p:tgtEl>
                                          <p:spTgt spid="33"/>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autoUpdateAnimBg="0"/>
      <p:bldP spid="32" grpId="0" bldLvl="0" autoUpdateAnimBg="0"/>
      <p:bldP spid="33"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216896" y="1923321"/>
            <a:ext cx="4304232" cy="3401220"/>
          </a:xfrm>
          <a:prstGeom prst="rect">
            <a:avLst/>
          </a:prstGeom>
          <a:solidFill>
            <a:schemeClr val="bg1">
              <a:lumMod val="95000"/>
            </a:schemeClr>
          </a:solidFill>
          <a:ln/>
        </p:spPr>
        <p:style>
          <a:lnRef idx="1">
            <a:schemeClr val="accent5"/>
          </a:lnRef>
          <a:fillRef idx="2">
            <a:schemeClr val="accent5"/>
          </a:fillRef>
          <a:effectRef idx="1">
            <a:schemeClr val="accent5"/>
          </a:effectRef>
          <a:fontRef idx="minor">
            <a:schemeClr val="dk1"/>
          </a:fontRef>
        </p:style>
        <p:txBody>
          <a:bodyPr lIns="121867" tIns="60933" rIns="121867" bIns="60933" rtlCol="0" anchor="ctr"/>
          <a:lstStyle/>
          <a:p>
            <a:pPr algn="ctr" defTabSz="911622"/>
            <a:endParaRPr lang="en-US" dirty="0">
              <a:solidFill>
                <a:srgbClr val="000000"/>
              </a:solidFill>
            </a:endParaRPr>
          </a:p>
        </p:txBody>
      </p:sp>
      <p:sp>
        <p:nvSpPr>
          <p:cNvPr id="14" name="Rectangle 13"/>
          <p:cNvSpPr/>
          <p:nvPr/>
        </p:nvSpPr>
        <p:spPr>
          <a:xfrm>
            <a:off x="531147" y="2434176"/>
            <a:ext cx="4792501" cy="2239514"/>
          </a:xfrm>
          <a:prstGeom prst="rect">
            <a:avLst/>
          </a:prstGeom>
          <a:solidFill>
            <a:schemeClr val="bg1"/>
          </a:solidFill>
          <a:ln w="3175">
            <a:solidFill>
              <a:schemeClr val="tx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sp>
        <p:nvSpPr>
          <p:cNvPr id="2" name="Title 1"/>
          <p:cNvSpPr>
            <a:spLocks noGrp="1"/>
          </p:cNvSpPr>
          <p:nvPr>
            <p:ph type="title"/>
          </p:nvPr>
        </p:nvSpPr>
        <p:spPr/>
        <p:txBody>
          <a:bodyPr/>
          <a:lstStyle/>
          <a:p>
            <a:r>
              <a:rPr lang="en-US" altLang="zh-CN" dirty="0"/>
              <a:t>Execution Overview (ORE)</a:t>
            </a:r>
            <a:endParaRPr lang="en-US" dirty="0"/>
          </a:p>
        </p:txBody>
      </p:sp>
      <p:sp>
        <p:nvSpPr>
          <p:cNvPr id="6" name="Content Placeholder 5"/>
          <p:cNvSpPr>
            <a:spLocks noGrp="1"/>
          </p:cNvSpPr>
          <p:nvPr>
            <p:ph idx="1"/>
          </p:nvPr>
        </p:nvSpPr>
        <p:spPr>
          <a:xfrm>
            <a:off x="531152" y="1524497"/>
            <a:ext cx="11126522" cy="814635"/>
          </a:xfrm>
        </p:spPr>
        <p:txBody>
          <a:bodyPr/>
          <a:lstStyle/>
          <a:p>
            <a:r>
              <a:rPr lang="en-US" sz="2799" dirty="0"/>
              <a:t>Loading Graph</a:t>
            </a:r>
          </a:p>
        </p:txBody>
      </p:sp>
      <p:pic>
        <p:nvPicPr>
          <p:cNvPr id="4" name="Picture 1" descr="C:\Users\sungphon\AppData\Local\Microsoft\Windows\Temporary Internet Files\Content.IE5\5XCXC7OH\ericlemerdy-laptop-1[1].png"/>
          <p:cNvPicPr>
            <a:picLocks noChangeAspect="1" noChangeArrowheads="1"/>
          </p:cNvPicPr>
          <p:nvPr/>
        </p:nvPicPr>
        <p:blipFill>
          <a:blip r:embed="rId2" cstate="print"/>
          <a:srcRect/>
          <a:stretch>
            <a:fillRect/>
          </a:stretch>
        </p:blipFill>
        <p:spPr bwMode="auto">
          <a:xfrm>
            <a:off x="721474" y="2691429"/>
            <a:ext cx="1244276" cy="1295063"/>
          </a:xfrm>
          <a:prstGeom prst="rect">
            <a:avLst/>
          </a:prstGeom>
          <a:noFill/>
          <a:ln w="9525">
            <a:noFill/>
            <a:miter lim="800000"/>
            <a:headEnd/>
            <a:tailEnd/>
          </a:ln>
        </p:spPr>
      </p:pic>
      <p:pic>
        <p:nvPicPr>
          <p:cNvPr id="5" name="Picture 4" descr="http://www.damcon.com.pk/wp-content/uploads/2015/03/server.png"/>
          <p:cNvPicPr>
            <a:picLocks noChangeAspect="1" noChangeArrowheads="1"/>
          </p:cNvPicPr>
          <p:nvPr/>
        </p:nvPicPr>
        <p:blipFill>
          <a:blip r:embed="rId3" cstate="print"/>
          <a:srcRect/>
          <a:stretch>
            <a:fillRect/>
          </a:stretch>
        </p:blipFill>
        <p:spPr bwMode="auto">
          <a:xfrm>
            <a:off x="9746579" y="1915288"/>
            <a:ext cx="2123629" cy="3287598"/>
          </a:xfrm>
          <a:prstGeom prst="rect">
            <a:avLst/>
          </a:prstGeom>
          <a:noFill/>
          <a:ln w="9525">
            <a:noFill/>
            <a:miter lim="800000"/>
            <a:headEnd/>
            <a:tailEnd/>
          </a:ln>
        </p:spPr>
      </p:pic>
      <p:sp>
        <p:nvSpPr>
          <p:cNvPr id="9" name="TextBox 8"/>
          <p:cNvSpPr txBox="1"/>
          <p:nvPr/>
        </p:nvSpPr>
        <p:spPr>
          <a:xfrm>
            <a:off x="927609" y="4164163"/>
            <a:ext cx="927605" cy="509527"/>
          </a:xfrm>
          <a:prstGeom prst="rect">
            <a:avLst/>
          </a:prstGeom>
          <a:noFill/>
        </p:spPr>
        <p:txBody>
          <a:bodyPr wrap="square" lIns="0" tIns="0" rIns="0" bIns="0" rtlCol="0">
            <a:noAutofit/>
          </a:bodyPr>
          <a:lstStyle/>
          <a:p>
            <a:pPr>
              <a:lnSpc>
                <a:spcPct val="90000"/>
              </a:lnSpc>
            </a:pPr>
            <a:r>
              <a:rPr lang="en-US" sz="1999" b="1" dirty="0"/>
              <a:t>Client</a:t>
            </a:r>
          </a:p>
        </p:txBody>
      </p:sp>
      <p:sp>
        <p:nvSpPr>
          <p:cNvPr id="10" name="TextBox 9"/>
          <p:cNvSpPr txBox="1"/>
          <p:nvPr/>
        </p:nvSpPr>
        <p:spPr>
          <a:xfrm>
            <a:off x="9574784" y="4948122"/>
            <a:ext cx="2069465" cy="509527"/>
          </a:xfrm>
          <a:prstGeom prst="rect">
            <a:avLst/>
          </a:prstGeom>
          <a:noFill/>
        </p:spPr>
        <p:txBody>
          <a:bodyPr wrap="square" lIns="0" tIns="0" rIns="0" bIns="0" rtlCol="0">
            <a:noAutofit/>
          </a:bodyPr>
          <a:lstStyle/>
          <a:p>
            <a:pPr>
              <a:lnSpc>
                <a:spcPct val="90000"/>
              </a:lnSpc>
            </a:pPr>
            <a:r>
              <a:rPr lang="en-US" sz="1999" b="1" dirty="0"/>
              <a:t>Database Server</a:t>
            </a:r>
          </a:p>
        </p:txBody>
      </p:sp>
      <p:sp>
        <p:nvSpPr>
          <p:cNvPr id="11" name="Rounded Rectangle 10"/>
          <p:cNvSpPr/>
          <p:nvPr/>
        </p:nvSpPr>
        <p:spPr>
          <a:xfrm>
            <a:off x="2446729" y="2691429"/>
            <a:ext cx="2648378" cy="732009"/>
          </a:xfrm>
          <a:prstGeom prst="roundRect">
            <a:avLst/>
          </a:prstGeom>
          <a:solidFill>
            <a:schemeClr val="bg1">
              <a:lumMod val="95000"/>
            </a:schemeClr>
          </a:solidFill>
          <a:ln w="31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dirty="0">
                <a:solidFill>
                  <a:schemeClr val="tx1">
                    <a:lumMod val="50000"/>
                  </a:schemeClr>
                </a:solidFill>
              </a:rPr>
              <a:t>R Client </a:t>
            </a:r>
          </a:p>
        </p:txBody>
      </p:sp>
      <p:sp>
        <p:nvSpPr>
          <p:cNvPr id="12" name="Rounded Rectangle 11"/>
          <p:cNvSpPr/>
          <p:nvPr/>
        </p:nvSpPr>
        <p:spPr>
          <a:xfrm>
            <a:off x="2446729" y="3496217"/>
            <a:ext cx="2648378" cy="860388"/>
          </a:xfrm>
          <a:prstGeom prst="roundRect">
            <a:avLst/>
          </a:prstGeom>
          <a:solidFill>
            <a:schemeClr val="accent1"/>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nSpc>
                <a:spcPct val="90000"/>
              </a:lnSpc>
            </a:pPr>
            <a:r>
              <a:rPr lang="en-US" dirty="0">
                <a:solidFill>
                  <a:schemeClr val="bg1"/>
                </a:solidFill>
              </a:rPr>
              <a:t>        ORE</a:t>
            </a:r>
          </a:p>
        </p:txBody>
      </p:sp>
      <p:sp>
        <p:nvSpPr>
          <p:cNvPr id="16" name="AutoShape 14"/>
          <p:cNvSpPr>
            <a:spLocks noChangeArrowheads="1"/>
          </p:cNvSpPr>
          <p:nvPr/>
        </p:nvSpPr>
        <p:spPr bwMode="auto">
          <a:xfrm>
            <a:off x="7506057" y="3724425"/>
            <a:ext cx="2513617" cy="1060714"/>
          </a:xfrm>
          <a:prstGeom prst="can">
            <a:avLst>
              <a:gd name="adj" fmla="val 25000"/>
            </a:avLst>
          </a:prstGeom>
          <a:solidFill>
            <a:schemeClr val="accent1"/>
          </a:solidFill>
          <a:ln w="9525" cap="rnd">
            <a:noFill/>
            <a:round/>
            <a:headEnd type="none" w="sm" len="sm"/>
            <a:tailEnd type="none" w="sm" len="sm"/>
          </a:ln>
          <a:effectLst/>
        </p:spPr>
        <p:txBody>
          <a:bodyPr wrap="none" lIns="108620" tIns="54310" rIns="108620" bIns="54310" anchor="ctr"/>
          <a:lstStyle/>
          <a:p>
            <a:pPr eaLnBrk="0" hangingPunct="0">
              <a:lnSpc>
                <a:spcPct val="70000"/>
              </a:lnSpc>
              <a:spcBef>
                <a:spcPct val="0"/>
              </a:spcBef>
              <a:buClrTx/>
              <a:defRPr/>
            </a:pPr>
            <a:endParaRPr lang="en-US" sz="1699" dirty="0">
              <a:solidFill>
                <a:schemeClr val="bg1"/>
              </a:solidFill>
            </a:endParaRPr>
          </a:p>
          <a:p>
            <a:pPr eaLnBrk="0" hangingPunct="0">
              <a:lnSpc>
                <a:spcPct val="70000"/>
              </a:lnSpc>
              <a:spcBef>
                <a:spcPct val="0"/>
              </a:spcBef>
              <a:buClrTx/>
              <a:defRPr/>
            </a:pPr>
            <a:endParaRPr lang="en-US" sz="1699" dirty="0">
              <a:solidFill>
                <a:schemeClr val="bg1"/>
              </a:solidFill>
            </a:endParaRPr>
          </a:p>
          <a:p>
            <a:pPr eaLnBrk="0" hangingPunct="0">
              <a:lnSpc>
                <a:spcPct val="70000"/>
              </a:lnSpc>
              <a:spcBef>
                <a:spcPct val="0"/>
              </a:spcBef>
              <a:buClrTx/>
              <a:defRPr/>
            </a:pPr>
            <a:endParaRPr lang="en-US" sz="1699" dirty="0">
              <a:solidFill>
                <a:schemeClr val="bg1"/>
              </a:solidFill>
            </a:endParaRPr>
          </a:p>
          <a:p>
            <a:pPr eaLnBrk="0" hangingPunct="0">
              <a:lnSpc>
                <a:spcPct val="70000"/>
              </a:lnSpc>
              <a:spcBef>
                <a:spcPct val="0"/>
              </a:spcBef>
              <a:buClrTx/>
              <a:defRPr/>
            </a:pPr>
            <a:r>
              <a:rPr lang="en-US" sz="1699" dirty="0">
                <a:solidFill>
                  <a:schemeClr val="bg1"/>
                </a:solidFill>
              </a:rPr>
              <a:t>        Oracle Database</a:t>
            </a:r>
            <a:endParaRPr lang="en-US" sz="2099" dirty="0">
              <a:solidFill>
                <a:schemeClr val="bg1"/>
              </a:solidFill>
            </a:endParaRPr>
          </a:p>
          <a:p>
            <a:pPr eaLnBrk="0" hangingPunct="0">
              <a:lnSpc>
                <a:spcPct val="70000"/>
              </a:lnSpc>
              <a:spcBef>
                <a:spcPct val="0"/>
              </a:spcBef>
              <a:buClrTx/>
              <a:defRPr/>
            </a:pPr>
            <a:endParaRPr lang="en-US" sz="2099" dirty="0">
              <a:solidFill>
                <a:schemeClr val="bg1"/>
              </a:solidFill>
            </a:endParaRPr>
          </a:p>
          <a:p>
            <a:pPr eaLnBrk="0" hangingPunct="0">
              <a:lnSpc>
                <a:spcPct val="70000"/>
              </a:lnSpc>
              <a:spcBef>
                <a:spcPct val="0"/>
              </a:spcBef>
              <a:buClrTx/>
              <a:defRPr/>
            </a:pPr>
            <a:endParaRPr lang="en-US" sz="1699" dirty="0">
              <a:solidFill>
                <a:schemeClr val="bg1"/>
              </a:solidFill>
            </a:endParaRPr>
          </a:p>
        </p:txBody>
      </p:sp>
      <p:pic>
        <p:nvPicPr>
          <p:cNvPr id="19" name="Picture 18" descr="Oracle-R-icon2.jpg"/>
          <p:cNvPicPr>
            <a:picLocks noChangeAspect="1"/>
          </p:cNvPicPr>
          <p:nvPr/>
        </p:nvPicPr>
        <p:blipFill>
          <a:blip r:embed="rId4" cstate="print"/>
          <a:stretch>
            <a:fillRect/>
          </a:stretch>
        </p:blipFill>
        <p:spPr>
          <a:xfrm>
            <a:off x="7537451" y="4818006"/>
            <a:ext cx="419100" cy="411767"/>
          </a:xfrm>
          <a:prstGeom prst="rect">
            <a:avLst/>
          </a:prstGeom>
        </p:spPr>
      </p:pic>
      <p:pic>
        <p:nvPicPr>
          <p:cNvPr id="20" name="Picture 19" descr="Oracle-R-icon2.jpg"/>
          <p:cNvPicPr>
            <a:picLocks noChangeAspect="1"/>
          </p:cNvPicPr>
          <p:nvPr/>
        </p:nvPicPr>
        <p:blipFill>
          <a:blip r:embed="rId4" cstate="print"/>
          <a:stretch>
            <a:fillRect/>
          </a:stretch>
        </p:blipFill>
        <p:spPr>
          <a:xfrm>
            <a:off x="8039342" y="4822488"/>
            <a:ext cx="419100" cy="411767"/>
          </a:xfrm>
          <a:prstGeom prst="rect">
            <a:avLst/>
          </a:prstGeom>
        </p:spPr>
      </p:pic>
      <p:pic>
        <p:nvPicPr>
          <p:cNvPr id="21" name="Picture 20" descr="Oracle-R-icon2.jpg"/>
          <p:cNvPicPr>
            <a:picLocks noChangeAspect="1"/>
          </p:cNvPicPr>
          <p:nvPr/>
        </p:nvPicPr>
        <p:blipFill>
          <a:blip r:embed="rId4" cstate="print"/>
          <a:stretch>
            <a:fillRect/>
          </a:stretch>
        </p:blipFill>
        <p:spPr>
          <a:xfrm>
            <a:off x="8581564" y="4826970"/>
            <a:ext cx="419100" cy="411767"/>
          </a:xfrm>
          <a:prstGeom prst="rect">
            <a:avLst/>
          </a:prstGeom>
        </p:spPr>
      </p:pic>
      <p:sp>
        <p:nvSpPr>
          <p:cNvPr id="23" name="Rounded Rectangle 22"/>
          <p:cNvSpPr/>
          <p:nvPr/>
        </p:nvSpPr>
        <p:spPr>
          <a:xfrm>
            <a:off x="7506058" y="2560155"/>
            <a:ext cx="2482224" cy="989262"/>
          </a:xfrm>
          <a:prstGeom prst="round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dirty="0">
                <a:solidFill>
                  <a:schemeClr val="bg1"/>
                </a:solidFill>
              </a:rPr>
              <a:t>PGX Server</a:t>
            </a:r>
          </a:p>
        </p:txBody>
      </p:sp>
      <p:cxnSp>
        <p:nvCxnSpPr>
          <p:cNvPr id="27" name="Elbow Connector 26"/>
          <p:cNvCxnSpPr>
            <a:stCxn id="12" idx="3"/>
          </p:cNvCxnSpPr>
          <p:nvPr/>
        </p:nvCxnSpPr>
        <p:spPr>
          <a:xfrm flipV="1">
            <a:off x="5095107" y="3092912"/>
            <a:ext cx="2410950" cy="833500"/>
          </a:xfrm>
          <a:prstGeom prst="bentConnector3">
            <a:avLst/>
          </a:prstGeom>
          <a:ln w="190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6" name="Folded Corner 16"/>
          <p:cNvSpPr>
            <a:spLocks noChangeArrowheads="1"/>
          </p:cNvSpPr>
          <p:nvPr/>
        </p:nvSpPr>
        <p:spPr bwMode="auto">
          <a:xfrm>
            <a:off x="975921" y="4548758"/>
            <a:ext cx="5423374" cy="1379957"/>
          </a:xfrm>
          <a:prstGeom prst="foldedCorner">
            <a:avLst>
              <a:gd name="adj" fmla="val 12500"/>
            </a:avLst>
          </a:prstGeom>
          <a:solidFill>
            <a:schemeClr val="bg1"/>
          </a:solidFill>
          <a:ln w="19050" cmpd="sng">
            <a:solidFill>
              <a:schemeClr val="tx1"/>
            </a:solidFill>
            <a:round/>
            <a:headEnd/>
            <a:tailEnd/>
          </a:ln>
        </p:spPr>
        <p:txBody>
          <a:bodyPr anchor="ctr"/>
          <a:lstStyle/>
          <a:p>
            <a:pPr>
              <a:lnSpc>
                <a:spcPct val="90000"/>
              </a:lnSpc>
            </a:pPr>
            <a:endParaRPr lang="en-US" sz="1400" dirty="0">
              <a:solidFill>
                <a:srgbClr val="2F2F2F"/>
              </a:solidFill>
              <a:latin typeface="Lucida Console" pitchFamily="49" charset="0"/>
              <a:sym typeface="Lucida Console" pitchFamily="49" charset="0"/>
            </a:endParaRPr>
          </a:p>
          <a:p>
            <a:pPr>
              <a:lnSpc>
                <a:spcPct val="90000"/>
              </a:lnSpc>
            </a:pPr>
            <a:r>
              <a:rPr lang="en-US" sz="1400" dirty="0">
                <a:solidFill>
                  <a:srgbClr val="3399FF"/>
                </a:solidFill>
                <a:latin typeface="Lucida Console" pitchFamily="49" charset="0"/>
                <a:sym typeface="Lucida Console" pitchFamily="49" charset="0"/>
              </a:rPr>
              <a:t># Load graph into PGX:</a:t>
            </a:r>
          </a:p>
          <a:p>
            <a:pPr>
              <a:lnSpc>
                <a:spcPct val="90000"/>
              </a:lnSpc>
            </a:pPr>
            <a:r>
              <a:rPr lang="en-US" sz="1400" dirty="0">
                <a:solidFill>
                  <a:srgbClr val="3399FF"/>
                </a:solidFill>
                <a:latin typeface="Lucida Console" pitchFamily="49" charset="0"/>
                <a:sym typeface="Lucida Console" pitchFamily="49" charset="0"/>
              </a:rPr>
              <a:t>#   Graph load happens at the server side.</a:t>
            </a:r>
          </a:p>
          <a:p>
            <a:pPr>
              <a:lnSpc>
                <a:spcPct val="90000"/>
              </a:lnSpc>
            </a:pPr>
            <a:r>
              <a:rPr lang="en-US" sz="1400" dirty="0">
                <a:solidFill>
                  <a:srgbClr val="3399FF"/>
                </a:solidFill>
                <a:latin typeface="Lucida Console" pitchFamily="49" charset="0"/>
                <a:sym typeface="Lucida Console" pitchFamily="49" charset="0"/>
              </a:rPr>
              <a:t>#   Returns </a:t>
            </a:r>
            <a:r>
              <a:rPr lang="en-US" sz="1400" dirty="0" err="1">
                <a:solidFill>
                  <a:srgbClr val="3399FF"/>
                </a:solidFill>
                <a:latin typeface="Lucida Console" pitchFamily="49" charset="0"/>
                <a:sym typeface="Lucida Console" pitchFamily="49" charset="0"/>
              </a:rPr>
              <a:t>OAAgraph</a:t>
            </a:r>
            <a:r>
              <a:rPr lang="en-US" sz="1400" dirty="0">
                <a:solidFill>
                  <a:srgbClr val="3399FF"/>
                </a:solidFill>
                <a:latin typeface="Lucida Console" pitchFamily="49" charset="0"/>
                <a:sym typeface="Lucida Console" pitchFamily="49" charset="0"/>
              </a:rPr>
              <a:t> object, which is a</a:t>
            </a:r>
          </a:p>
          <a:p>
            <a:r>
              <a:rPr lang="en-US" sz="1400" dirty="0">
                <a:solidFill>
                  <a:srgbClr val="3399FF"/>
                </a:solidFill>
                <a:latin typeface="Lucida Console" pitchFamily="49" charset="0"/>
                <a:sym typeface="Lucida Console" pitchFamily="49" charset="0"/>
              </a:rPr>
              <a:t>#   proxy (remote handle) for the graph in PGX</a:t>
            </a:r>
          </a:p>
          <a:p>
            <a:pPr>
              <a:lnSpc>
                <a:spcPct val="90000"/>
              </a:lnSpc>
            </a:pPr>
            <a:r>
              <a:rPr lang="en-US" sz="1400" dirty="0">
                <a:solidFill>
                  <a:srgbClr val="2F2F2F"/>
                </a:solidFill>
                <a:latin typeface="Lucida Console" pitchFamily="49" charset="0"/>
                <a:sym typeface="Lucida Console" pitchFamily="49" charset="0"/>
              </a:rPr>
              <a:t>R&gt; </a:t>
            </a:r>
            <a:r>
              <a:rPr lang="en-US" sz="1400" dirty="0" err="1">
                <a:solidFill>
                  <a:srgbClr val="2F2F2F"/>
                </a:solidFill>
                <a:latin typeface="Lucida Console" pitchFamily="49" charset="0"/>
                <a:sym typeface="Lucida Console" pitchFamily="49" charset="0"/>
              </a:rPr>
              <a:t>mygraph</a:t>
            </a:r>
            <a:r>
              <a:rPr lang="en-US" sz="1400" dirty="0">
                <a:solidFill>
                  <a:srgbClr val="2F2F2F"/>
                </a:solidFill>
                <a:latin typeface="Lucida Console" pitchFamily="49" charset="0"/>
                <a:sym typeface="Lucida Console" pitchFamily="49" charset="0"/>
              </a:rPr>
              <a:t> &lt;-</a:t>
            </a:r>
          </a:p>
          <a:p>
            <a:pPr>
              <a:lnSpc>
                <a:spcPct val="90000"/>
              </a:lnSpc>
            </a:pPr>
            <a:r>
              <a:rPr lang="en-US" sz="1400" dirty="0">
                <a:solidFill>
                  <a:srgbClr val="2F2F2F"/>
                </a:solidFill>
                <a:latin typeface="Lucida Console" pitchFamily="49" charset="0"/>
                <a:sym typeface="Lucida Console" pitchFamily="49" charset="0"/>
              </a:rPr>
              <a:t>    </a:t>
            </a:r>
            <a:r>
              <a:rPr lang="en-US" sz="1400" dirty="0" err="1">
                <a:solidFill>
                  <a:srgbClr val="2F2F2F"/>
                </a:solidFill>
                <a:latin typeface="Lucida Console" pitchFamily="49" charset="0"/>
                <a:sym typeface="Lucida Console" pitchFamily="49" charset="0"/>
              </a:rPr>
              <a:t>oaa.graph</a:t>
            </a:r>
            <a:r>
              <a:rPr lang="en-US" sz="1400" dirty="0">
                <a:solidFill>
                  <a:srgbClr val="2F2F2F"/>
                </a:solidFill>
                <a:latin typeface="Lucida Console" pitchFamily="49" charset="0"/>
                <a:sym typeface="Lucida Console" pitchFamily="49" charset="0"/>
              </a:rPr>
              <a:t> (</a:t>
            </a:r>
            <a:r>
              <a:rPr lang="en-US" sz="1400" dirty="0" err="1">
                <a:solidFill>
                  <a:srgbClr val="2F2F2F"/>
                </a:solidFill>
                <a:latin typeface="Lucida Console" pitchFamily="49" charset="0"/>
                <a:sym typeface="Lucida Console" pitchFamily="49" charset="0"/>
              </a:rPr>
              <a:t>NodeTable</a:t>
            </a:r>
            <a:r>
              <a:rPr lang="en-US" sz="1400" dirty="0">
                <a:solidFill>
                  <a:srgbClr val="2F2F2F"/>
                </a:solidFill>
                <a:latin typeface="Lucida Console" pitchFamily="49" charset="0"/>
                <a:sym typeface="Lucida Console" pitchFamily="49" charset="0"/>
              </a:rPr>
              <a:t>, </a:t>
            </a:r>
            <a:r>
              <a:rPr lang="en-US" sz="1400" dirty="0" err="1">
                <a:solidFill>
                  <a:srgbClr val="2F2F2F"/>
                </a:solidFill>
                <a:latin typeface="Lucida Console" pitchFamily="49" charset="0"/>
                <a:sym typeface="Lucida Console" pitchFamily="49" charset="0"/>
              </a:rPr>
              <a:t>EdgeTable</a:t>
            </a:r>
            <a:r>
              <a:rPr lang="en-US" sz="1400" dirty="0">
                <a:solidFill>
                  <a:srgbClr val="2F2F2F"/>
                </a:solidFill>
                <a:latin typeface="Lucida Console" pitchFamily="49" charset="0"/>
                <a:sym typeface="Lucida Console" pitchFamily="49" charset="0"/>
              </a:rPr>
              <a:t>, ...)</a:t>
            </a:r>
          </a:p>
        </p:txBody>
      </p:sp>
      <p:grpSp>
        <p:nvGrpSpPr>
          <p:cNvPr id="67" name="Group 66"/>
          <p:cNvGrpSpPr/>
          <p:nvPr/>
        </p:nvGrpSpPr>
        <p:grpSpPr>
          <a:xfrm>
            <a:off x="7546403" y="2665685"/>
            <a:ext cx="844222" cy="752830"/>
            <a:chOff x="7958623" y="537276"/>
            <a:chExt cx="1044385" cy="1003602"/>
          </a:xfrm>
        </p:grpSpPr>
        <p:sp>
          <p:nvSpPr>
            <p:cNvPr id="17" name="Cloud 16"/>
            <p:cNvSpPr/>
            <p:nvPr/>
          </p:nvSpPr>
          <p:spPr>
            <a:xfrm>
              <a:off x="7958623" y="537276"/>
              <a:ext cx="1044385" cy="1003602"/>
            </a:xfrm>
            <a:prstGeom prst="cloud">
              <a:avLst/>
            </a:prstGeom>
            <a:solidFill>
              <a:schemeClr val="bg1"/>
            </a:solid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grpSp>
          <p:nvGrpSpPr>
            <p:cNvPr id="24" name="Group 26"/>
            <p:cNvGrpSpPr>
              <a:grpSpLocks/>
            </p:cNvGrpSpPr>
            <p:nvPr/>
          </p:nvGrpSpPr>
          <p:grpSpPr bwMode="auto">
            <a:xfrm>
              <a:off x="8041436" y="600089"/>
              <a:ext cx="868471" cy="940788"/>
              <a:chOff x="304800" y="228600"/>
              <a:chExt cx="1981200" cy="1981200"/>
            </a:xfrm>
          </p:grpSpPr>
          <p:sp>
            <p:nvSpPr>
              <p:cNvPr id="25" name="Oval 36"/>
              <p:cNvSpPr>
                <a:spLocks noChangeArrowheads="1"/>
              </p:cNvSpPr>
              <p:nvPr/>
            </p:nvSpPr>
            <p:spPr bwMode="auto">
              <a:xfrm>
                <a:off x="609600" y="5334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29" name="Oval 37"/>
              <p:cNvSpPr>
                <a:spLocks noChangeArrowheads="1"/>
              </p:cNvSpPr>
              <p:nvPr/>
            </p:nvSpPr>
            <p:spPr bwMode="auto">
              <a:xfrm>
                <a:off x="533400" y="8382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0" name="Oval 38"/>
              <p:cNvSpPr>
                <a:spLocks noChangeArrowheads="1"/>
              </p:cNvSpPr>
              <p:nvPr/>
            </p:nvSpPr>
            <p:spPr bwMode="auto">
              <a:xfrm>
                <a:off x="838200" y="7620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1" name="Oval 39"/>
              <p:cNvSpPr>
                <a:spLocks noChangeArrowheads="1"/>
              </p:cNvSpPr>
              <p:nvPr/>
            </p:nvSpPr>
            <p:spPr bwMode="auto">
              <a:xfrm>
                <a:off x="914400" y="4572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cxnSp>
            <p:nvCxnSpPr>
              <p:cNvPr id="32" name="Straight Arrow Connector 40"/>
              <p:cNvCxnSpPr>
                <a:cxnSpLocks noChangeShapeType="1"/>
                <a:stCxn id="25" idx="4"/>
                <a:endCxn id="29" idx="0"/>
              </p:cNvCxnSpPr>
              <p:nvPr/>
            </p:nvCxnSpPr>
            <p:spPr bwMode="auto">
              <a:xfrm flipH="1">
                <a:off x="609600" y="685800"/>
                <a:ext cx="76200" cy="152400"/>
              </a:xfrm>
              <a:prstGeom prst="straightConnector1">
                <a:avLst/>
              </a:prstGeom>
              <a:noFill/>
              <a:ln w="9525" cmpd="sng">
                <a:solidFill>
                  <a:schemeClr val="accent1"/>
                </a:solidFill>
                <a:round/>
                <a:headEnd/>
                <a:tailEnd type="arrow" w="sm" len="sm"/>
              </a:ln>
            </p:spPr>
          </p:cxnSp>
          <p:cxnSp>
            <p:nvCxnSpPr>
              <p:cNvPr id="33" name="Straight Arrow Connector 41"/>
              <p:cNvCxnSpPr>
                <a:cxnSpLocks noChangeShapeType="1"/>
                <a:stCxn id="25" idx="5"/>
                <a:endCxn id="30" idx="1"/>
              </p:cNvCxnSpPr>
              <p:nvPr/>
            </p:nvCxnSpPr>
            <p:spPr bwMode="auto">
              <a:xfrm>
                <a:off x="739682" y="663482"/>
                <a:ext cx="120837" cy="120836"/>
              </a:xfrm>
              <a:prstGeom prst="straightConnector1">
                <a:avLst/>
              </a:prstGeom>
              <a:noFill/>
              <a:ln w="9525" cmpd="sng">
                <a:solidFill>
                  <a:schemeClr val="accent1"/>
                </a:solidFill>
                <a:round/>
                <a:headEnd/>
                <a:tailEnd type="arrow" w="sm" len="sm"/>
              </a:ln>
            </p:spPr>
          </p:cxnSp>
          <p:cxnSp>
            <p:nvCxnSpPr>
              <p:cNvPr id="34" name="Straight Arrow Connector 42"/>
              <p:cNvCxnSpPr>
                <a:cxnSpLocks noChangeShapeType="1"/>
                <a:stCxn id="25" idx="6"/>
                <a:endCxn id="31" idx="3"/>
              </p:cNvCxnSpPr>
              <p:nvPr/>
            </p:nvCxnSpPr>
            <p:spPr bwMode="auto">
              <a:xfrm flipV="1">
                <a:off x="762000" y="587282"/>
                <a:ext cx="174718" cy="22318"/>
              </a:xfrm>
              <a:prstGeom prst="straightConnector1">
                <a:avLst/>
              </a:prstGeom>
              <a:noFill/>
              <a:ln w="9525" cmpd="sng">
                <a:solidFill>
                  <a:schemeClr val="accent1"/>
                </a:solidFill>
                <a:round/>
                <a:headEnd/>
                <a:tailEnd type="arrow" w="sm" len="sm"/>
              </a:ln>
            </p:spPr>
          </p:cxnSp>
          <p:sp>
            <p:nvSpPr>
              <p:cNvPr id="35" name="Oval 43"/>
              <p:cNvSpPr>
                <a:spLocks noChangeArrowheads="1"/>
              </p:cNvSpPr>
              <p:nvPr/>
            </p:nvSpPr>
            <p:spPr bwMode="auto">
              <a:xfrm>
                <a:off x="990600" y="9906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6" name="Oval 44"/>
              <p:cNvSpPr>
                <a:spLocks noChangeArrowheads="1"/>
              </p:cNvSpPr>
              <p:nvPr/>
            </p:nvSpPr>
            <p:spPr bwMode="auto">
              <a:xfrm>
                <a:off x="1219200" y="7620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7" name="Oval 45"/>
              <p:cNvSpPr>
                <a:spLocks noChangeArrowheads="1"/>
              </p:cNvSpPr>
              <p:nvPr/>
            </p:nvSpPr>
            <p:spPr bwMode="auto">
              <a:xfrm>
                <a:off x="1295400" y="2286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8" name="Oval 46"/>
              <p:cNvSpPr>
                <a:spLocks noChangeArrowheads="1"/>
              </p:cNvSpPr>
              <p:nvPr/>
            </p:nvSpPr>
            <p:spPr bwMode="auto">
              <a:xfrm>
                <a:off x="685800" y="13716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9" name="Oval 47"/>
              <p:cNvSpPr>
                <a:spLocks noChangeArrowheads="1"/>
              </p:cNvSpPr>
              <p:nvPr/>
            </p:nvSpPr>
            <p:spPr bwMode="auto">
              <a:xfrm>
                <a:off x="1295400" y="20574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40" name="Oval 48"/>
              <p:cNvSpPr>
                <a:spLocks noChangeArrowheads="1"/>
              </p:cNvSpPr>
              <p:nvPr/>
            </p:nvSpPr>
            <p:spPr bwMode="auto">
              <a:xfrm>
                <a:off x="1371600" y="15240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41" name="Oval 49"/>
              <p:cNvSpPr>
                <a:spLocks noChangeArrowheads="1"/>
              </p:cNvSpPr>
              <p:nvPr/>
            </p:nvSpPr>
            <p:spPr bwMode="auto">
              <a:xfrm>
                <a:off x="1752600" y="9144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42" name="Oval 50"/>
              <p:cNvSpPr>
                <a:spLocks noChangeArrowheads="1"/>
              </p:cNvSpPr>
              <p:nvPr/>
            </p:nvSpPr>
            <p:spPr bwMode="auto">
              <a:xfrm>
                <a:off x="1905000" y="4572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cxnSp>
            <p:nvCxnSpPr>
              <p:cNvPr id="43" name="Straight Arrow Connector 51"/>
              <p:cNvCxnSpPr>
                <a:cxnSpLocks noChangeShapeType="1"/>
                <a:stCxn id="30" idx="5"/>
                <a:endCxn id="35" idx="1"/>
              </p:cNvCxnSpPr>
              <p:nvPr/>
            </p:nvCxnSpPr>
            <p:spPr bwMode="auto">
              <a:xfrm>
                <a:off x="968282" y="892082"/>
                <a:ext cx="44636" cy="120836"/>
              </a:xfrm>
              <a:prstGeom prst="straightConnector1">
                <a:avLst/>
              </a:prstGeom>
              <a:noFill/>
              <a:ln w="9525" cmpd="sng">
                <a:solidFill>
                  <a:schemeClr val="accent1"/>
                </a:solidFill>
                <a:round/>
                <a:headEnd/>
                <a:tailEnd type="arrow" w="sm" len="sm"/>
              </a:ln>
            </p:spPr>
          </p:cxnSp>
          <p:cxnSp>
            <p:nvCxnSpPr>
              <p:cNvPr id="44" name="Straight Arrow Connector 52"/>
              <p:cNvCxnSpPr>
                <a:cxnSpLocks noChangeShapeType="1"/>
                <a:stCxn id="30" idx="6"/>
                <a:endCxn id="36" idx="2"/>
              </p:cNvCxnSpPr>
              <p:nvPr/>
            </p:nvCxnSpPr>
            <p:spPr bwMode="auto">
              <a:xfrm>
                <a:off x="990600" y="838200"/>
                <a:ext cx="228601" cy="1"/>
              </a:xfrm>
              <a:prstGeom prst="straightConnector1">
                <a:avLst/>
              </a:prstGeom>
              <a:noFill/>
              <a:ln w="9525" cmpd="sng">
                <a:solidFill>
                  <a:schemeClr val="accent1"/>
                </a:solidFill>
                <a:round/>
                <a:headEnd/>
                <a:tailEnd type="arrow" w="sm" len="sm"/>
              </a:ln>
            </p:spPr>
          </p:cxnSp>
          <p:cxnSp>
            <p:nvCxnSpPr>
              <p:cNvPr id="45" name="Straight Arrow Connector 53"/>
              <p:cNvCxnSpPr>
                <a:cxnSpLocks noChangeShapeType="1"/>
                <a:stCxn id="35" idx="3"/>
                <a:endCxn id="38" idx="7"/>
              </p:cNvCxnSpPr>
              <p:nvPr/>
            </p:nvCxnSpPr>
            <p:spPr bwMode="auto">
              <a:xfrm flipH="1">
                <a:off x="815882" y="1120682"/>
                <a:ext cx="197036" cy="273236"/>
              </a:xfrm>
              <a:prstGeom prst="straightConnector1">
                <a:avLst/>
              </a:prstGeom>
              <a:noFill/>
              <a:ln w="9525" cmpd="sng">
                <a:solidFill>
                  <a:schemeClr val="accent1"/>
                </a:solidFill>
                <a:round/>
                <a:headEnd/>
                <a:tailEnd type="arrow" w="sm" len="sm"/>
              </a:ln>
            </p:spPr>
          </p:cxnSp>
          <p:cxnSp>
            <p:nvCxnSpPr>
              <p:cNvPr id="46" name="Straight Arrow Connector 54"/>
              <p:cNvCxnSpPr>
                <a:cxnSpLocks noChangeShapeType="1"/>
                <a:stCxn id="35" idx="5"/>
              </p:cNvCxnSpPr>
              <p:nvPr/>
            </p:nvCxnSpPr>
            <p:spPr bwMode="auto">
              <a:xfrm>
                <a:off x="1120682" y="1120681"/>
                <a:ext cx="327116" cy="566875"/>
              </a:xfrm>
              <a:prstGeom prst="straightConnector1">
                <a:avLst/>
              </a:prstGeom>
              <a:noFill/>
              <a:ln w="9525" cmpd="sng">
                <a:solidFill>
                  <a:schemeClr val="accent1"/>
                </a:solidFill>
                <a:round/>
                <a:headEnd/>
                <a:tailEnd type="arrow" w="sm" len="sm"/>
              </a:ln>
            </p:spPr>
          </p:cxnSp>
          <p:cxnSp>
            <p:nvCxnSpPr>
              <p:cNvPr id="47" name="Straight Arrow Connector 55"/>
              <p:cNvCxnSpPr>
                <a:cxnSpLocks noChangeShapeType="1"/>
                <a:stCxn id="36" idx="5"/>
                <a:endCxn id="41" idx="3"/>
              </p:cNvCxnSpPr>
              <p:nvPr/>
            </p:nvCxnSpPr>
            <p:spPr bwMode="auto">
              <a:xfrm>
                <a:off x="1349283" y="892082"/>
                <a:ext cx="425636" cy="152400"/>
              </a:xfrm>
              <a:prstGeom prst="straightConnector1">
                <a:avLst/>
              </a:prstGeom>
              <a:noFill/>
              <a:ln w="9525" cmpd="sng">
                <a:solidFill>
                  <a:schemeClr val="accent1"/>
                </a:solidFill>
                <a:round/>
                <a:headEnd/>
                <a:tailEnd type="arrow" w="sm" len="sm"/>
              </a:ln>
            </p:spPr>
          </p:cxnSp>
          <p:cxnSp>
            <p:nvCxnSpPr>
              <p:cNvPr id="48" name="Straight Arrow Connector 56"/>
              <p:cNvCxnSpPr>
                <a:cxnSpLocks noChangeShapeType="1"/>
                <a:stCxn id="41" idx="7"/>
                <a:endCxn id="42" idx="4"/>
              </p:cNvCxnSpPr>
              <p:nvPr/>
            </p:nvCxnSpPr>
            <p:spPr bwMode="auto">
              <a:xfrm flipV="1">
                <a:off x="1882681" y="609600"/>
                <a:ext cx="98518" cy="327118"/>
              </a:xfrm>
              <a:prstGeom prst="straightConnector1">
                <a:avLst/>
              </a:prstGeom>
              <a:noFill/>
              <a:ln w="9525" cmpd="sng">
                <a:solidFill>
                  <a:schemeClr val="accent1"/>
                </a:solidFill>
                <a:round/>
                <a:headEnd/>
                <a:tailEnd type="arrow" w="sm" len="sm"/>
              </a:ln>
            </p:spPr>
          </p:cxnSp>
          <p:cxnSp>
            <p:nvCxnSpPr>
              <p:cNvPr id="49" name="Straight Arrow Connector 57"/>
              <p:cNvCxnSpPr>
                <a:cxnSpLocks noChangeShapeType="1"/>
                <a:stCxn id="41" idx="1"/>
                <a:endCxn id="37" idx="5"/>
              </p:cNvCxnSpPr>
              <p:nvPr/>
            </p:nvCxnSpPr>
            <p:spPr bwMode="auto">
              <a:xfrm flipH="1" flipV="1">
                <a:off x="1425482" y="358682"/>
                <a:ext cx="349437" cy="578037"/>
              </a:xfrm>
              <a:prstGeom prst="straightConnector1">
                <a:avLst/>
              </a:prstGeom>
              <a:noFill/>
              <a:ln w="9525" cmpd="sng">
                <a:solidFill>
                  <a:schemeClr val="accent1"/>
                </a:solidFill>
                <a:round/>
                <a:headEnd/>
                <a:tailEnd type="arrow" w="sm" len="sm"/>
              </a:ln>
            </p:spPr>
          </p:cxnSp>
          <p:cxnSp>
            <p:nvCxnSpPr>
              <p:cNvPr id="50" name="Straight Arrow Connector 58"/>
              <p:cNvCxnSpPr>
                <a:cxnSpLocks noChangeShapeType="1"/>
                <a:stCxn id="40" idx="4"/>
                <a:endCxn id="39" idx="0"/>
              </p:cNvCxnSpPr>
              <p:nvPr/>
            </p:nvCxnSpPr>
            <p:spPr bwMode="auto">
              <a:xfrm flipH="1">
                <a:off x="1371600" y="1676400"/>
                <a:ext cx="76200" cy="381000"/>
              </a:xfrm>
              <a:prstGeom prst="straightConnector1">
                <a:avLst/>
              </a:prstGeom>
              <a:noFill/>
              <a:ln w="9525" cmpd="sng">
                <a:solidFill>
                  <a:schemeClr val="accent1"/>
                </a:solidFill>
                <a:round/>
                <a:headEnd/>
                <a:tailEnd type="arrow" w="sm" len="sm"/>
              </a:ln>
            </p:spPr>
          </p:cxnSp>
          <p:sp>
            <p:nvSpPr>
              <p:cNvPr id="51" name="Oval 59"/>
              <p:cNvSpPr>
                <a:spLocks noChangeArrowheads="1"/>
              </p:cNvSpPr>
              <p:nvPr/>
            </p:nvSpPr>
            <p:spPr bwMode="auto">
              <a:xfrm>
                <a:off x="304800" y="9906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2" name="Oval 60"/>
              <p:cNvSpPr>
                <a:spLocks noChangeArrowheads="1"/>
              </p:cNvSpPr>
              <p:nvPr/>
            </p:nvSpPr>
            <p:spPr bwMode="auto">
              <a:xfrm>
                <a:off x="609600" y="10668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3" name="Oval 61"/>
              <p:cNvSpPr>
                <a:spLocks noChangeArrowheads="1"/>
              </p:cNvSpPr>
              <p:nvPr/>
            </p:nvSpPr>
            <p:spPr bwMode="auto">
              <a:xfrm>
                <a:off x="1371600" y="11430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4" name="Oval 62"/>
              <p:cNvSpPr>
                <a:spLocks noChangeArrowheads="1"/>
              </p:cNvSpPr>
              <p:nvPr/>
            </p:nvSpPr>
            <p:spPr bwMode="auto">
              <a:xfrm>
                <a:off x="1219200" y="5334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5" name="Oval 63"/>
              <p:cNvSpPr>
                <a:spLocks noChangeArrowheads="1"/>
              </p:cNvSpPr>
              <p:nvPr/>
            </p:nvSpPr>
            <p:spPr bwMode="auto">
              <a:xfrm>
                <a:off x="1676400" y="3048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6" name="Oval 64"/>
              <p:cNvSpPr>
                <a:spLocks noChangeArrowheads="1"/>
              </p:cNvSpPr>
              <p:nvPr/>
            </p:nvSpPr>
            <p:spPr bwMode="auto">
              <a:xfrm>
                <a:off x="2133600" y="7620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7" name="Oval 65"/>
              <p:cNvSpPr>
                <a:spLocks noChangeArrowheads="1"/>
              </p:cNvSpPr>
              <p:nvPr/>
            </p:nvSpPr>
            <p:spPr bwMode="auto">
              <a:xfrm>
                <a:off x="1979083" y="1188641"/>
                <a:ext cx="152401"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8" name="Oval 66"/>
              <p:cNvSpPr>
                <a:spLocks noChangeArrowheads="1"/>
              </p:cNvSpPr>
              <p:nvPr/>
            </p:nvSpPr>
            <p:spPr bwMode="auto">
              <a:xfrm>
                <a:off x="1676400" y="13716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9" name="Oval 67"/>
              <p:cNvSpPr>
                <a:spLocks noChangeArrowheads="1"/>
              </p:cNvSpPr>
              <p:nvPr/>
            </p:nvSpPr>
            <p:spPr bwMode="auto">
              <a:xfrm>
                <a:off x="1828800" y="16764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0" name="Oval 68"/>
              <p:cNvSpPr>
                <a:spLocks noChangeArrowheads="1"/>
              </p:cNvSpPr>
              <p:nvPr/>
            </p:nvSpPr>
            <p:spPr bwMode="auto">
              <a:xfrm>
                <a:off x="1066800" y="18288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1" name="Oval 69"/>
              <p:cNvSpPr>
                <a:spLocks noChangeArrowheads="1"/>
              </p:cNvSpPr>
              <p:nvPr/>
            </p:nvSpPr>
            <p:spPr bwMode="auto">
              <a:xfrm>
                <a:off x="990600" y="14478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2" name="Oval 70"/>
              <p:cNvSpPr>
                <a:spLocks noChangeArrowheads="1"/>
              </p:cNvSpPr>
              <p:nvPr/>
            </p:nvSpPr>
            <p:spPr bwMode="auto">
              <a:xfrm>
                <a:off x="685800" y="16764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3" name="Oval 71"/>
              <p:cNvSpPr>
                <a:spLocks noChangeArrowheads="1"/>
              </p:cNvSpPr>
              <p:nvPr/>
            </p:nvSpPr>
            <p:spPr bwMode="auto">
              <a:xfrm>
                <a:off x="457200" y="12954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4" name="Oval 72"/>
              <p:cNvSpPr>
                <a:spLocks noChangeArrowheads="1"/>
              </p:cNvSpPr>
              <p:nvPr/>
            </p:nvSpPr>
            <p:spPr bwMode="auto">
              <a:xfrm>
                <a:off x="381000" y="5334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5" name="Oval 73"/>
              <p:cNvSpPr>
                <a:spLocks noChangeArrowheads="1"/>
              </p:cNvSpPr>
              <p:nvPr/>
            </p:nvSpPr>
            <p:spPr bwMode="auto">
              <a:xfrm>
                <a:off x="990600" y="2286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grpSp>
      </p:grpSp>
      <p:sp>
        <p:nvSpPr>
          <p:cNvPr id="68" name="Rectangle 67"/>
          <p:cNvSpPr/>
          <p:nvPr/>
        </p:nvSpPr>
        <p:spPr>
          <a:xfrm>
            <a:off x="7568722" y="4347224"/>
            <a:ext cx="1250251" cy="372358"/>
          </a:xfrm>
          <a:prstGeom prst="rect">
            <a:avLst/>
          </a:prstGeom>
          <a:solidFill>
            <a:schemeClr val="bg1"/>
          </a:solidFill>
          <a:ln w="19050">
            <a:solidFill>
              <a:schemeClr val="bg2"/>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sp>
        <p:nvSpPr>
          <p:cNvPr id="69" name="Rectangle 68"/>
          <p:cNvSpPr/>
          <p:nvPr/>
        </p:nvSpPr>
        <p:spPr>
          <a:xfrm>
            <a:off x="8232453" y="4396528"/>
            <a:ext cx="501891" cy="253767"/>
          </a:xfrm>
          <a:prstGeom prst="rect">
            <a:avLst/>
          </a:prstGeom>
          <a:solidFill>
            <a:schemeClr val="accent1">
              <a:lumMod val="20000"/>
              <a:lumOff val="80000"/>
            </a:schemeClr>
          </a:solidFill>
          <a:ln w="31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sz="1200" dirty="0">
                <a:solidFill>
                  <a:schemeClr val="tx1">
                    <a:lumMod val="50000"/>
                  </a:schemeClr>
                </a:solidFill>
              </a:rPr>
              <a:t>edge</a:t>
            </a:r>
          </a:p>
        </p:txBody>
      </p:sp>
      <p:sp>
        <p:nvSpPr>
          <p:cNvPr id="70" name="Rectangle 69"/>
          <p:cNvSpPr/>
          <p:nvPr/>
        </p:nvSpPr>
        <p:spPr>
          <a:xfrm>
            <a:off x="7640937" y="4396528"/>
            <a:ext cx="501891" cy="253767"/>
          </a:xfrm>
          <a:prstGeom prst="rect">
            <a:avLst/>
          </a:prstGeom>
          <a:solidFill>
            <a:schemeClr val="accent6">
              <a:lumMod val="20000"/>
              <a:lumOff val="80000"/>
            </a:schemeClr>
          </a:solidFill>
          <a:ln w="31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sz="1100" dirty="0">
                <a:solidFill>
                  <a:schemeClr val="tx1">
                    <a:lumMod val="50000"/>
                  </a:schemeClr>
                </a:solidFill>
              </a:rPr>
              <a:t>node</a:t>
            </a:r>
          </a:p>
        </p:txBody>
      </p:sp>
      <p:sp>
        <p:nvSpPr>
          <p:cNvPr id="66" name="Right Arrow 27"/>
          <p:cNvSpPr>
            <a:spLocks noChangeArrowheads="1"/>
          </p:cNvSpPr>
          <p:nvPr/>
        </p:nvSpPr>
        <p:spPr bwMode="auto">
          <a:xfrm rot="16200000">
            <a:off x="7465687" y="3472875"/>
            <a:ext cx="1005656" cy="708030"/>
          </a:xfrm>
          <a:prstGeom prst="rightArrow">
            <a:avLst>
              <a:gd name="adj1" fmla="val 50000"/>
              <a:gd name="adj2" fmla="val 49994"/>
            </a:avLst>
          </a:prstGeom>
          <a:solidFill>
            <a:srgbClr val="FFFFFF"/>
          </a:solidFill>
          <a:ln w="3175" cmpd="sng">
            <a:solidFill>
              <a:schemeClr val="tx1"/>
            </a:solidFill>
            <a:miter lim="800000"/>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71" name="Rounded Rectangle 70"/>
          <p:cNvSpPr/>
          <p:nvPr/>
        </p:nvSpPr>
        <p:spPr>
          <a:xfrm>
            <a:off x="3692733" y="3559087"/>
            <a:ext cx="1282885" cy="732009"/>
          </a:xfrm>
          <a:prstGeom prst="roundRect">
            <a:avLst/>
          </a:prstGeom>
          <a:solidFill>
            <a:schemeClr val="accent2"/>
          </a:solidFill>
          <a:ln w="31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dirty="0" err="1">
                <a:solidFill>
                  <a:schemeClr val="bg1"/>
                </a:solidFill>
              </a:rPr>
              <a:t>OAAgraph</a:t>
            </a:r>
            <a:endParaRPr lang="en-US" dirty="0">
              <a:solidFill>
                <a:schemeClr val="bg1"/>
              </a:solidFill>
            </a:endParaRPr>
          </a:p>
        </p:txBody>
      </p:sp>
    </p:spTree>
    <p:extLst>
      <p:ext uri="{BB962C8B-B14F-4D97-AF65-F5344CB8AC3E}">
        <p14:creationId xmlns:p14="http://schemas.microsoft.com/office/powerpoint/2010/main" val="19318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p:cBhvr>
                                        <p:cTn id="7" dur="500"/>
                                        <p:tgtEl>
                                          <p:spTgt spid="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p:cBhvr>
                                        <p:cTn id="10" dur="500"/>
                                        <p:tgtEl>
                                          <p:spTgt spid="66"/>
                                        </p:tgtEl>
                                      </p:cBhvr>
                                    </p:animEffect>
                                  </p:childTnLst>
                                </p:cTn>
                              </p:par>
                              <p:par>
                                <p:cTn id="11" presetID="10"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autoUpdateAnimBg="0"/>
      <p:bldP spid="66" grpId="0" bldLvl="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216896" y="1923321"/>
            <a:ext cx="4304232" cy="3401220"/>
          </a:xfrm>
          <a:prstGeom prst="rect">
            <a:avLst/>
          </a:prstGeom>
          <a:solidFill>
            <a:schemeClr val="bg1">
              <a:lumMod val="95000"/>
            </a:schemeClr>
          </a:solidFill>
          <a:ln/>
        </p:spPr>
        <p:style>
          <a:lnRef idx="1">
            <a:schemeClr val="accent5"/>
          </a:lnRef>
          <a:fillRef idx="2">
            <a:schemeClr val="accent5"/>
          </a:fillRef>
          <a:effectRef idx="1">
            <a:schemeClr val="accent5"/>
          </a:effectRef>
          <a:fontRef idx="minor">
            <a:schemeClr val="dk1"/>
          </a:fontRef>
        </p:style>
        <p:txBody>
          <a:bodyPr lIns="121867" tIns="60933" rIns="121867" bIns="60933" rtlCol="0" anchor="ctr"/>
          <a:lstStyle/>
          <a:p>
            <a:pPr algn="ctr" defTabSz="911622"/>
            <a:endParaRPr lang="en-US" dirty="0">
              <a:solidFill>
                <a:srgbClr val="000000"/>
              </a:solidFill>
            </a:endParaRPr>
          </a:p>
        </p:txBody>
      </p:sp>
      <p:sp>
        <p:nvSpPr>
          <p:cNvPr id="14" name="Rectangle 13"/>
          <p:cNvSpPr/>
          <p:nvPr/>
        </p:nvSpPr>
        <p:spPr>
          <a:xfrm>
            <a:off x="531147" y="2434176"/>
            <a:ext cx="4792501" cy="2239514"/>
          </a:xfrm>
          <a:prstGeom prst="rect">
            <a:avLst/>
          </a:prstGeom>
          <a:solidFill>
            <a:schemeClr val="bg1"/>
          </a:solidFill>
          <a:ln w="3175">
            <a:solidFill>
              <a:schemeClr val="tx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sp>
        <p:nvSpPr>
          <p:cNvPr id="2" name="Title 1"/>
          <p:cNvSpPr>
            <a:spLocks noGrp="1"/>
          </p:cNvSpPr>
          <p:nvPr>
            <p:ph type="title"/>
          </p:nvPr>
        </p:nvSpPr>
        <p:spPr/>
        <p:txBody>
          <a:bodyPr/>
          <a:lstStyle/>
          <a:p>
            <a:r>
              <a:rPr lang="en-US" altLang="zh-CN" dirty="0"/>
              <a:t>Execution Overview (ORE)</a:t>
            </a:r>
            <a:endParaRPr lang="en-US" dirty="0"/>
          </a:p>
        </p:txBody>
      </p:sp>
      <p:sp>
        <p:nvSpPr>
          <p:cNvPr id="6" name="Content Placeholder 5"/>
          <p:cNvSpPr>
            <a:spLocks noGrp="1"/>
          </p:cNvSpPr>
          <p:nvPr>
            <p:ph idx="1"/>
          </p:nvPr>
        </p:nvSpPr>
        <p:spPr>
          <a:xfrm>
            <a:off x="531152" y="1524497"/>
            <a:ext cx="11126522" cy="814635"/>
          </a:xfrm>
        </p:spPr>
        <p:txBody>
          <a:bodyPr/>
          <a:lstStyle/>
          <a:p>
            <a:r>
              <a:rPr lang="en-US" sz="2799" dirty="0"/>
              <a:t>Running Graph Algorithm</a:t>
            </a:r>
          </a:p>
        </p:txBody>
      </p:sp>
      <p:pic>
        <p:nvPicPr>
          <p:cNvPr id="4" name="Picture 1" descr="C:\Users\sungphon\AppData\Local\Microsoft\Windows\Temporary Internet Files\Content.IE5\5XCXC7OH\ericlemerdy-laptop-1[1].png"/>
          <p:cNvPicPr>
            <a:picLocks noChangeAspect="1" noChangeArrowheads="1"/>
          </p:cNvPicPr>
          <p:nvPr/>
        </p:nvPicPr>
        <p:blipFill>
          <a:blip r:embed="rId2" cstate="print"/>
          <a:srcRect/>
          <a:stretch>
            <a:fillRect/>
          </a:stretch>
        </p:blipFill>
        <p:spPr bwMode="auto">
          <a:xfrm>
            <a:off x="721474" y="2691429"/>
            <a:ext cx="1244276" cy="1295063"/>
          </a:xfrm>
          <a:prstGeom prst="rect">
            <a:avLst/>
          </a:prstGeom>
          <a:noFill/>
          <a:ln w="9525">
            <a:noFill/>
            <a:miter lim="800000"/>
            <a:headEnd/>
            <a:tailEnd/>
          </a:ln>
        </p:spPr>
      </p:pic>
      <p:pic>
        <p:nvPicPr>
          <p:cNvPr id="5" name="Picture 4" descr="http://www.damcon.com.pk/wp-content/uploads/2015/03/server.png"/>
          <p:cNvPicPr>
            <a:picLocks noChangeAspect="1" noChangeArrowheads="1"/>
          </p:cNvPicPr>
          <p:nvPr/>
        </p:nvPicPr>
        <p:blipFill>
          <a:blip r:embed="rId3" cstate="print"/>
          <a:srcRect/>
          <a:stretch>
            <a:fillRect/>
          </a:stretch>
        </p:blipFill>
        <p:spPr bwMode="auto">
          <a:xfrm>
            <a:off x="9746579" y="1915288"/>
            <a:ext cx="2123629" cy="3287598"/>
          </a:xfrm>
          <a:prstGeom prst="rect">
            <a:avLst/>
          </a:prstGeom>
          <a:noFill/>
          <a:ln w="9525">
            <a:noFill/>
            <a:miter lim="800000"/>
            <a:headEnd/>
            <a:tailEnd/>
          </a:ln>
        </p:spPr>
      </p:pic>
      <p:sp>
        <p:nvSpPr>
          <p:cNvPr id="9" name="TextBox 8"/>
          <p:cNvSpPr txBox="1"/>
          <p:nvPr/>
        </p:nvSpPr>
        <p:spPr>
          <a:xfrm>
            <a:off x="927609" y="4164163"/>
            <a:ext cx="927605" cy="509527"/>
          </a:xfrm>
          <a:prstGeom prst="rect">
            <a:avLst/>
          </a:prstGeom>
          <a:noFill/>
        </p:spPr>
        <p:txBody>
          <a:bodyPr wrap="square" lIns="0" tIns="0" rIns="0" bIns="0" rtlCol="0">
            <a:noAutofit/>
          </a:bodyPr>
          <a:lstStyle/>
          <a:p>
            <a:pPr>
              <a:lnSpc>
                <a:spcPct val="90000"/>
              </a:lnSpc>
            </a:pPr>
            <a:r>
              <a:rPr lang="en-US" sz="1999" b="1" dirty="0"/>
              <a:t>Client</a:t>
            </a:r>
          </a:p>
        </p:txBody>
      </p:sp>
      <p:sp>
        <p:nvSpPr>
          <p:cNvPr id="10" name="TextBox 9"/>
          <p:cNvSpPr txBox="1"/>
          <p:nvPr/>
        </p:nvSpPr>
        <p:spPr>
          <a:xfrm>
            <a:off x="9574784" y="4948122"/>
            <a:ext cx="2069465" cy="509527"/>
          </a:xfrm>
          <a:prstGeom prst="rect">
            <a:avLst/>
          </a:prstGeom>
          <a:noFill/>
        </p:spPr>
        <p:txBody>
          <a:bodyPr wrap="square" lIns="0" tIns="0" rIns="0" bIns="0" rtlCol="0">
            <a:noAutofit/>
          </a:bodyPr>
          <a:lstStyle/>
          <a:p>
            <a:pPr>
              <a:lnSpc>
                <a:spcPct val="90000"/>
              </a:lnSpc>
            </a:pPr>
            <a:r>
              <a:rPr lang="en-US" sz="1999" b="1" dirty="0"/>
              <a:t>Database Server</a:t>
            </a:r>
          </a:p>
        </p:txBody>
      </p:sp>
      <p:sp>
        <p:nvSpPr>
          <p:cNvPr id="11" name="Rounded Rectangle 10"/>
          <p:cNvSpPr/>
          <p:nvPr/>
        </p:nvSpPr>
        <p:spPr>
          <a:xfrm>
            <a:off x="2446729" y="2691429"/>
            <a:ext cx="2648378" cy="732009"/>
          </a:xfrm>
          <a:prstGeom prst="roundRect">
            <a:avLst/>
          </a:prstGeom>
          <a:solidFill>
            <a:schemeClr val="bg1">
              <a:lumMod val="95000"/>
            </a:schemeClr>
          </a:solidFill>
          <a:ln w="31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dirty="0">
                <a:solidFill>
                  <a:schemeClr val="tx1">
                    <a:lumMod val="50000"/>
                  </a:schemeClr>
                </a:solidFill>
              </a:rPr>
              <a:t>R Client </a:t>
            </a:r>
          </a:p>
        </p:txBody>
      </p:sp>
      <p:sp>
        <p:nvSpPr>
          <p:cNvPr id="12" name="Rounded Rectangle 11"/>
          <p:cNvSpPr/>
          <p:nvPr/>
        </p:nvSpPr>
        <p:spPr>
          <a:xfrm>
            <a:off x="2446729" y="3496217"/>
            <a:ext cx="2648378" cy="860388"/>
          </a:xfrm>
          <a:prstGeom prst="roundRect">
            <a:avLst/>
          </a:prstGeom>
          <a:solidFill>
            <a:schemeClr val="accent1"/>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nSpc>
                <a:spcPct val="90000"/>
              </a:lnSpc>
            </a:pPr>
            <a:r>
              <a:rPr lang="en-US" dirty="0">
                <a:solidFill>
                  <a:schemeClr val="bg1"/>
                </a:solidFill>
              </a:rPr>
              <a:t>        ORE</a:t>
            </a:r>
          </a:p>
        </p:txBody>
      </p:sp>
      <p:sp>
        <p:nvSpPr>
          <p:cNvPr id="16" name="AutoShape 14"/>
          <p:cNvSpPr>
            <a:spLocks noChangeArrowheads="1"/>
          </p:cNvSpPr>
          <p:nvPr/>
        </p:nvSpPr>
        <p:spPr bwMode="auto">
          <a:xfrm>
            <a:off x="7506057" y="3724425"/>
            <a:ext cx="2513617" cy="1060714"/>
          </a:xfrm>
          <a:prstGeom prst="can">
            <a:avLst>
              <a:gd name="adj" fmla="val 25000"/>
            </a:avLst>
          </a:prstGeom>
          <a:solidFill>
            <a:schemeClr val="accent1"/>
          </a:solidFill>
          <a:ln w="9525" cap="rnd">
            <a:noFill/>
            <a:round/>
            <a:headEnd type="none" w="sm" len="sm"/>
            <a:tailEnd type="none" w="sm" len="sm"/>
          </a:ln>
          <a:effectLst/>
        </p:spPr>
        <p:txBody>
          <a:bodyPr wrap="none" lIns="108620" tIns="54310" rIns="108620" bIns="54310" anchor="ctr"/>
          <a:lstStyle/>
          <a:p>
            <a:pPr eaLnBrk="0" hangingPunct="0">
              <a:lnSpc>
                <a:spcPct val="70000"/>
              </a:lnSpc>
              <a:spcBef>
                <a:spcPct val="0"/>
              </a:spcBef>
              <a:buClrTx/>
              <a:defRPr/>
            </a:pPr>
            <a:endParaRPr lang="en-US" sz="1699" dirty="0">
              <a:solidFill>
                <a:schemeClr val="bg1"/>
              </a:solidFill>
            </a:endParaRPr>
          </a:p>
          <a:p>
            <a:pPr eaLnBrk="0" hangingPunct="0">
              <a:lnSpc>
                <a:spcPct val="70000"/>
              </a:lnSpc>
              <a:spcBef>
                <a:spcPct val="0"/>
              </a:spcBef>
              <a:buClrTx/>
              <a:defRPr/>
            </a:pPr>
            <a:endParaRPr lang="en-US" sz="1699" dirty="0">
              <a:solidFill>
                <a:schemeClr val="bg1"/>
              </a:solidFill>
            </a:endParaRPr>
          </a:p>
          <a:p>
            <a:pPr eaLnBrk="0" hangingPunct="0">
              <a:lnSpc>
                <a:spcPct val="70000"/>
              </a:lnSpc>
              <a:spcBef>
                <a:spcPct val="0"/>
              </a:spcBef>
              <a:buClrTx/>
              <a:defRPr/>
            </a:pPr>
            <a:endParaRPr lang="en-US" sz="1699" dirty="0">
              <a:solidFill>
                <a:schemeClr val="bg1"/>
              </a:solidFill>
            </a:endParaRPr>
          </a:p>
          <a:p>
            <a:pPr eaLnBrk="0" hangingPunct="0">
              <a:lnSpc>
                <a:spcPct val="70000"/>
              </a:lnSpc>
              <a:spcBef>
                <a:spcPct val="0"/>
              </a:spcBef>
              <a:buClrTx/>
              <a:defRPr/>
            </a:pPr>
            <a:r>
              <a:rPr lang="en-US" sz="1699" dirty="0">
                <a:solidFill>
                  <a:schemeClr val="bg1"/>
                </a:solidFill>
              </a:rPr>
              <a:t>        Oracle Database</a:t>
            </a:r>
            <a:endParaRPr lang="en-US" sz="2099" dirty="0">
              <a:solidFill>
                <a:schemeClr val="bg1"/>
              </a:solidFill>
            </a:endParaRPr>
          </a:p>
          <a:p>
            <a:pPr eaLnBrk="0" hangingPunct="0">
              <a:lnSpc>
                <a:spcPct val="70000"/>
              </a:lnSpc>
              <a:spcBef>
                <a:spcPct val="0"/>
              </a:spcBef>
              <a:buClrTx/>
              <a:defRPr/>
            </a:pPr>
            <a:endParaRPr lang="en-US" sz="2099" dirty="0">
              <a:solidFill>
                <a:schemeClr val="bg1"/>
              </a:solidFill>
            </a:endParaRPr>
          </a:p>
          <a:p>
            <a:pPr eaLnBrk="0" hangingPunct="0">
              <a:lnSpc>
                <a:spcPct val="70000"/>
              </a:lnSpc>
              <a:spcBef>
                <a:spcPct val="0"/>
              </a:spcBef>
              <a:buClrTx/>
              <a:defRPr/>
            </a:pPr>
            <a:endParaRPr lang="en-US" sz="1699" dirty="0">
              <a:solidFill>
                <a:schemeClr val="bg1"/>
              </a:solidFill>
            </a:endParaRPr>
          </a:p>
        </p:txBody>
      </p:sp>
      <p:pic>
        <p:nvPicPr>
          <p:cNvPr id="19" name="Picture 18" descr="Oracle-R-icon2.jpg"/>
          <p:cNvPicPr>
            <a:picLocks noChangeAspect="1"/>
          </p:cNvPicPr>
          <p:nvPr/>
        </p:nvPicPr>
        <p:blipFill>
          <a:blip r:embed="rId4" cstate="print"/>
          <a:stretch>
            <a:fillRect/>
          </a:stretch>
        </p:blipFill>
        <p:spPr>
          <a:xfrm>
            <a:off x="7537451" y="4818006"/>
            <a:ext cx="419100" cy="411767"/>
          </a:xfrm>
          <a:prstGeom prst="rect">
            <a:avLst/>
          </a:prstGeom>
        </p:spPr>
      </p:pic>
      <p:pic>
        <p:nvPicPr>
          <p:cNvPr id="20" name="Picture 19" descr="Oracle-R-icon2.jpg"/>
          <p:cNvPicPr>
            <a:picLocks noChangeAspect="1"/>
          </p:cNvPicPr>
          <p:nvPr/>
        </p:nvPicPr>
        <p:blipFill>
          <a:blip r:embed="rId4" cstate="print"/>
          <a:stretch>
            <a:fillRect/>
          </a:stretch>
        </p:blipFill>
        <p:spPr>
          <a:xfrm>
            <a:off x="8039342" y="4822488"/>
            <a:ext cx="419100" cy="411767"/>
          </a:xfrm>
          <a:prstGeom prst="rect">
            <a:avLst/>
          </a:prstGeom>
        </p:spPr>
      </p:pic>
      <p:pic>
        <p:nvPicPr>
          <p:cNvPr id="21" name="Picture 20" descr="Oracle-R-icon2.jpg"/>
          <p:cNvPicPr>
            <a:picLocks noChangeAspect="1"/>
          </p:cNvPicPr>
          <p:nvPr/>
        </p:nvPicPr>
        <p:blipFill>
          <a:blip r:embed="rId4" cstate="print"/>
          <a:stretch>
            <a:fillRect/>
          </a:stretch>
        </p:blipFill>
        <p:spPr>
          <a:xfrm>
            <a:off x="8581564" y="4826970"/>
            <a:ext cx="419100" cy="411767"/>
          </a:xfrm>
          <a:prstGeom prst="rect">
            <a:avLst/>
          </a:prstGeom>
        </p:spPr>
      </p:pic>
      <p:sp>
        <p:nvSpPr>
          <p:cNvPr id="23" name="Rounded Rectangle 22"/>
          <p:cNvSpPr/>
          <p:nvPr/>
        </p:nvSpPr>
        <p:spPr>
          <a:xfrm>
            <a:off x="7506058" y="2560155"/>
            <a:ext cx="2482224" cy="989262"/>
          </a:xfrm>
          <a:prstGeom prst="round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dirty="0">
                <a:solidFill>
                  <a:schemeClr val="bg1"/>
                </a:solidFill>
              </a:rPr>
              <a:t>PGX Server</a:t>
            </a:r>
          </a:p>
        </p:txBody>
      </p:sp>
      <p:cxnSp>
        <p:nvCxnSpPr>
          <p:cNvPr id="27" name="Elbow Connector 26"/>
          <p:cNvCxnSpPr>
            <a:stCxn id="12" idx="3"/>
          </p:cNvCxnSpPr>
          <p:nvPr/>
        </p:nvCxnSpPr>
        <p:spPr>
          <a:xfrm flipV="1">
            <a:off x="5095107" y="3092912"/>
            <a:ext cx="2410950" cy="833500"/>
          </a:xfrm>
          <a:prstGeom prst="bentConnector3">
            <a:avLst/>
          </a:prstGeom>
          <a:ln w="190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7546403" y="2665685"/>
            <a:ext cx="844222" cy="752830"/>
            <a:chOff x="7958623" y="537276"/>
            <a:chExt cx="1044385" cy="1003602"/>
          </a:xfrm>
        </p:grpSpPr>
        <p:sp>
          <p:nvSpPr>
            <p:cNvPr id="17" name="Cloud 16"/>
            <p:cNvSpPr/>
            <p:nvPr/>
          </p:nvSpPr>
          <p:spPr>
            <a:xfrm>
              <a:off x="7958623" y="537276"/>
              <a:ext cx="1044385" cy="1003602"/>
            </a:xfrm>
            <a:prstGeom prst="cloud">
              <a:avLst/>
            </a:prstGeom>
            <a:solidFill>
              <a:schemeClr val="bg1"/>
            </a:solid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grpSp>
          <p:nvGrpSpPr>
            <p:cNvPr id="24" name="Group 26"/>
            <p:cNvGrpSpPr>
              <a:grpSpLocks/>
            </p:cNvGrpSpPr>
            <p:nvPr/>
          </p:nvGrpSpPr>
          <p:grpSpPr bwMode="auto">
            <a:xfrm>
              <a:off x="8041436" y="600089"/>
              <a:ext cx="868471" cy="940788"/>
              <a:chOff x="304800" y="228600"/>
              <a:chExt cx="1981200" cy="1981200"/>
            </a:xfrm>
          </p:grpSpPr>
          <p:sp>
            <p:nvSpPr>
              <p:cNvPr id="25" name="Oval 36"/>
              <p:cNvSpPr>
                <a:spLocks noChangeArrowheads="1"/>
              </p:cNvSpPr>
              <p:nvPr/>
            </p:nvSpPr>
            <p:spPr bwMode="auto">
              <a:xfrm>
                <a:off x="609600" y="5334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29" name="Oval 37"/>
              <p:cNvSpPr>
                <a:spLocks noChangeArrowheads="1"/>
              </p:cNvSpPr>
              <p:nvPr/>
            </p:nvSpPr>
            <p:spPr bwMode="auto">
              <a:xfrm>
                <a:off x="533400" y="8382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0" name="Oval 38"/>
              <p:cNvSpPr>
                <a:spLocks noChangeArrowheads="1"/>
              </p:cNvSpPr>
              <p:nvPr/>
            </p:nvSpPr>
            <p:spPr bwMode="auto">
              <a:xfrm>
                <a:off x="838200" y="7620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1" name="Oval 39"/>
              <p:cNvSpPr>
                <a:spLocks noChangeArrowheads="1"/>
              </p:cNvSpPr>
              <p:nvPr/>
            </p:nvSpPr>
            <p:spPr bwMode="auto">
              <a:xfrm>
                <a:off x="914400" y="4572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cxnSp>
            <p:nvCxnSpPr>
              <p:cNvPr id="32" name="Straight Arrow Connector 40"/>
              <p:cNvCxnSpPr>
                <a:cxnSpLocks noChangeShapeType="1"/>
                <a:stCxn id="25" idx="4"/>
                <a:endCxn id="29" idx="0"/>
              </p:cNvCxnSpPr>
              <p:nvPr/>
            </p:nvCxnSpPr>
            <p:spPr bwMode="auto">
              <a:xfrm flipH="1">
                <a:off x="609600" y="685800"/>
                <a:ext cx="76200" cy="152400"/>
              </a:xfrm>
              <a:prstGeom prst="straightConnector1">
                <a:avLst/>
              </a:prstGeom>
              <a:noFill/>
              <a:ln w="9525" cmpd="sng">
                <a:solidFill>
                  <a:schemeClr val="accent1"/>
                </a:solidFill>
                <a:round/>
                <a:headEnd/>
                <a:tailEnd type="arrow" w="sm" len="sm"/>
              </a:ln>
            </p:spPr>
          </p:cxnSp>
          <p:cxnSp>
            <p:nvCxnSpPr>
              <p:cNvPr id="33" name="Straight Arrow Connector 41"/>
              <p:cNvCxnSpPr>
                <a:cxnSpLocks noChangeShapeType="1"/>
                <a:stCxn id="25" idx="5"/>
                <a:endCxn id="30" idx="1"/>
              </p:cNvCxnSpPr>
              <p:nvPr/>
            </p:nvCxnSpPr>
            <p:spPr bwMode="auto">
              <a:xfrm>
                <a:off x="739682" y="663482"/>
                <a:ext cx="120837" cy="120836"/>
              </a:xfrm>
              <a:prstGeom prst="straightConnector1">
                <a:avLst/>
              </a:prstGeom>
              <a:noFill/>
              <a:ln w="9525" cmpd="sng">
                <a:solidFill>
                  <a:schemeClr val="accent1"/>
                </a:solidFill>
                <a:round/>
                <a:headEnd/>
                <a:tailEnd type="arrow" w="sm" len="sm"/>
              </a:ln>
            </p:spPr>
          </p:cxnSp>
          <p:cxnSp>
            <p:nvCxnSpPr>
              <p:cNvPr id="34" name="Straight Arrow Connector 42"/>
              <p:cNvCxnSpPr>
                <a:cxnSpLocks noChangeShapeType="1"/>
                <a:stCxn id="25" idx="6"/>
                <a:endCxn id="31" idx="3"/>
              </p:cNvCxnSpPr>
              <p:nvPr/>
            </p:nvCxnSpPr>
            <p:spPr bwMode="auto">
              <a:xfrm flipV="1">
                <a:off x="762000" y="587282"/>
                <a:ext cx="174718" cy="22318"/>
              </a:xfrm>
              <a:prstGeom prst="straightConnector1">
                <a:avLst/>
              </a:prstGeom>
              <a:noFill/>
              <a:ln w="9525" cmpd="sng">
                <a:solidFill>
                  <a:schemeClr val="accent1"/>
                </a:solidFill>
                <a:round/>
                <a:headEnd/>
                <a:tailEnd type="arrow" w="sm" len="sm"/>
              </a:ln>
            </p:spPr>
          </p:cxnSp>
          <p:sp>
            <p:nvSpPr>
              <p:cNvPr id="35" name="Oval 43"/>
              <p:cNvSpPr>
                <a:spLocks noChangeArrowheads="1"/>
              </p:cNvSpPr>
              <p:nvPr/>
            </p:nvSpPr>
            <p:spPr bwMode="auto">
              <a:xfrm>
                <a:off x="990600" y="9906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6" name="Oval 44"/>
              <p:cNvSpPr>
                <a:spLocks noChangeArrowheads="1"/>
              </p:cNvSpPr>
              <p:nvPr/>
            </p:nvSpPr>
            <p:spPr bwMode="auto">
              <a:xfrm>
                <a:off x="1219200" y="7620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7" name="Oval 45"/>
              <p:cNvSpPr>
                <a:spLocks noChangeArrowheads="1"/>
              </p:cNvSpPr>
              <p:nvPr/>
            </p:nvSpPr>
            <p:spPr bwMode="auto">
              <a:xfrm>
                <a:off x="1295400" y="2286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8" name="Oval 46"/>
              <p:cNvSpPr>
                <a:spLocks noChangeArrowheads="1"/>
              </p:cNvSpPr>
              <p:nvPr/>
            </p:nvSpPr>
            <p:spPr bwMode="auto">
              <a:xfrm>
                <a:off x="685800" y="13716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9" name="Oval 47"/>
              <p:cNvSpPr>
                <a:spLocks noChangeArrowheads="1"/>
              </p:cNvSpPr>
              <p:nvPr/>
            </p:nvSpPr>
            <p:spPr bwMode="auto">
              <a:xfrm>
                <a:off x="1295400" y="20574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40" name="Oval 48"/>
              <p:cNvSpPr>
                <a:spLocks noChangeArrowheads="1"/>
              </p:cNvSpPr>
              <p:nvPr/>
            </p:nvSpPr>
            <p:spPr bwMode="auto">
              <a:xfrm>
                <a:off x="1371600" y="15240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41" name="Oval 49"/>
              <p:cNvSpPr>
                <a:spLocks noChangeArrowheads="1"/>
              </p:cNvSpPr>
              <p:nvPr/>
            </p:nvSpPr>
            <p:spPr bwMode="auto">
              <a:xfrm>
                <a:off x="1752600" y="9144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42" name="Oval 50"/>
              <p:cNvSpPr>
                <a:spLocks noChangeArrowheads="1"/>
              </p:cNvSpPr>
              <p:nvPr/>
            </p:nvSpPr>
            <p:spPr bwMode="auto">
              <a:xfrm>
                <a:off x="1905000" y="4572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cxnSp>
            <p:nvCxnSpPr>
              <p:cNvPr id="43" name="Straight Arrow Connector 51"/>
              <p:cNvCxnSpPr>
                <a:cxnSpLocks noChangeShapeType="1"/>
                <a:stCxn id="30" idx="5"/>
                <a:endCxn id="35" idx="1"/>
              </p:cNvCxnSpPr>
              <p:nvPr/>
            </p:nvCxnSpPr>
            <p:spPr bwMode="auto">
              <a:xfrm>
                <a:off x="968282" y="892082"/>
                <a:ext cx="44636" cy="120836"/>
              </a:xfrm>
              <a:prstGeom prst="straightConnector1">
                <a:avLst/>
              </a:prstGeom>
              <a:noFill/>
              <a:ln w="9525" cmpd="sng">
                <a:solidFill>
                  <a:schemeClr val="accent1"/>
                </a:solidFill>
                <a:round/>
                <a:headEnd/>
                <a:tailEnd type="arrow" w="sm" len="sm"/>
              </a:ln>
            </p:spPr>
          </p:cxnSp>
          <p:cxnSp>
            <p:nvCxnSpPr>
              <p:cNvPr id="44" name="Straight Arrow Connector 52"/>
              <p:cNvCxnSpPr>
                <a:cxnSpLocks noChangeShapeType="1"/>
                <a:stCxn id="30" idx="6"/>
                <a:endCxn id="36" idx="2"/>
              </p:cNvCxnSpPr>
              <p:nvPr/>
            </p:nvCxnSpPr>
            <p:spPr bwMode="auto">
              <a:xfrm>
                <a:off x="990600" y="838200"/>
                <a:ext cx="228601" cy="1"/>
              </a:xfrm>
              <a:prstGeom prst="straightConnector1">
                <a:avLst/>
              </a:prstGeom>
              <a:noFill/>
              <a:ln w="9525" cmpd="sng">
                <a:solidFill>
                  <a:schemeClr val="accent1"/>
                </a:solidFill>
                <a:round/>
                <a:headEnd/>
                <a:tailEnd type="arrow" w="sm" len="sm"/>
              </a:ln>
            </p:spPr>
          </p:cxnSp>
          <p:cxnSp>
            <p:nvCxnSpPr>
              <p:cNvPr id="45" name="Straight Arrow Connector 53"/>
              <p:cNvCxnSpPr>
                <a:cxnSpLocks noChangeShapeType="1"/>
                <a:stCxn id="35" idx="3"/>
                <a:endCxn id="38" idx="7"/>
              </p:cNvCxnSpPr>
              <p:nvPr/>
            </p:nvCxnSpPr>
            <p:spPr bwMode="auto">
              <a:xfrm flipH="1">
                <a:off x="815882" y="1120682"/>
                <a:ext cx="197036" cy="273236"/>
              </a:xfrm>
              <a:prstGeom prst="straightConnector1">
                <a:avLst/>
              </a:prstGeom>
              <a:noFill/>
              <a:ln w="9525" cmpd="sng">
                <a:solidFill>
                  <a:schemeClr val="accent1"/>
                </a:solidFill>
                <a:round/>
                <a:headEnd/>
                <a:tailEnd type="arrow" w="sm" len="sm"/>
              </a:ln>
            </p:spPr>
          </p:cxnSp>
          <p:cxnSp>
            <p:nvCxnSpPr>
              <p:cNvPr id="46" name="Straight Arrow Connector 54"/>
              <p:cNvCxnSpPr>
                <a:cxnSpLocks noChangeShapeType="1"/>
                <a:stCxn id="35" idx="5"/>
              </p:cNvCxnSpPr>
              <p:nvPr/>
            </p:nvCxnSpPr>
            <p:spPr bwMode="auto">
              <a:xfrm>
                <a:off x="1120682" y="1120681"/>
                <a:ext cx="327116" cy="566875"/>
              </a:xfrm>
              <a:prstGeom prst="straightConnector1">
                <a:avLst/>
              </a:prstGeom>
              <a:noFill/>
              <a:ln w="9525" cmpd="sng">
                <a:solidFill>
                  <a:schemeClr val="accent1"/>
                </a:solidFill>
                <a:round/>
                <a:headEnd/>
                <a:tailEnd type="arrow" w="sm" len="sm"/>
              </a:ln>
            </p:spPr>
          </p:cxnSp>
          <p:cxnSp>
            <p:nvCxnSpPr>
              <p:cNvPr id="47" name="Straight Arrow Connector 55"/>
              <p:cNvCxnSpPr>
                <a:cxnSpLocks noChangeShapeType="1"/>
                <a:stCxn id="36" idx="5"/>
                <a:endCxn id="41" idx="3"/>
              </p:cNvCxnSpPr>
              <p:nvPr/>
            </p:nvCxnSpPr>
            <p:spPr bwMode="auto">
              <a:xfrm>
                <a:off x="1349283" y="892082"/>
                <a:ext cx="425636" cy="152400"/>
              </a:xfrm>
              <a:prstGeom prst="straightConnector1">
                <a:avLst/>
              </a:prstGeom>
              <a:noFill/>
              <a:ln w="9525" cmpd="sng">
                <a:solidFill>
                  <a:schemeClr val="accent1"/>
                </a:solidFill>
                <a:round/>
                <a:headEnd/>
                <a:tailEnd type="arrow" w="sm" len="sm"/>
              </a:ln>
            </p:spPr>
          </p:cxnSp>
          <p:cxnSp>
            <p:nvCxnSpPr>
              <p:cNvPr id="48" name="Straight Arrow Connector 56"/>
              <p:cNvCxnSpPr>
                <a:cxnSpLocks noChangeShapeType="1"/>
                <a:stCxn id="41" idx="7"/>
                <a:endCxn id="42" idx="4"/>
              </p:cNvCxnSpPr>
              <p:nvPr/>
            </p:nvCxnSpPr>
            <p:spPr bwMode="auto">
              <a:xfrm flipV="1">
                <a:off x="1882681" y="609600"/>
                <a:ext cx="98518" cy="327118"/>
              </a:xfrm>
              <a:prstGeom prst="straightConnector1">
                <a:avLst/>
              </a:prstGeom>
              <a:noFill/>
              <a:ln w="9525" cmpd="sng">
                <a:solidFill>
                  <a:schemeClr val="accent1"/>
                </a:solidFill>
                <a:round/>
                <a:headEnd/>
                <a:tailEnd type="arrow" w="sm" len="sm"/>
              </a:ln>
            </p:spPr>
          </p:cxnSp>
          <p:cxnSp>
            <p:nvCxnSpPr>
              <p:cNvPr id="49" name="Straight Arrow Connector 57"/>
              <p:cNvCxnSpPr>
                <a:cxnSpLocks noChangeShapeType="1"/>
                <a:stCxn id="41" idx="1"/>
                <a:endCxn id="37" idx="5"/>
              </p:cNvCxnSpPr>
              <p:nvPr/>
            </p:nvCxnSpPr>
            <p:spPr bwMode="auto">
              <a:xfrm flipH="1" flipV="1">
                <a:off x="1425482" y="358682"/>
                <a:ext cx="349437" cy="578037"/>
              </a:xfrm>
              <a:prstGeom prst="straightConnector1">
                <a:avLst/>
              </a:prstGeom>
              <a:noFill/>
              <a:ln w="9525" cmpd="sng">
                <a:solidFill>
                  <a:schemeClr val="accent1"/>
                </a:solidFill>
                <a:round/>
                <a:headEnd/>
                <a:tailEnd type="arrow" w="sm" len="sm"/>
              </a:ln>
            </p:spPr>
          </p:cxnSp>
          <p:cxnSp>
            <p:nvCxnSpPr>
              <p:cNvPr id="50" name="Straight Arrow Connector 58"/>
              <p:cNvCxnSpPr>
                <a:cxnSpLocks noChangeShapeType="1"/>
                <a:stCxn id="40" idx="4"/>
                <a:endCxn id="39" idx="0"/>
              </p:cNvCxnSpPr>
              <p:nvPr/>
            </p:nvCxnSpPr>
            <p:spPr bwMode="auto">
              <a:xfrm flipH="1">
                <a:off x="1371600" y="1676400"/>
                <a:ext cx="76200" cy="381000"/>
              </a:xfrm>
              <a:prstGeom prst="straightConnector1">
                <a:avLst/>
              </a:prstGeom>
              <a:noFill/>
              <a:ln w="9525" cmpd="sng">
                <a:solidFill>
                  <a:schemeClr val="accent1"/>
                </a:solidFill>
                <a:round/>
                <a:headEnd/>
                <a:tailEnd type="arrow" w="sm" len="sm"/>
              </a:ln>
            </p:spPr>
          </p:cxnSp>
          <p:sp>
            <p:nvSpPr>
              <p:cNvPr id="51" name="Oval 59"/>
              <p:cNvSpPr>
                <a:spLocks noChangeArrowheads="1"/>
              </p:cNvSpPr>
              <p:nvPr/>
            </p:nvSpPr>
            <p:spPr bwMode="auto">
              <a:xfrm>
                <a:off x="304800" y="9906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2" name="Oval 60"/>
              <p:cNvSpPr>
                <a:spLocks noChangeArrowheads="1"/>
              </p:cNvSpPr>
              <p:nvPr/>
            </p:nvSpPr>
            <p:spPr bwMode="auto">
              <a:xfrm>
                <a:off x="609600" y="10668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3" name="Oval 61"/>
              <p:cNvSpPr>
                <a:spLocks noChangeArrowheads="1"/>
              </p:cNvSpPr>
              <p:nvPr/>
            </p:nvSpPr>
            <p:spPr bwMode="auto">
              <a:xfrm>
                <a:off x="1371600" y="11430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4" name="Oval 62"/>
              <p:cNvSpPr>
                <a:spLocks noChangeArrowheads="1"/>
              </p:cNvSpPr>
              <p:nvPr/>
            </p:nvSpPr>
            <p:spPr bwMode="auto">
              <a:xfrm>
                <a:off x="1219200" y="5334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5" name="Oval 63"/>
              <p:cNvSpPr>
                <a:spLocks noChangeArrowheads="1"/>
              </p:cNvSpPr>
              <p:nvPr/>
            </p:nvSpPr>
            <p:spPr bwMode="auto">
              <a:xfrm>
                <a:off x="1676400" y="3048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6" name="Oval 64"/>
              <p:cNvSpPr>
                <a:spLocks noChangeArrowheads="1"/>
              </p:cNvSpPr>
              <p:nvPr/>
            </p:nvSpPr>
            <p:spPr bwMode="auto">
              <a:xfrm>
                <a:off x="2133600" y="7620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7" name="Oval 65"/>
              <p:cNvSpPr>
                <a:spLocks noChangeArrowheads="1"/>
              </p:cNvSpPr>
              <p:nvPr/>
            </p:nvSpPr>
            <p:spPr bwMode="auto">
              <a:xfrm>
                <a:off x="1979083" y="1188641"/>
                <a:ext cx="152401"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8" name="Oval 66"/>
              <p:cNvSpPr>
                <a:spLocks noChangeArrowheads="1"/>
              </p:cNvSpPr>
              <p:nvPr/>
            </p:nvSpPr>
            <p:spPr bwMode="auto">
              <a:xfrm>
                <a:off x="1676400" y="13716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9" name="Oval 67"/>
              <p:cNvSpPr>
                <a:spLocks noChangeArrowheads="1"/>
              </p:cNvSpPr>
              <p:nvPr/>
            </p:nvSpPr>
            <p:spPr bwMode="auto">
              <a:xfrm>
                <a:off x="1828800" y="16764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0" name="Oval 68"/>
              <p:cNvSpPr>
                <a:spLocks noChangeArrowheads="1"/>
              </p:cNvSpPr>
              <p:nvPr/>
            </p:nvSpPr>
            <p:spPr bwMode="auto">
              <a:xfrm>
                <a:off x="1066800" y="18288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1" name="Oval 69"/>
              <p:cNvSpPr>
                <a:spLocks noChangeArrowheads="1"/>
              </p:cNvSpPr>
              <p:nvPr/>
            </p:nvSpPr>
            <p:spPr bwMode="auto">
              <a:xfrm>
                <a:off x="990600" y="14478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2" name="Oval 70"/>
              <p:cNvSpPr>
                <a:spLocks noChangeArrowheads="1"/>
              </p:cNvSpPr>
              <p:nvPr/>
            </p:nvSpPr>
            <p:spPr bwMode="auto">
              <a:xfrm>
                <a:off x="685800" y="16764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3" name="Oval 71"/>
              <p:cNvSpPr>
                <a:spLocks noChangeArrowheads="1"/>
              </p:cNvSpPr>
              <p:nvPr/>
            </p:nvSpPr>
            <p:spPr bwMode="auto">
              <a:xfrm>
                <a:off x="457200" y="12954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4" name="Oval 72"/>
              <p:cNvSpPr>
                <a:spLocks noChangeArrowheads="1"/>
              </p:cNvSpPr>
              <p:nvPr/>
            </p:nvSpPr>
            <p:spPr bwMode="auto">
              <a:xfrm>
                <a:off x="381000" y="5334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5" name="Oval 73"/>
              <p:cNvSpPr>
                <a:spLocks noChangeArrowheads="1"/>
              </p:cNvSpPr>
              <p:nvPr/>
            </p:nvSpPr>
            <p:spPr bwMode="auto">
              <a:xfrm>
                <a:off x="990600" y="2286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grpSp>
      </p:grpSp>
      <p:grpSp>
        <p:nvGrpSpPr>
          <p:cNvPr id="71" name="Group 2"/>
          <p:cNvGrpSpPr>
            <a:grpSpLocks/>
          </p:cNvGrpSpPr>
          <p:nvPr/>
        </p:nvGrpSpPr>
        <p:grpSpPr bwMode="auto">
          <a:xfrm>
            <a:off x="8236102" y="2061084"/>
            <a:ext cx="1442661" cy="1052239"/>
            <a:chOff x="0" y="0"/>
            <a:chExt cx="2682" cy="2286"/>
          </a:xfrm>
        </p:grpSpPr>
        <p:sp>
          <p:nvSpPr>
            <p:cNvPr id="72" name="Gear"/>
            <p:cNvSpPr>
              <a:spLocks noEditPoints="1"/>
            </p:cNvSpPr>
            <p:nvPr/>
          </p:nvSpPr>
          <p:spPr bwMode="auto">
            <a:xfrm>
              <a:off x="1487" y="0"/>
              <a:ext cx="1195" cy="1048"/>
            </a:xfrm>
            <a:custGeom>
              <a:avLst/>
              <a:gdLst>
                <a:gd name="T0" fmla="*/ 0 w 21600"/>
                <a:gd name="T1" fmla="*/ 0 h 21600"/>
                <a:gd name="T2" fmla="*/ 21600 w 21600"/>
                <a:gd name="T3" fmla="*/ 21600 h 21600"/>
              </a:gdLst>
              <a:ahLst/>
              <a:cxnLst>
                <a:cxn ang="0">
                  <a:pos x="11637" y="85"/>
                </a:cxn>
                <a:cxn ang="0">
                  <a:pos x="14303" y="598"/>
                </a:cxn>
                <a:cxn ang="0">
                  <a:pos x="16405" y="3520"/>
                </a:cxn>
                <a:cxn ang="0">
                  <a:pos x="18199" y="5314"/>
                </a:cxn>
                <a:cxn ang="0">
                  <a:pos x="20865" y="7211"/>
                </a:cxn>
                <a:cxn ang="0">
                  <a:pos x="21634" y="10287"/>
                </a:cxn>
                <a:cxn ang="0">
                  <a:pos x="19942" y="13158"/>
                </a:cxn>
                <a:cxn ang="0">
                  <a:pos x="19019" y="15465"/>
                </a:cxn>
                <a:cxn ang="0">
                  <a:pos x="18096" y="18797"/>
                </a:cxn>
                <a:cxn ang="0">
                  <a:pos x="15277" y="20848"/>
                </a:cxn>
                <a:cxn ang="0">
                  <a:pos x="12252" y="20181"/>
                </a:cxn>
                <a:cxn ang="0">
                  <a:pos x="9740" y="20130"/>
                </a:cxn>
                <a:cxn ang="0">
                  <a:pos x="5895" y="20489"/>
                </a:cxn>
                <a:cxn ang="0">
                  <a:pos x="3383" y="18848"/>
                </a:cxn>
                <a:cxn ang="0">
                  <a:pos x="2922" y="15465"/>
                </a:cxn>
                <a:cxn ang="0">
                  <a:pos x="1948" y="12901"/>
                </a:cxn>
                <a:cxn ang="0">
                  <a:pos x="51" y="10031"/>
                </a:cxn>
                <a:cxn ang="0">
                  <a:pos x="615" y="7160"/>
                </a:cxn>
                <a:cxn ang="0">
                  <a:pos x="3588" y="5417"/>
                </a:cxn>
                <a:cxn ang="0">
                  <a:pos x="5536" y="3417"/>
                </a:cxn>
                <a:cxn ang="0">
                  <a:pos x="7228" y="700"/>
                </a:cxn>
                <a:cxn ang="0">
                  <a:pos x="10817" y="14422"/>
                </a:cxn>
                <a:cxn ang="0">
                  <a:pos x="11893" y="14268"/>
                </a:cxn>
                <a:cxn ang="0">
                  <a:pos x="12816" y="13807"/>
                </a:cxn>
                <a:cxn ang="0">
                  <a:pos x="13568" y="13106"/>
                </a:cxn>
                <a:cxn ang="0">
                  <a:pos x="14115" y="12269"/>
                </a:cxn>
                <a:cxn ang="0">
                  <a:pos x="14388" y="11210"/>
                </a:cxn>
                <a:cxn ang="0">
                  <a:pos x="14320" y="10133"/>
                </a:cxn>
                <a:cxn ang="0">
                  <a:pos x="13961" y="9142"/>
                </a:cxn>
                <a:cxn ang="0">
                  <a:pos x="13329" y="8322"/>
                </a:cxn>
                <a:cxn ang="0">
                  <a:pos x="12508" y="7741"/>
                </a:cxn>
                <a:cxn ang="0">
                  <a:pos x="11534" y="7382"/>
                </a:cxn>
                <a:cxn ang="0">
                  <a:pos x="10441" y="7313"/>
                </a:cxn>
                <a:cxn ang="0">
                  <a:pos x="9432" y="7570"/>
                </a:cxn>
                <a:cxn ang="0">
                  <a:pos x="8544" y="8100"/>
                </a:cxn>
                <a:cxn ang="0">
                  <a:pos x="7860" y="8851"/>
                </a:cxn>
                <a:cxn ang="0">
                  <a:pos x="7399" y="9808"/>
                </a:cxn>
                <a:cxn ang="0">
                  <a:pos x="7262" y="10851"/>
                </a:cxn>
                <a:cxn ang="0">
                  <a:pos x="7399" y="11927"/>
                </a:cxn>
                <a:cxn ang="0">
                  <a:pos x="7860" y="12850"/>
                </a:cxn>
                <a:cxn ang="0">
                  <a:pos x="8544" y="13602"/>
                </a:cxn>
                <a:cxn ang="0">
                  <a:pos x="9432" y="14166"/>
                </a:cxn>
                <a:cxn ang="0">
                  <a:pos x="10441" y="14388"/>
                </a:cxn>
              </a:cxnLst>
              <a:rect l="T0" t="T1" r="T2" b="T3"/>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p>
          </p:txBody>
        </p:sp>
        <p:sp>
          <p:nvSpPr>
            <p:cNvPr id="73" name="AutoShape 4"/>
            <p:cNvSpPr>
              <a:spLocks noEditPoints="1"/>
            </p:cNvSpPr>
            <p:nvPr/>
          </p:nvSpPr>
          <p:spPr bwMode="auto">
            <a:xfrm>
              <a:off x="0" y="432"/>
              <a:ext cx="1429" cy="1253"/>
            </a:xfrm>
            <a:custGeom>
              <a:avLst/>
              <a:gdLst>
                <a:gd name="T0" fmla="*/ 0 w 21600"/>
                <a:gd name="T1" fmla="*/ 0 h 21600"/>
                <a:gd name="T2" fmla="*/ 21600 w 21600"/>
                <a:gd name="T3" fmla="*/ 21600 h 21600"/>
              </a:gdLst>
              <a:ahLst/>
              <a:cxnLst>
                <a:cxn ang="0">
                  <a:pos x="11637" y="85"/>
                </a:cxn>
                <a:cxn ang="0">
                  <a:pos x="14303" y="598"/>
                </a:cxn>
                <a:cxn ang="0">
                  <a:pos x="16405" y="3520"/>
                </a:cxn>
                <a:cxn ang="0">
                  <a:pos x="18199" y="5314"/>
                </a:cxn>
                <a:cxn ang="0">
                  <a:pos x="20865" y="7211"/>
                </a:cxn>
                <a:cxn ang="0">
                  <a:pos x="21634" y="10287"/>
                </a:cxn>
                <a:cxn ang="0">
                  <a:pos x="19942" y="13158"/>
                </a:cxn>
                <a:cxn ang="0">
                  <a:pos x="19019" y="15465"/>
                </a:cxn>
                <a:cxn ang="0">
                  <a:pos x="18096" y="18797"/>
                </a:cxn>
                <a:cxn ang="0">
                  <a:pos x="15277" y="20848"/>
                </a:cxn>
                <a:cxn ang="0">
                  <a:pos x="12252" y="20181"/>
                </a:cxn>
                <a:cxn ang="0">
                  <a:pos x="9740" y="20130"/>
                </a:cxn>
                <a:cxn ang="0">
                  <a:pos x="5895" y="20489"/>
                </a:cxn>
                <a:cxn ang="0">
                  <a:pos x="3383" y="18848"/>
                </a:cxn>
                <a:cxn ang="0">
                  <a:pos x="2922" y="15465"/>
                </a:cxn>
                <a:cxn ang="0">
                  <a:pos x="1948" y="12901"/>
                </a:cxn>
                <a:cxn ang="0">
                  <a:pos x="51" y="10031"/>
                </a:cxn>
                <a:cxn ang="0">
                  <a:pos x="615" y="7160"/>
                </a:cxn>
                <a:cxn ang="0">
                  <a:pos x="3588" y="5417"/>
                </a:cxn>
                <a:cxn ang="0">
                  <a:pos x="5536" y="3417"/>
                </a:cxn>
                <a:cxn ang="0">
                  <a:pos x="7228" y="700"/>
                </a:cxn>
                <a:cxn ang="0">
                  <a:pos x="10817" y="14422"/>
                </a:cxn>
                <a:cxn ang="0">
                  <a:pos x="11893" y="14268"/>
                </a:cxn>
                <a:cxn ang="0">
                  <a:pos x="12816" y="13807"/>
                </a:cxn>
                <a:cxn ang="0">
                  <a:pos x="13568" y="13106"/>
                </a:cxn>
                <a:cxn ang="0">
                  <a:pos x="14115" y="12269"/>
                </a:cxn>
                <a:cxn ang="0">
                  <a:pos x="14388" y="11210"/>
                </a:cxn>
                <a:cxn ang="0">
                  <a:pos x="14320" y="10133"/>
                </a:cxn>
                <a:cxn ang="0">
                  <a:pos x="13961" y="9142"/>
                </a:cxn>
                <a:cxn ang="0">
                  <a:pos x="13329" y="8322"/>
                </a:cxn>
                <a:cxn ang="0">
                  <a:pos x="12508" y="7741"/>
                </a:cxn>
                <a:cxn ang="0">
                  <a:pos x="11534" y="7382"/>
                </a:cxn>
                <a:cxn ang="0">
                  <a:pos x="10441" y="7313"/>
                </a:cxn>
                <a:cxn ang="0">
                  <a:pos x="9432" y="7570"/>
                </a:cxn>
                <a:cxn ang="0">
                  <a:pos x="8544" y="8100"/>
                </a:cxn>
                <a:cxn ang="0">
                  <a:pos x="7860" y="8851"/>
                </a:cxn>
                <a:cxn ang="0">
                  <a:pos x="7399" y="9808"/>
                </a:cxn>
                <a:cxn ang="0">
                  <a:pos x="7262" y="10851"/>
                </a:cxn>
                <a:cxn ang="0">
                  <a:pos x="7399" y="11927"/>
                </a:cxn>
                <a:cxn ang="0">
                  <a:pos x="7860" y="12850"/>
                </a:cxn>
                <a:cxn ang="0">
                  <a:pos x="8544" y="13602"/>
                </a:cxn>
                <a:cxn ang="0">
                  <a:pos x="9432" y="14166"/>
                </a:cxn>
                <a:cxn ang="0">
                  <a:pos x="10441" y="14388"/>
                </a:cxn>
              </a:cxnLst>
              <a:rect l="T0" t="T1" r="T2" b="T3"/>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p>
          </p:txBody>
        </p:sp>
        <p:sp>
          <p:nvSpPr>
            <p:cNvPr id="74" name="AutoShape 5"/>
            <p:cNvSpPr>
              <a:spLocks noEditPoints="1"/>
            </p:cNvSpPr>
            <p:nvPr/>
          </p:nvSpPr>
          <p:spPr bwMode="auto">
            <a:xfrm>
              <a:off x="927" y="894"/>
              <a:ext cx="1588" cy="1392"/>
            </a:xfrm>
            <a:custGeom>
              <a:avLst/>
              <a:gdLst>
                <a:gd name="T0" fmla="*/ 0 w 21600"/>
                <a:gd name="T1" fmla="*/ 0 h 21600"/>
                <a:gd name="T2" fmla="*/ 21600 w 21600"/>
                <a:gd name="T3" fmla="*/ 21600 h 21600"/>
              </a:gdLst>
              <a:ahLst/>
              <a:cxnLst>
                <a:cxn ang="0">
                  <a:pos x="11637" y="85"/>
                </a:cxn>
                <a:cxn ang="0">
                  <a:pos x="14303" y="598"/>
                </a:cxn>
                <a:cxn ang="0">
                  <a:pos x="16405" y="3520"/>
                </a:cxn>
                <a:cxn ang="0">
                  <a:pos x="18199" y="5314"/>
                </a:cxn>
                <a:cxn ang="0">
                  <a:pos x="20865" y="7211"/>
                </a:cxn>
                <a:cxn ang="0">
                  <a:pos x="21634" y="10287"/>
                </a:cxn>
                <a:cxn ang="0">
                  <a:pos x="19942" y="13158"/>
                </a:cxn>
                <a:cxn ang="0">
                  <a:pos x="19019" y="15465"/>
                </a:cxn>
                <a:cxn ang="0">
                  <a:pos x="18096" y="18797"/>
                </a:cxn>
                <a:cxn ang="0">
                  <a:pos x="15277" y="20848"/>
                </a:cxn>
                <a:cxn ang="0">
                  <a:pos x="12252" y="20181"/>
                </a:cxn>
                <a:cxn ang="0">
                  <a:pos x="9740" y="20130"/>
                </a:cxn>
                <a:cxn ang="0">
                  <a:pos x="5895" y="20489"/>
                </a:cxn>
                <a:cxn ang="0">
                  <a:pos x="3383" y="18848"/>
                </a:cxn>
                <a:cxn ang="0">
                  <a:pos x="2922" y="15465"/>
                </a:cxn>
                <a:cxn ang="0">
                  <a:pos x="1948" y="12901"/>
                </a:cxn>
                <a:cxn ang="0">
                  <a:pos x="51" y="10031"/>
                </a:cxn>
                <a:cxn ang="0">
                  <a:pos x="615" y="7160"/>
                </a:cxn>
                <a:cxn ang="0">
                  <a:pos x="3588" y="5417"/>
                </a:cxn>
                <a:cxn ang="0">
                  <a:pos x="5536" y="3417"/>
                </a:cxn>
                <a:cxn ang="0">
                  <a:pos x="7228" y="700"/>
                </a:cxn>
                <a:cxn ang="0">
                  <a:pos x="10817" y="14422"/>
                </a:cxn>
                <a:cxn ang="0">
                  <a:pos x="11893" y="14268"/>
                </a:cxn>
                <a:cxn ang="0">
                  <a:pos x="12816" y="13807"/>
                </a:cxn>
                <a:cxn ang="0">
                  <a:pos x="13568" y="13106"/>
                </a:cxn>
                <a:cxn ang="0">
                  <a:pos x="14115" y="12269"/>
                </a:cxn>
                <a:cxn ang="0">
                  <a:pos x="14388" y="11210"/>
                </a:cxn>
                <a:cxn ang="0">
                  <a:pos x="14320" y="10133"/>
                </a:cxn>
                <a:cxn ang="0">
                  <a:pos x="13961" y="9142"/>
                </a:cxn>
                <a:cxn ang="0">
                  <a:pos x="13329" y="8322"/>
                </a:cxn>
                <a:cxn ang="0">
                  <a:pos x="12508" y="7741"/>
                </a:cxn>
                <a:cxn ang="0">
                  <a:pos x="11534" y="7382"/>
                </a:cxn>
                <a:cxn ang="0">
                  <a:pos x="10441" y="7313"/>
                </a:cxn>
                <a:cxn ang="0">
                  <a:pos x="9432" y="7570"/>
                </a:cxn>
                <a:cxn ang="0">
                  <a:pos x="8544" y="8100"/>
                </a:cxn>
                <a:cxn ang="0">
                  <a:pos x="7860" y="8851"/>
                </a:cxn>
                <a:cxn ang="0">
                  <a:pos x="7399" y="9808"/>
                </a:cxn>
                <a:cxn ang="0">
                  <a:pos x="7262" y="10851"/>
                </a:cxn>
                <a:cxn ang="0">
                  <a:pos x="7399" y="11927"/>
                </a:cxn>
                <a:cxn ang="0">
                  <a:pos x="7860" y="12850"/>
                </a:cxn>
                <a:cxn ang="0">
                  <a:pos x="8544" y="13602"/>
                </a:cxn>
                <a:cxn ang="0">
                  <a:pos x="9432" y="14166"/>
                </a:cxn>
                <a:cxn ang="0">
                  <a:pos x="10441" y="14388"/>
                </a:cxn>
              </a:cxnLst>
              <a:rect l="T0" t="T1" r="T2" b="T3"/>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p>
          </p:txBody>
        </p:sp>
      </p:grpSp>
      <p:sp>
        <p:nvSpPr>
          <p:cNvPr id="75" name="Folded Corner 16"/>
          <p:cNvSpPr>
            <a:spLocks noChangeArrowheads="1"/>
          </p:cNvSpPr>
          <p:nvPr/>
        </p:nvSpPr>
        <p:spPr bwMode="auto">
          <a:xfrm>
            <a:off x="975921" y="4481541"/>
            <a:ext cx="5711895" cy="1509519"/>
          </a:xfrm>
          <a:prstGeom prst="foldedCorner">
            <a:avLst>
              <a:gd name="adj" fmla="val 12500"/>
            </a:avLst>
          </a:prstGeom>
          <a:solidFill>
            <a:schemeClr val="bg1"/>
          </a:solidFill>
          <a:ln w="19050" cmpd="sng">
            <a:solidFill>
              <a:schemeClr val="tx1"/>
            </a:solidFill>
            <a:round/>
            <a:headEnd/>
            <a:tailEnd/>
          </a:ln>
        </p:spPr>
        <p:txBody>
          <a:bodyPr anchor="t"/>
          <a:lstStyle/>
          <a:p>
            <a:pPr>
              <a:lnSpc>
                <a:spcPct val="90000"/>
              </a:lnSpc>
            </a:pPr>
            <a:endParaRPr lang="en-US" sz="1400" dirty="0">
              <a:solidFill>
                <a:srgbClr val="2F2F2F"/>
              </a:solidFill>
              <a:latin typeface="Lucida Console" pitchFamily="49" charset="0"/>
              <a:sym typeface="Lucida Console" pitchFamily="49" charset="0"/>
            </a:endParaRPr>
          </a:p>
          <a:p>
            <a:pPr>
              <a:lnSpc>
                <a:spcPct val="90000"/>
              </a:lnSpc>
            </a:pPr>
            <a:r>
              <a:rPr lang="en-US" sz="1400" dirty="0">
                <a:solidFill>
                  <a:srgbClr val="0070C0"/>
                </a:solidFill>
                <a:latin typeface="Lucida Console" pitchFamily="49" charset="0"/>
                <a:sym typeface="Lucida Console" pitchFamily="49" charset="0"/>
              </a:rPr>
              <a:t># e.g. compute </a:t>
            </a:r>
            <a:r>
              <a:rPr lang="en-US" sz="1400" dirty="0" err="1">
                <a:solidFill>
                  <a:srgbClr val="0070C0"/>
                </a:solidFill>
                <a:latin typeface="Lucida Console" pitchFamily="49" charset="0"/>
                <a:sym typeface="Lucida Console" pitchFamily="49" charset="0"/>
              </a:rPr>
              <a:t>Pagerank</a:t>
            </a:r>
            <a:r>
              <a:rPr lang="en-US" sz="1400" dirty="0">
                <a:solidFill>
                  <a:srgbClr val="0070C0"/>
                </a:solidFill>
                <a:latin typeface="Lucida Console" pitchFamily="49" charset="0"/>
                <a:sym typeface="Lucida Console" pitchFamily="49" charset="0"/>
              </a:rPr>
              <a:t> for every node in the graph </a:t>
            </a:r>
          </a:p>
          <a:p>
            <a:pPr>
              <a:lnSpc>
                <a:spcPct val="90000"/>
              </a:lnSpc>
            </a:pPr>
            <a:r>
              <a:rPr lang="en-US" sz="1400" dirty="0">
                <a:solidFill>
                  <a:srgbClr val="0070C0"/>
                </a:solidFill>
                <a:latin typeface="Lucida Console" pitchFamily="49" charset="0"/>
                <a:sym typeface="Lucida Console" pitchFamily="49" charset="0"/>
              </a:rPr>
              <a:t># Execution occurs in PGX server side</a:t>
            </a:r>
          </a:p>
          <a:p>
            <a:pPr>
              <a:lnSpc>
                <a:spcPct val="90000"/>
              </a:lnSpc>
            </a:pPr>
            <a:r>
              <a:rPr lang="en-US" sz="1400" dirty="0">
                <a:solidFill>
                  <a:srgbClr val="2F2F2F"/>
                </a:solidFill>
                <a:latin typeface="Lucida Console" pitchFamily="49" charset="0"/>
                <a:sym typeface="Lucida Console" pitchFamily="49" charset="0"/>
              </a:rPr>
              <a:t>R&gt; result1&lt;- </a:t>
            </a:r>
            <a:r>
              <a:rPr lang="en-US" sz="1400" dirty="0" err="1">
                <a:solidFill>
                  <a:srgbClr val="2F2F2F"/>
                </a:solidFill>
                <a:latin typeface="Lucida Console" pitchFamily="49" charset="0"/>
                <a:sym typeface="Lucida Console" pitchFamily="49" charset="0"/>
              </a:rPr>
              <a:t>pagerank</a:t>
            </a:r>
            <a:r>
              <a:rPr lang="en-US" sz="1400" dirty="0">
                <a:solidFill>
                  <a:srgbClr val="2F2F2F"/>
                </a:solidFill>
                <a:latin typeface="Lucida Console" pitchFamily="49" charset="0"/>
                <a:sym typeface="Lucida Console" pitchFamily="49" charset="0"/>
              </a:rPr>
              <a:t> (</a:t>
            </a:r>
            <a:r>
              <a:rPr lang="en-US" sz="1400" dirty="0" err="1">
                <a:solidFill>
                  <a:srgbClr val="2F2F2F"/>
                </a:solidFill>
                <a:latin typeface="Lucida Console" pitchFamily="49" charset="0"/>
                <a:sym typeface="Lucida Console" pitchFamily="49" charset="0"/>
              </a:rPr>
              <a:t>mygraph</a:t>
            </a:r>
            <a:r>
              <a:rPr lang="en-US" sz="1400" dirty="0">
                <a:solidFill>
                  <a:srgbClr val="2F2F2F"/>
                </a:solidFill>
                <a:latin typeface="Lucida Console" pitchFamily="49" charset="0"/>
                <a:sym typeface="Lucida Console" pitchFamily="49" charset="0"/>
              </a:rPr>
              <a:t>, ... )</a:t>
            </a:r>
          </a:p>
          <a:p>
            <a:pPr>
              <a:lnSpc>
                <a:spcPct val="90000"/>
              </a:lnSpc>
            </a:pPr>
            <a:endParaRPr lang="en-US" sz="1400" dirty="0">
              <a:solidFill>
                <a:srgbClr val="2F2F2F"/>
              </a:solidFill>
              <a:latin typeface="Lucida Console" pitchFamily="49" charset="0"/>
              <a:sym typeface="Lucida Console" pitchFamily="49" charset="0"/>
            </a:endParaRPr>
          </a:p>
        </p:txBody>
      </p:sp>
      <p:sp>
        <p:nvSpPr>
          <p:cNvPr id="66" name="Rounded Rectangle 65"/>
          <p:cNvSpPr/>
          <p:nvPr/>
        </p:nvSpPr>
        <p:spPr>
          <a:xfrm>
            <a:off x="3692733" y="3559087"/>
            <a:ext cx="1282885" cy="732009"/>
          </a:xfrm>
          <a:prstGeom prst="roundRect">
            <a:avLst/>
          </a:prstGeom>
          <a:solidFill>
            <a:schemeClr val="accent2"/>
          </a:solidFill>
          <a:ln w="31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dirty="0" err="1">
                <a:solidFill>
                  <a:schemeClr val="bg1"/>
                </a:solidFill>
              </a:rPr>
              <a:t>OAAgraph</a:t>
            </a:r>
            <a:endParaRPr lang="en-US" dirty="0">
              <a:solidFill>
                <a:schemeClr val="bg1"/>
              </a:solidFill>
            </a:endParaRPr>
          </a:p>
        </p:txBody>
      </p:sp>
    </p:spTree>
    <p:extLst>
      <p:ext uri="{BB962C8B-B14F-4D97-AF65-F5344CB8AC3E}">
        <p14:creationId xmlns:p14="http://schemas.microsoft.com/office/powerpoint/2010/main" val="4585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216896" y="1598542"/>
            <a:ext cx="4304232" cy="3401220"/>
          </a:xfrm>
          <a:prstGeom prst="rect">
            <a:avLst/>
          </a:prstGeom>
          <a:solidFill>
            <a:schemeClr val="bg1">
              <a:lumMod val="95000"/>
            </a:schemeClr>
          </a:solidFill>
          <a:ln/>
        </p:spPr>
        <p:style>
          <a:lnRef idx="1">
            <a:schemeClr val="accent5"/>
          </a:lnRef>
          <a:fillRef idx="2">
            <a:schemeClr val="accent5"/>
          </a:fillRef>
          <a:effectRef idx="1">
            <a:schemeClr val="accent5"/>
          </a:effectRef>
          <a:fontRef idx="minor">
            <a:schemeClr val="dk1"/>
          </a:fontRef>
        </p:style>
        <p:txBody>
          <a:bodyPr lIns="121867" tIns="60933" rIns="121867" bIns="60933" rtlCol="0" anchor="ctr"/>
          <a:lstStyle/>
          <a:p>
            <a:pPr algn="ctr" defTabSz="911622"/>
            <a:endParaRPr lang="en-US" dirty="0">
              <a:solidFill>
                <a:srgbClr val="000000"/>
              </a:solidFill>
            </a:endParaRPr>
          </a:p>
        </p:txBody>
      </p:sp>
      <p:sp>
        <p:nvSpPr>
          <p:cNvPr id="14" name="Rectangle 13"/>
          <p:cNvSpPr/>
          <p:nvPr/>
        </p:nvSpPr>
        <p:spPr>
          <a:xfrm>
            <a:off x="531147" y="2109397"/>
            <a:ext cx="4792501" cy="2239514"/>
          </a:xfrm>
          <a:prstGeom prst="rect">
            <a:avLst/>
          </a:prstGeom>
          <a:solidFill>
            <a:schemeClr val="bg1"/>
          </a:solidFill>
          <a:ln w="3175">
            <a:solidFill>
              <a:schemeClr val="tx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sp>
        <p:nvSpPr>
          <p:cNvPr id="2" name="Title 1"/>
          <p:cNvSpPr>
            <a:spLocks noGrp="1"/>
          </p:cNvSpPr>
          <p:nvPr>
            <p:ph type="title"/>
          </p:nvPr>
        </p:nvSpPr>
        <p:spPr/>
        <p:txBody>
          <a:bodyPr/>
          <a:lstStyle/>
          <a:p>
            <a:r>
              <a:rPr lang="en-US" altLang="zh-CN" dirty="0"/>
              <a:t>Execution Overview (ORE)</a:t>
            </a:r>
            <a:endParaRPr lang="en-US" dirty="0"/>
          </a:p>
        </p:txBody>
      </p:sp>
      <p:sp>
        <p:nvSpPr>
          <p:cNvPr id="6" name="Content Placeholder 5"/>
          <p:cNvSpPr>
            <a:spLocks noGrp="1"/>
          </p:cNvSpPr>
          <p:nvPr>
            <p:ph idx="1"/>
          </p:nvPr>
        </p:nvSpPr>
        <p:spPr>
          <a:xfrm>
            <a:off x="531152" y="1524497"/>
            <a:ext cx="11126522" cy="814635"/>
          </a:xfrm>
        </p:spPr>
        <p:txBody>
          <a:bodyPr/>
          <a:lstStyle/>
          <a:p>
            <a:r>
              <a:rPr lang="en-US" sz="2799" dirty="0"/>
              <a:t>Iterating remote values with cursor</a:t>
            </a:r>
          </a:p>
        </p:txBody>
      </p:sp>
      <p:pic>
        <p:nvPicPr>
          <p:cNvPr id="4" name="Picture 1" descr="C:\Users\sungphon\AppData\Local\Microsoft\Windows\Temporary Internet Files\Content.IE5\5XCXC7OH\ericlemerdy-laptop-1[1].png"/>
          <p:cNvPicPr>
            <a:picLocks noChangeAspect="1" noChangeArrowheads="1"/>
          </p:cNvPicPr>
          <p:nvPr/>
        </p:nvPicPr>
        <p:blipFill>
          <a:blip r:embed="rId2" cstate="print"/>
          <a:srcRect/>
          <a:stretch>
            <a:fillRect/>
          </a:stretch>
        </p:blipFill>
        <p:spPr bwMode="auto">
          <a:xfrm>
            <a:off x="721474" y="2366650"/>
            <a:ext cx="1244276" cy="1295063"/>
          </a:xfrm>
          <a:prstGeom prst="rect">
            <a:avLst/>
          </a:prstGeom>
          <a:noFill/>
          <a:ln w="9525">
            <a:noFill/>
            <a:miter lim="800000"/>
            <a:headEnd/>
            <a:tailEnd/>
          </a:ln>
        </p:spPr>
      </p:pic>
      <p:pic>
        <p:nvPicPr>
          <p:cNvPr id="5" name="Picture 4" descr="http://www.damcon.com.pk/wp-content/uploads/2015/03/server.png"/>
          <p:cNvPicPr>
            <a:picLocks noChangeAspect="1" noChangeArrowheads="1"/>
          </p:cNvPicPr>
          <p:nvPr/>
        </p:nvPicPr>
        <p:blipFill>
          <a:blip r:embed="rId3" cstate="print"/>
          <a:srcRect/>
          <a:stretch>
            <a:fillRect/>
          </a:stretch>
        </p:blipFill>
        <p:spPr bwMode="auto">
          <a:xfrm>
            <a:off x="9746579" y="1590509"/>
            <a:ext cx="2123629" cy="3287598"/>
          </a:xfrm>
          <a:prstGeom prst="rect">
            <a:avLst/>
          </a:prstGeom>
          <a:noFill/>
          <a:ln w="9525">
            <a:noFill/>
            <a:miter lim="800000"/>
            <a:headEnd/>
            <a:tailEnd/>
          </a:ln>
        </p:spPr>
      </p:pic>
      <p:sp>
        <p:nvSpPr>
          <p:cNvPr id="9" name="TextBox 8"/>
          <p:cNvSpPr txBox="1"/>
          <p:nvPr/>
        </p:nvSpPr>
        <p:spPr>
          <a:xfrm>
            <a:off x="927609" y="3839383"/>
            <a:ext cx="927605" cy="509527"/>
          </a:xfrm>
          <a:prstGeom prst="rect">
            <a:avLst/>
          </a:prstGeom>
          <a:noFill/>
        </p:spPr>
        <p:txBody>
          <a:bodyPr wrap="square" lIns="0" tIns="0" rIns="0" bIns="0" rtlCol="0">
            <a:noAutofit/>
          </a:bodyPr>
          <a:lstStyle/>
          <a:p>
            <a:pPr>
              <a:lnSpc>
                <a:spcPct val="90000"/>
              </a:lnSpc>
            </a:pPr>
            <a:r>
              <a:rPr lang="en-US" sz="1999" b="1" dirty="0"/>
              <a:t>Client</a:t>
            </a:r>
          </a:p>
        </p:txBody>
      </p:sp>
      <p:sp>
        <p:nvSpPr>
          <p:cNvPr id="10" name="TextBox 9"/>
          <p:cNvSpPr txBox="1"/>
          <p:nvPr/>
        </p:nvSpPr>
        <p:spPr>
          <a:xfrm>
            <a:off x="9574784" y="4623343"/>
            <a:ext cx="2069465" cy="509527"/>
          </a:xfrm>
          <a:prstGeom prst="rect">
            <a:avLst/>
          </a:prstGeom>
          <a:noFill/>
        </p:spPr>
        <p:txBody>
          <a:bodyPr wrap="square" lIns="0" tIns="0" rIns="0" bIns="0" rtlCol="0">
            <a:noAutofit/>
          </a:bodyPr>
          <a:lstStyle/>
          <a:p>
            <a:pPr>
              <a:lnSpc>
                <a:spcPct val="90000"/>
              </a:lnSpc>
            </a:pPr>
            <a:r>
              <a:rPr lang="en-US" sz="1999" b="1" dirty="0"/>
              <a:t>Database Server</a:t>
            </a:r>
          </a:p>
        </p:txBody>
      </p:sp>
      <p:sp>
        <p:nvSpPr>
          <p:cNvPr id="11" name="Rounded Rectangle 10"/>
          <p:cNvSpPr/>
          <p:nvPr/>
        </p:nvSpPr>
        <p:spPr>
          <a:xfrm>
            <a:off x="2446729" y="2366650"/>
            <a:ext cx="2648378" cy="732009"/>
          </a:xfrm>
          <a:prstGeom prst="roundRect">
            <a:avLst/>
          </a:prstGeom>
          <a:solidFill>
            <a:schemeClr val="bg1">
              <a:lumMod val="95000"/>
            </a:schemeClr>
          </a:solidFill>
          <a:ln w="31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dirty="0">
                <a:solidFill>
                  <a:schemeClr val="tx1">
                    <a:lumMod val="50000"/>
                  </a:schemeClr>
                </a:solidFill>
              </a:rPr>
              <a:t>R Client </a:t>
            </a:r>
          </a:p>
        </p:txBody>
      </p:sp>
      <p:sp>
        <p:nvSpPr>
          <p:cNvPr id="12" name="Rounded Rectangle 11"/>
          <p:cNvSpPr/>
          <p:nvPr/>
        </p:nvSpPr>
        <p:spPr>
          <a:xfrm>
            <a:off x="2446729" y="3171438"/>
            <a:ext cx="2648378" cy="860388"/>
          </a:xfrm>
          <a:prstGeom prst="roundRect">
            <a:avLst/>
          </a:prstGeom>
          <a:solidFill>
            <a:schemeClr val="accent1"/>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nSpc>
                <a:spcPct val="90000"/>
              </a:lnSpc>
            </a:pPr>
            <a:r>
              <a:rPr lang="en-US" dirty="0">
                <a:solidFill>
                  <a:schemeClr val="bg1"/>
                </a:solidFill>
              </a:rPr>
              <a:t>        ORE</a:t>
            </a:r>
          </a:p>
        </p:txBody>
      </p:sp>
      <p:sp>
        <p:nvSpPr>
          <p:cNvPr id="16" name="AutoShape 14"/>
          <p:cNvSpPr>
            <a:spLocks noChangeArrowheads="1"/>
          </p:cNvSpPr>
          <p:nvPr/>
        </p:nvSpPr>
        <p:spPr bwMode="auto">
          <a:xfrm>
            <a:off x="7506057" y="3399645"/>
            <a:ext cx="2513617" cy="1060714"/>
          </a:xfrm>
          <a:prstGeom prst="can">
            <a:avLst>
              <a:gd name="adj" fmla="val 25000"/>
            </a:avLst>
          </a:prstGeom>
          <a:solidFill>
            <a:schemeClr val="accent1"/>
          </a:solidFill>
          <a:ln w="9525" cap="rnd">
            <a:noFill/>
            <a:round/>
            <a:headEnd type="none" w="sm" len="sm"/>
            <a:tailEnd type="none" w="sm" len="sm"/>
          </a:ln>
          <a:effectLst/>
        </p:spPr>
        <p:txBody>
          <a:bodyPr wrap="none" lIns="108620" tIns="54310" rIns="108620" bIns="54310" anchor="ctr"/>
          <a:lstStyle/>
          <a:p>
            <a:pPr eaLnBrk="0" hangingPunct="0">
              <a:lnSpc>
                <a:spcPct val="70000"/>
              </a:lnSpc>
              <a:spcBef>
                <a:spcPct val="0"/>
              </a:spcBef>
              <a:buClrTx/>
              <a:defRPr/>
            </a:pPr>
            <a:endParaRPr lang="en-US" sz="1699" dirty="0">
              <a:solidFill>
                <a:schemeClr val="bg1"/>
              </a:solidFill>
            </a:endParaRPr>
          </a:p>
          <a:p>
            <a:pPr eaLnBrk="0" hangingPunct="0">
              <a:lnSpc>
                <a:spcPct val="70000"/>
              </a:lnSpc>
              <a:spcBef>
                <a:spcPct val="0"/>
              </a:spcBef>
              <a:buClrTx/>
              <a:defRPr/>
            </a:pPr>
            <a:endParaRPr lang="en-US" sz="1699" dirty="0">
              <a:solidFill>
                <a:schemeClr val="bg1"/>
              </a:solidFill>
            </a:endParaRPr>
          </a:p>
          <a:p>
            <a:pPr eaLnBrk="0" hangingPunct="0">
              <a:lnSpc>
                <a:spcPct val="70000"/>
              </a:lnSpc>
              <a:spcBef>
                <a:spcPct val="0"/>
              </a:spcBef>
              <a:buClrTx/>
              <a:defRPr/>
            </a:pPr>
            <a:endParaRPr lang="en-US" sz="1699" dirty="0">
              <a:solidFill>
                <a:schemeClr val="bg1"/>
              </a:solidFill>
            </a:endParaRPr>
          </a:p>
          <a:p>
            <a:pPr eaLnBrk="0" hangingPunct="0">
              <a:lnSpc>
                <a:spcPct val="70000"/>
              </a:lnSpc>
              <a:spcBef>
                <a:spcPct val="0"/>
              </a:spcBef>
              <a:buClrTx/>
              <a:defRPr/>
            </a:pPr>
            <a:r>
              <a:rPr lang="en-US" sz="1699" dirty="0">
                <a:solidFill>
                  <a:schemeClr val="bg1"/>
                </a:solidFill>
              </a:rPr>
              <a:t>        Oracle Database</a:t>
            </a:r>
            <a:endParaRPr lang="en-US" sz="2099" dirty="0">
              <a:solidFill>
                <a:schemeClr val="bg1"/>
              </a:solidFill>
            </a:endParaRPr>
          </a:p>
          <a:p>
            <a:pPr eaLnBrk="0" hangingPunct="0">
              <a:lnSpc>
                <a:spcPct val="70000"/>
              </a:lnSpc>
              <a:spcBef>
                <a:spcPct val="0"/>
              </a:spcBef>
              <a:buClrTx/>
              <a:defRPr/>
            </a:pPr>
            <a:endParaRPr lang="en-US" sz="2099" dirty="0">
              <a:solidFill>
                <a:schemeClr val="bg1"/>
              </a:solidFill>
            </a:endParaRPr>
          </a:p>
          <a:p>
            <a:pPr eaLnBrk="0" hangingPunct="0">
              <a:lnSpc>
                <a:spcPct val="70000"/>
              </a:lnSpc>
              <a:spcBef>
                <a:spcPct val="0"/>
              </a:spcBef>
              <a:buClrTx/>
              <a:defRPr/>
            </a:pPr>
            <a:endParaRPr lang="en-US" sz="1699" dirty="0">
              <a:solidFill>
                <a:schemeClr val="bg1"/>
              </a:solidFill>
            </a:endParaRPr>
          </a:p>
        </p:txBody>
      </p:sp>
      <p:pic>
        <p:nvPicPr>
          <p:cNvPr id="19" name="Picture 18" descr="Oracle-R-icon2.jpg"/>
          <p:cNvPicPr>
            <a:picLocks noChangeAspect="1"/>
          </p:cNvPicPr>
          <p:nvPr/>
        </p:nvPicPr>
        <p:blipFill>
          <a:blip r:embed="rId4" cstate="print"/>
          <a:stretch>
            <a:fillRect/>
          </a:stretch>
        </p:blipFill>
        <p:spPr>
          <a:xfrm>
            <a:off x="7537451" y="4493227"/>
            <a:ext cx="419100" cy="411767"/>
          </a:xfrm>
          <a:prstGeom prst="rect">
            <a:avLst/>
          </a:prstGeom>
        </p:spPr>
      </p:pic>
      <p:pic>
        <p:nvPicPr>
          <p:cNvPr id="20" name="Picture 19" descr="Oracle-R-icon2.jpg"/>
          <p:cNvPicPr>
            <a:picLocks noChangeAspect="1"/>
          </p:cNvPicPr>
          <p:nvPr/>
        </p:nvPicPr>
        <p:blipFill>
          <a:blip r:embed="rId4" cstate="print"/>
          <a:stretch>
            <a:fillRect/>
          </a:stretch>
        </p:blipFill>
        <p:spPr>
          <a:xfrm>
            <a:off x="8039342" y="4497708"/>
            <a:ext cx="419100" cy="411767"/>
          </a:xfrm>
          <a:prstGeom prst="rect">
            <a:avLst/>
          </a:prstGeom>
        </p:spPr>
      </p:pic>
      <p:pic>
        <p:nvPicPr>
          <p:cNvPr id="21" name="Picture 20" descr="Oracle-R-icon2.jpg"/>
          <p:cNvPicPr>
            <a:picLocks noChangeAspect="1"/>
          </p:cNvPicPr>
          <p:nvPr/>
        </p:nvPicPr>
        <p:blipFill>
          <a:blip r:embed="rId4" cstate="print"/>
          <a:stretch>
            <a:fillRect/>
          </a:stretch>
        </p:blipFill>
        <p:spPr>
          <a:xfrm>
            <a:off x="8581564" y="4502190"/>
            <a:ext cx="419100" cy="411767"/>
          </a:xfrm>
          <a:prstGeom prst="rect">
            <a:avLst/>
          </a:prstGeom>
        </p:spPr>
      </p:pic>
      <p:sp>
        <p:nvSpPr>
          <p:cNvPr id="23" name="Rounded Rectangle 22"/>
          <p:cNvSpPr/>
          <p:nvPr/>
        </p:nvSpPr>
        <p:spPr>
          <a:xfrm>
            <a:off x="7506058" y="2235376"/>
            <a:ext cx="2482224" cy="989262"/>
          </a:xfrm>
          <a:prstGeom prst="round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dirty="0">
                <a:solidFill>
                  <a:schemeClr val="bg1"/>
                </a:solidFill>
              </a:rPr>
              <a:t>PGX Server</a:t>
            </a:r>
          </a:p>
        </p:txBody>
      </p:sp>
      <p:cxnSp>
        <p:nvCxnSpPr>
          <p:cNvPr id="27" name="Elbow Connector 26"/>
          <p:cNvCxnSpPr>
            <a:stCxn id="12" idx="3"/>
          </p:cNvCxnSpPr>
          <p:nvPr/>
        </p:nvCxnSpPr>
        <p:spPr>
          <a:xfrm flipV="1">
            <a:off x="5095107" y="2768133"/>
            <a:ext cx="2410950" cy="833500"/>
          </a:xfrm>
          <a:prstGeom prst="bentConnector3">
            <a:avLst/>
          </a:prstGeom>
          <a:ln w="190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7546403" y="2340905"/>
            <a:ext cx="844222" cy="752830"/>
            <a:chOff x="7958623" y="537276"/>
            <a:chExt cx="1044385" cy="1003602"/>
          </a:xfrm>
        </p:grpSpPr>
        <p:sp>
          <p:nvSpPr>
            <p:cNvPr id="17" name="Cloud 16"/>
            <p:cNvSpPr/>
            <p:nvPr/>
          </p:nvSpPr>
          <p:spPr>
            <a:xfrm>
              <a:off x="7958623" y="537276"/>
              <a:ext cx="1044385" cy="1003602"/>
            </a:xfrm>
            <a:prstGeom prst="cloud">
              <a:avLst/>
            </a:prstGeom>
            <a:solidFill>
              <a:schemeClr val="bg1"/>
            </a:solid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grpSp>
          <p:nvGrpSpPr>
            <p:cNvPr id="24" name="Group 26"/>
            <p:cNvGrpSpPr>
              <a:grpSpLocks/>
            </p:cNvGrpSpPr>
            <p:nvPr/>
          </p:nvGrpSpPr>
          <p:grpSpPr bwMode="auto">
            <a:xfrm>
              <a:off x="8041436" y="600089"/>
              <a:ext cx="868471" cy="940788"/>
              <a:chOff x="304800" y="228600"/>
              <a:chExt cx="1981200" cy="1981200"/>
            </a:xfrm>
          </p:grpSpPr>
          <p:sp>
            <p:nvSpPr>
              <p:cNvPr id="25" name="Oval 36"/>
              <p:cNvSpPr>
                <a:spLocks noChangeArrowheads="1"/>
              </p:cNvSpPr>
              <p:nvPr/>
            </p:nvSpPr>
            <p:spPr bwMode="auto">
              <a:xfrm>
                <a:off x="609600" y="5334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29" name="Oval 37"/>
              <p:cNvSpPr>
                <a:spLocks noChangeArrowheads="1"/>
              </p:cNvSpPr>
              <p:nvPr/>
            </p:nvSpPr>
            <p:spPr bwMode="auto">
              <a:xfrm>
                <a:off x="533400" y="8382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0" name="Oval 38"/>
              <p:cNvSpPr>
                <a:spLocks noChangeArrowheads="1"/>
              </p:cNvSpPr>
              <p:nvPr/>
            </p:nvSpPr>
            <p:spPr bwMode="auto">
              <a:xfrm>
                <a:off x="838200" y="7620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1" name="Oval 39"/>
              <p:cNvSpPr>
                <a:spLocks noChangeArrowheads="1"/>
              </p:cNvSpPr>
              <p:nvPr/>
            </p:nvSpPr>
            <p:spPr bwMode="auto">
              <a:xfrm>
                <a:off x="914400" y="4572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cxnSp>
            <p:nvCxnSpPr>
              <p:cNvPr id="32" name="Straight Arrow Connector 40"/>
              <p:cNvCxnSpPr>
                <a:cxnSpLocks noChangeShapeType="1"/>
                <a:stCxn id="25" idx="4"/>
                <a:endCxn id="29" idx="0"/>
              </p:cNvCxnSpPr>
              <p:nvPr/>
            </p:nvCxnSpPr>
            <p:spPr bwMode="auto">
              <a:xfrm flipH="1">
                <a:off x="609600" y="685800"/>
                <a:ext cx="76200" cy="152400"/>
              </a:xfrm>
              <a:prstGeom prst="straightConnector1">
                <a:avLst/>
              </a:prstGeom>
              <a:noFill/>
              <a:ln w="9525" cmpd="sng">
                <a:solidFill>
                  <a:schemeClr val="accent1"/>
                </a:solidFill>
                <a:round/>
                <a:headEnd/>
                <a:tailEnd type="arrow" w="sm" len="sm"/>
              </a:ln>
            </p:spPr>
          </p:cxnSp>
          <p:cxnSp>
            <p:nvCxnSpPr>
              <p:cNvPr id="33" name="Straight Arrow Connector 41"/>
              <p:cNvCxnSpPr>
                <a:cxnSpLocks noChangeShapeType="1"/>
                <a:stCxn id="25" idx="5"/>
                <a:endCxn id="30" idx="1"/>
              </p:cNvCxnSpPr>
              <p:nvPr/>
            </p:nvCxnSpPr>
            <p:spPr bwMode="auto">
              <a:xfrm>
                <a:off x="739682" y="663482"/>
                <a:ext cx="120837" cy="120836"/>
              </a:xfrm>
              <a:prstGeom prst="straightConnector1">
                <a:avLst/>
              </a:prstGeom>
              <a:noFill/>
              <a:ln w="9525" cmpd="sng">
                <a:solidFill>
                  <a:schemeClr val="accent1"/>
                </a:solidFill>
                <a:round/>
                <a:headEnd/>
                <a:tailEnd type="arrow" w="sm" len="sm"/>
              </a:ln>
            </p:spPr>
          </p:cxnSp>
          <p:cxnSp>
            <p:nvCxnSpPr>
              <p:cNvPr id="34" name="Straight Arrow Connector 42"/>
              <p:cNvCxnSpPr>
                <a:cxnSpLocks noChangeShapeType="1"/>
                <a:stCxn id="25" idx="6"/>
                <a:endCxn id="31" idx="3"/>
              </p:cNvCxnSpPr>
              <p:nvPr/>
            </p:nvCxnSpPr>
            <p:spPr bwMode="auto">
              <a:xfrm flipV="1">
                <a:off x="762000" y="587282"/>
                <a:ext cx="174718" cy="22318"/>
              </a:xfrm>
              <a:prstGeom prst="straightConnector1">
                <a:avLst/>
              </a:prstGeom>
              <a:noFill/>
              <a:ln w="9525" cmpd="sng">
                <a:solidFill>
                  <a:schemeClr val="accent1"/>
                </a:solidFill>
                <a:round/>
                <a:headEnd/>
                <a:tailEnd type="arrow" w="sm" len="sm"/>
              </a:ln>
            </p:spPr>
          </p:cxnSp>
          <p:sp>
            <p:nvSpPr>
              <p:cNvPr id="35" name="Oval 43"/>
              <p:cNvSpPr>
                <a:spLocks noChangeArrowheads="1"/>
              </p:cNvSpPr>
              <p:nvPr/>
            </p:nvSpPr>
            <p:spPr bwMode="auto">
              <a:xfrm>
                <a:off x="990600" y="9906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6" name="Oval 44"/>
              <p:cNvSpPr>
                <a:spLocks noChangeArrowheads="1"/>
              </p:cNvSpPr>
              <p:nvPr/>
            </p:nvSpPr>
            <p:spPr bwMode="auto">
              <a:xfrm>
                <a:off x="1219200" y="7620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7" name="Oval 45"/>
              <p:cNvSpPr>
                <a:spLocks noChangeArrowheads="1"/>
              </p:cNvSpPr>
              <p:nvPr/>
            </p:nvSpPr>
            <p:spPr bwMode="auto">
              <a:xfrm>
                <a:off x="1295400" y="2286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8" name="Oval 46"/>
              <p:cNvSpPr>
                <a:spLocks noChangeArrowheads="1"/>
              </p:cNvSpPr>
              <p:nvPr/>
            </p:nvSpPr>
            <p:spPr bwMode="auto">
              <a:xfrm>
                <a:off x="685800" y="13716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9" name="Oval 47"/>
              <p:cNvSpPr>
                <a:spLocks noChangeArrowheads="1"/>
              </p:cNvSpPr>
              <p:nvPr/>
            </p:nvSpPr>
            <p:spPr bwMode="auto">
              <a:xfrm>
                <a:off x="1295400" y="20574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40" name="Oval 48"/>
              <p:cNvSpPr>
                <a:spLocks noChangeArrowheads="1"/>
              </p:cNvSpPr>
              <p:nvPr/>
            </p:nvSpPr>
            <p:spPr bwMode="auto">
              <a:xfrm>
                <a:off x="1371600" y="15240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41" name="Oval 49"/>
              <p:cNvSpPr>
                <a:spLocks noChangeArrowheads="1"/>
              </p:cNvSpPr>
              <p:nvPr/>
            </p:nvSpPr>
            <p:spPr bwMode="auto">
              <a:xfrm>
                <a:off x="1752600" y="9144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42" name="Oval 50"/>
              <p:cNvSpPr>
                <a:spLocks noChangeArrowheads="1"/>
              </p:cNvSpPr>
              <p:nvPr/>
            </p:nvSpPr>
            <p:spPr bwMode="auto">
              <a:xfrm>
                <a:off x="1905000" y="4572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cxnSp>
            <p:nvCxnSpPr>
              <p:cNvPr id="43" name="Straight Arrow Connector 51"/>
              <p:cNvCxnSpPr>
                <a:cxnSpLocks noChangeShapeType="1"/>
                <a:stCxn id="30" idx="5"/>
                <a:endCxn id="35" idx="1"/>
              </p:cNvCxnSpPr>
              <p:nvPr/>
            </p:nvCxnSpPr>
            <p:spPr bwMode="auto">
              <a:xfrm>
                <a:off x="968282" y="892082"/>
                <a:ext cx="44636" cy="120836"/>
              </a:xfrm>
              <a:prstGeom prst="straightConnector1">
                <a:avLst/>
              </a:prstGeom>
              <a:noFill/>
              <a:ln w="9525" cmpd="sng">
                <a:solidFill>
                  <a:schemeClr val="accent1"/>
                </a:solidFill>
                <a:round/>
                <a:headEnd/>
                <a:tailEnd type="arrow" w="sm" len="sm"/>
              </a:ln>
            </p:spPr>
          </p:cxnSp>
          <p:cxnSp>
            <p:nvCxnSpPr>
              <p:cNvPr id="44" name="Straight Arrow Connector 52"/>
              <p:cNvCxnSpPr>
                <a:cxnSpLocks noChangeShapeType="1"/>
                <a:stCxn id="30" idx="6"/>
                <a:endCxn id="36" idx="2"/>
              </p:cNvCxnSpPr>
              <p:nvPr/>
            </p:nvCxnSpPr>
            <p:spPr bwMode="auto">
              <a:xfrm>
                <a:off x="990600" y="838200"/>
                <a:ext cx="228601" cy="1"/>
              </a:xfrm>
              <a:prstGeom prst="straightConnector1">
                <a:avLst/>
              </a:prstGeom>
              <a:noFill/>
              <a:ln w="9525" cmpd="sng">
                <a:solidFill>
                  <a:schemeClr val="accent1"/>
                </a:solidFill>
                <a:round/>
                <a:headEnd/>
                <a:tailEnd type="arrow" w="sm" len="sm"/>
              </a:ln>
            </p:spPr>
          </p:cxnSp>
          <p:cxnSp>
            <p:nvCxnSpPr>
              <p:cNvPr id="45" name="Straight Arrow Connector 53"/>
              <p:cNvCxnSpPr>
                <a:cxnSpLocks noChangeShapeType="1"/>
                <a:stCxn id="35" idx="3"/>
                <a:endCxn id="38" idx="7"/>
              </p:cNvCxnSpPr>
              <p:nvPr/>
            </p:nvCxnSpPr>
            <p:spPr bwMode="auto">
              <a:xfrm flipH="1">
                <a:off x="815882" y="1120682"/>
                <a:ext cx="197036" cy="273236"/>
              </a:xfrm>
              <a:prstGeom prst="straightConnector1">
                <a:avLst/>
              </a:prstGeom>
              <a:noFill/>
              <a:ln w="9525" cmpd="sng">
                <a:solidFill>
                  <a:schemeClr val="accent1"/>
                </a:solidFill>
                <a:round/>
                <a:headEnd/>
                <a:tailEnd type="arrow" w="sm" len="sm"/>
              </a:ln>
            </p:spPr>
          </p:cxnSp>
          <p:cxnSp>
            <p:nvCxnSpPr>
              <p:cNvPr id="46" name="Straight Arrow Connector 54"/>
              <p:cNvCxnSpPr>
                <a:cxnSpLocks noChangeShapeType="1"/>
                <a:stCxn id="35" idx="5"/>
              </p:cNvCxnSpPr>
              <p:nvPr/>
            </p:nvCxnSpPr>
            <p:spPr bwMode="auto">
              <a:xfrm>
                <a:off x="1120682" y="1120681"/>
                <a:ext cx="327116" cy="566875"/>
              </a:xfrm>
              <a:prstGeom prst="straightConnector1">
                <a:avLst/>
              </a:prstGeom>
              <a:noFill/>
              <a:ln w="9525" cmpd="sng">
                <a:solidFill>
                  <a:schemeClr val="accent1"/>
                </a:solidFill>
                <a:round/>
                <a:headEnd/>
                <a:tailEnd type="arrow" w="sm" len="sm"/>
              </a:ln>
            </p:spPr>
          </p:cxnSp>
          <p:cxnSp>
            <p:nvCxnSpPr>
              <p:cNvPr id="47" name="Straight Arrow Connector 55"/>
              <p:cNvCxnSpPr>
                <a:cxnSpLocks noChangeShapeType="1"/>
                <a:stCxn id="36" idx="5"/>
                <a:endCxn id="41" idx="3"/>
              </p:cNvCxnSpPr>
              <p:nvPr/>
            </p:nvCxnSpPr>
            <p:spPr bwMode="auto">
              <a:xfrm>
                <a:off x="1349283" y="892082"/>
                <a:ext cx="425636" cy="152400"/>
              </a:xfrm>
              <a:prstGeom prst="straightConnector1">
                <a:avLst/>
              </a:prstGeom>
              <a:noFill/>
              <a:ln w="9525" cmpd="sng">
                <a:solidFill>
                  <a:schemeClr val="accent1"/>
                </a:solidFill>
                <a:round/>
                <a:headEnd/>
                <a:tailEnd type="arrow" w="sm" len="sm"/>
              </a:ln>
            </p:spPr>
          </p:cxnSp>
          <p:cxnSp>
            <p:nvCxnSpPr>
              <p:cNvPr id="48" name="Straight Arrow Connector 56"/>
              <p:cNvCxnSpPr>
                <a:cxnSpLocks noChangeShapeType="1"/>
                <a:stCxn id="41" idx="7"/>
                <a:endCxn id="42" idx="4"/>
              </p:cNvCxnSpPr>
              <p:nvPr/>
            </p:nvCxnSpPr>
            <p:spPr bwMode="auto">
              <a:xfrm flipV="1">
                <a:off x="1882681" y="609600"/>
                <a:ext cx="98518" cy="327118"/>
              </a:xfrm>
              <a:prstGeom prst="straightConnector1">
                <a:avLst/>
              </a:prstGeom>
              <a:noFill/>
              <a:ln w="9525" cmpd="sng">
                <a:solidFill>
                  <a:schemeClr val="accent1"/>
                </a:solidFill>
                <a:round/>
                <a:headEnd/>
                <a:tailEnd type="arrow" w="sm" len="sm"/>
              </a:ln>
            </p:spPr>
          </p:cxnSp>
          <p:cxnSp>
            <p:nvCxnSpPr>
              <p:cNvPr id="49" name="Straight Arrow Connector 57"/>
              <p:cNvCxnSpPr>
                <a:cxnSpLocks noChangeShapeType="1"/>
                <a:stCxn id="41" idx="1"/>
                <a:endCxn id="37" idx="5"/>
              </p:cNvCxnSpPr>
              <p:nvPr/>
            </p:nvCxnSpPr>
            <p:spPr bwMode="auto">
              <a:xfrm flipH="1" flipV="1">
                <a:off x="1425482" y="358682"/>
                <a:ext cx="349437" cy="578037"/>
              </a:xfrm>
              <a:prstGeom prst="straightConnector1">
                <a:avLst/>
              </a:prstGeom>
              <a:noFill/>
              <a:ln w="9525" cmpd="sng">
                <a:solidFill>
                  <a:schemeClr val="accent1"/>
                </a:solidFill>
                <a:round/>
                <a:headEnd/>
                <a:tailEnd type="arrow" w="sm" len="sm"/>
              </a:ln>
            </p:spPr>
          </p:cxnSp>
          <p:cxnSp>
            <p:nvCxnSpPr>
              <p:cNvPr id="50" name="Straight Arrow Connector 58"/>
              <p:cNvCxnSpPr>
                <a:cxnSpLocks noChangeShapeType="1"/>
                <a:stCxn id="40" idx="4"/>
                <a:endCxn id="39" idx="0"/>
              </p:cNvCxnSpPr>
              <p:nvPr/>
            </p:nvCxnSpPr>
            <p:spPr bwMode="auto">
              <a:xfrm flipH="1">
                <a:off x="1371600" y="1676400"/>
                <a:ext cx="76200" cy="381000"/>
              </a:xfrm>
              <a:prstGeom prst="straightConnector1">
                <a:avLst/>
              </a:prstGeom>
              <a:noFill/>
              <a:ln w="9525" cmpd="sng">
                <a:solidFill>
                  <a:schemeClr val="accent1"/>
                </a:solidFill>
                <a:round/>
                <a:headEnd/>
                <a:tailEnd type="arrow" w="sm" len="sm"/>
              </a:ln>
            </p:spPr>
          </p:cxnSp>
          <p:sp>
            <p:nvSpPr>
              <p:cNvPr id="51" name="Oval 59"/>
              <p:cNvSpPr>
                <a:spLocks noChangeArrowheads="1"/>
              </p:cNvSpPr>
              <p:nvPr/>
            </p:nvSpPr>
            <p:spPr bwMode="auto">
              <a:xfrm>
                <a:off x="304800" y="9906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2" name="Oval 60"/>
              <p:cNvSpPr>
                <a:spLocks noChangeArrowheads="1"/>
              </p:cNvSpPr>
              <p:nvPr/>
            </p:nvSpPr>
            <p:spPr bwMode="auto">
              <a:xfrm>
                <a:off x="609600" y="10668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3" name="Oval 61"/>
              <p:cNvSpPr>
                <a:spLocks noChangeArrowheads="1"/>
              </p:cNvSpPr>
              <p:nvPr/>
            </p:nvSpPr>
            <p:spPr bwMode="auto">
              <a:xfrm>
                <a:off x="1371600" y="11430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4" name="Oval 62"/>
              <p:cNvSpPr>
                <a:spLocks noChangeArrowheads="1"/>
              </p:cNvSpPr>
              <p:nvPr/>
            </p:nvSpPr>
            <p:spPr bwMode="auto">
              <a:xfrm>
                <a:off x="1219200" y="5334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5" name="Oval 63"/>
              <p:cNvSpPr>
                <a:spLocks noChangeArrowheads="1"/>
              </p:cNvSpPr>
              <p:nvPr/>
            </p:nvSpPr>
            <p:spPr bwMode="auto">
              <a:xfrm>
                <a:off x="1676400" y="3048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6" name="Oval 64"/>
              <p:cNvSpPr>
                <a:spLocks noChangeArrowheads="1"/>
              </p:cNvSpPr>
              <p:nvPr/>
            </p:nvSpPr>
            <p:spPr bwMode="auto">
              <a:xfrm>
                <a:off x="2133600" y="7620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7" name="Oval 65"/>
              <p:cNvSpPr>
                <a:spLocks noChangeArrowheads="1"/>
              </p:cNvSpPr>
              <p:nvPr/>
            </p:nvSpPr>
            <p:spPr bwMode="auto">
              <a:xfrm>
                <a:off x="1979083" y="1188641"/>
                <a:ext cx="152401"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8" name="Oval 66"/>
              <p:cNvSpPr>
                <a:spLocks noChangeArrowheads="1"/>
              </p:cNvSpPr>
              <p:nvPr/>
            </p:nvSpPr>
            <p:spPr bwMode="auto">
              <a:xfrm>
                <a:off x="1676400" y="13716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9" name="Oval 67"/>
              <p:cNvSpPr>
                <a:spLocks noChangeArrowheads="1"/>
              </p:cNvSpPr>
              <p:nvPr/>
            </p:nvSpPr>
            <p:spPr bwMode="auto">
              <a:xfrm>
                <a:off x="1828800" y="16764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0" name="Oval 68"/>
              <p:cNvSpPr>
                <a:spLocks noChangeArrowheads="1"/>
              </p:cNvSpPr>
              <p:nvPr/>
            </p:nvSpPr>
            <p:spPr bwMode="auto">
              <a:xfrm>
                <a:off x="1066800" y="18288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1" name="Oval 69"/>
              <p:cNvSpPr>
                <a:spLocks noChangeArrowheads="1"/>
              </p:cNvSpPr>
              <p:nvPr/>
            </p:nvSpPr>
            <p:spPr bwMode="auto">
              <a:xfrm>
                <a:off x="990600" y="14478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2" name="Oval 70"/>
              <p:cNvSpPr>
                <a:spLocks noChangeArrowheads="1"/>
              </p:cNvSpPr>
              <p:nvPr/>
            </p:nvSpPr>
            <p:spPr bwMode="auto">
              <a:xfrm>
                <a:off x="685800" y="16764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3" name="Oval 71"/>
              <p:cNvSpPr>
                <a:spLocks noChangeArrowheads="1"/>
              </p:cNvSpPr>
              <p:nvPr/>
            </p:nvSpPr>
            <p:spPr bwMode="auto">
              <a:xfrm>
                <a:off x="457200" y="12954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4" name="Oval 72"/>
              <p:cNvSpPr>
                <a:spLocks noChangeArrowheads="1"/>
              </p:cNvSpPr>
              <p:nvPr/>
            </p:nvSpPr>
            <p:spPr bwMode="auto">
              <a:xfrm>
                <a:off x="381000" y="5334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5" name="Oval 73"/>
              <p:cNvSpPr>
                <a:spLocks noChangeArrowheads="1"/>
              </p:cNvSpPr>
              <p:nvPr/>
            </p:nvSpPr>
            <p:spPr bwMode="auto">
              <a:xfrm>
                <a:off x="990600" y="2286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grpSp>
      </p:grpSp>
      <p:sp>
        <p:nvSpPr>
          <p:cNvPr id="66" name="Rectangle 74"/>
          <p:cNvSpPr>
            <a:spLocks noChangeArrowheads="1"/>
          </p:cNvSpPr>
          <p:nvPr/>
        </p:nvSpPr>
        <p:spPr bwMode="auto">
          <a:xfrm>
            <a:off x="7564169" y="1987741"/>
            <a:ext cx="2361585" cy="380901"/>
          </a:xfrm>
          <a:prstGeom prst="rect">
            <a:avLst/>
          </a:prstGeom>
          <a:solidFill>
            <a:srgbClr val="6699FF"/>
          </a:solidFill>
          <a:ln w="9525">
            <a:noFill/>
            <a:miter lim="800000"/>
            <a:headEnd/>
            <a:tailEnd/>
          </a:ln>
        </p:spPr>
        <p:txBody>
          <a:bodyPr anchor="ctr"/>
          <a:lstStyle/>
          <a:p>
            <a:pPr algn="ctr">
              <a:lnSpc>
                <a:spcPct val="90000"/>
              </a:lnSpc>
            </a:pPr>
            <a:r>
              <a:rPr lang="en-US">
                <a:solidFill>
                  <a:srgbClr val="FFFFFF"/>
                </a:solidFill>
                <a:latin typeface="Calibri" pitchFamily="34" charset="0"/>
                <a:sym typeface="Calibri" pitchFamily="34" charset="0"/>
              </a:rPr>
              <a:t>pagerank</a:t>
            </a:r>
          </a:p>
        </p:txBody>
      </p:sp>
      <p:sp>
        <p:nvSpPr>
          <p:cNvPr id="68" name="Rectangle 77"/>
          <p:cNvSpPr>
            <a:spLocks noChangeArrowheads="1"/>
          </p:cNvSpPr>
          <p:nvPr/>
        </p:nvSpPr>
        <p:spPr bwMode="auto">
          <a:xfrm>
            <a:off x="7568745" y="1921188"/>
            <a:ext cx="457081" cy="497411"/>
          </a:xfrm>
          <a:prstGeom prst="rect">
            <a:avLst/>
          </a:prstGeom>
          <a:noFill/>
          <a:ln w="19050" cmpd="sng">
            <a:solidFill>
              <a:schemeClr val="tx1"/>
            </a:solidFill>
            <a:miter lim="800000"/>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cxnSp>
        <p:nvCxnSpPr>
          <p:cNvPr id="70" name="Straight Arrow Connector 81"/>
          <p:cNvCxnSpPr>
            <a:cxnSpLocks noChangeShapeType="1"/>
            <a:endCxn id="69" idx="3"/>
          </p:cNvCxnSpPr>
          <p:nvPr/>
        </p:nvCxnSpPr>
        <p:spPr bwMode="auto">
          <a:xfrm flipH="1">
            <a:off x="5126404" y="2195537"/>
            <a:ext cx="2431397" cy="1049178"/>
          </a:xfrm>
          <a:prstGeom prst="straightConnector1">
            <a:avLst/>
          </a:prstGeom>
          <a:noFill/>
          <a:ln w="19050" cmpd="sng">
            <a:solidFill>
              <a:schemeClr val="tx1"/>
            </a:solidFill>
            <a:round/>
            <a:headEnd/>
            <a:tailEnd type="arrow" w="med" len="med"/>
          </a:ln>
        </p:spPr>
      </p:cxnSp>
      <p:sp>
        <p:nvSpPr>
          <p:cNvPr id="75" name="Folded Corner 16"/>
          <p:cNvSpPr>
            <a:spLocks noChangeArrowheads="1"/>
          </p:cNvSpPr>
          <p:nvPr/>
        </p:nvSpPr>
        <p:spPr bwMode="auto">
          <a:xfrm>
            <a:off x="975920" y="4156761"/>
            <a:ext cx="5808123" cy="1958817"/>
          </a:xfrm>
          <a:prstGeom prst="foldedCorner">
            <a:avLst>
              <a:gd name="adj" fmla="val 12500"/>
            </a:avLst>
          </a:prstGeom>
          <a:solidFill>
            <a:schemeClr val="bg1"/>
          </a:solidFill>
          <a:ln w="19050" cmpd="sng">
            <a:solidFill>
              <a:schemeClr val="tx1"/>
            </a:solidFill>
            <a:round/>
            <a:headEnd/>
            <a:tailEnd/>
          </a:ln>
        </p:spPr>
        <p:txBody>
          <a:bodyPr anchor="t"/>
          <a:lstStyle/>
          <a:p>
            <a:pPr>
              <a:lnSpc>
                <a:spcPct val="90000"/>
              </a:lnSpc>
            </a:pPr>
            <a:endParaRPr lang="en-US" sz="1400" dirty="0">
              <a:solidFill>
                <a:srgbClr val="0070C0"/>
              </a:solidFill>
              <a:latin typeface="Lucida Console" pitchFamily="49" charset="0"/>
              <a:sym typeface="Lucida Console" pitchFamily="49" charset="0"/>
            </a:endParaRPr>
          </a:p>
          <a:p>
            <a:pPr>
              <a:lnSpc>
                <a:spcPct val="90000"/>
              </a:lnSpc>
            </a:pPr>
            <a:r>
              <a:rPr lang="en-US" sz="1400" dirty="0">
                <a:solidFill>
                  <a:srgbClr val="0070C0"/>
                </a:solidFill>
                <a:latin typeface="Lucida Console" pitchFamily="49" charset="0"/>
                <a:sym typeface="Lucida Console" pitchFamily="49" charset="0"/>
              </a:rPr>
              <a:t># e.g. compute </a:t>
            </a:r>
            <a:r>
              <a:rPr lang="en-US" sz="1400" dirty="0" err="1">
                <a:solidFill>
                  <a:srgbClr val="0070C0"/>
                </a:solidFill>
                <a:latin typeface="Lucida Console" pitchFamily="49" charset="0"/>
                <a:sym typeface="Lucida Console" pitchFamily="49" charset="0"/>
              </a:rPr>
              <a:t>Pagerank</a:t>
            </a:r>
            <a:r>
              <a:rPr lang="en-US" sz="1400" dirty="0">
                <a:solidFill>
                  <a:srgbClr val="0070C0"/>
                </a:solidFill>
                <a:latin typeface="Lucida Console" pitchFamily="49" charset="0"/>
                <a:sym typeface="Lucida Console" pitchFamily="49" charset="0"/>
              </a:rPr>
              <a:t> for every node in the graph</a:t>
            </a:r>
          </a:p>
          <a:p>
            <a:pPr>
              <a:lnSpc>
                <a:spcPct val="90000"/>
              </a:lnSpc>
            </a:pPr>
            <a:r>
              <a:rPr lang="en-US" sz="1400" dirty="0">
                <a:solidFill>
                  <a:srgbClr val="0070C0"/>
                </a:solidFill>
                <a:latin typeface="Lucida Console" pitchFamily="49" charset="0"/>
                <a:sym typeface="Lucida Console" pitchFamily="49" charset="0"/>
              </a:rPr>
              <a:t># Execution occurs in PGX server side</a:t>
            </a:r>
          </a:p>
          <a:p>
            <a:pPr>
              <a:lnSpc>
                <a:spcPct val="90000"/>
              </a:lnSpc>
            </a:pPr>
            <a:r>
              <a:rPr lang="en-US" sz="1400" dirty="0">
                <a:solidFill>
                  <a:srgbClr val="2F2F2F"/>
                </a:solidFill>
                <a:latin typeface="Lucida Console" pitchFamily="49" charset="0"/>
                <a:sym typeface="Lucida Console" pitchFamily="49" charset="0"/>
              </a:rPr>
              <a:t>R&gt; result1&lt;- </a:t>
            </a:r>
            <a:r>
              <a:rPr lang="en-US" sz="1400" dirty="0" err="1">
                <a:solidFill>
                  <a:srgbClr val="2F2F2F"/>
                </a:solidFill>
                <a:latin typeface="Lucida Console" pitchFamily="49" charset="0"/>
                <a:sym typeface="Lucida Console" pitchFamily="49" charset="0"/>
              </a:rPr>
              <a:t>pagerank</a:t>
            </a:r>
            <a:r>
              <a:rPr lang="en-US" sz="1400" dirty="0">
                <a:solidFill>
                  <a:srgbClr val="2F2F2F"/>
                </a:solidFill>
                <a:latin typeface="Lucida Console" pitchFamily="49" charset="0"/>
                <a:sym typeface="Lucida Console" pitchFamily="49" charset="0"/>
              </a:rPr>
              <a:t> (</a:t>
            </a:r>
            <a:r>
              <a:rPr lang="en-US" sz="1400" dirty="0" err="1">
                <a:solidFill>
                  <a:srgbClr val="2F2F2F"/>
                </a:solidFill>
                <a:latin typeface="Lucida Console" pitchFamily="49" charset="0"/>
                <a:sym typeface="Lucida Console" pitchFamily="49" charset="0"/>
              </a:rPr>
              <a:t>mygraph</a:t>
            </a:r>
            <a:r>
              <a:rPr lang="en-US" sz="1400" dirty="0">
                <a:solidFill>
                  <a:srgbClr val="2F2F2F"/>
                </a:solidFill>
                <a:latin typeface="Lucida Console" pitchFamily="49" charset="0"/>
                <a:sym typeface="Lucida Console" pitchFamily="49" charset="0"/>
              </a:rPr>
              <a:t>, ... )</a:t>
            </a:r>
          </a:p>
          <a:p>
            <a:pPr>
              <a:lnSpc>
                <a:spcPct val="90000"/>
              </a:lnSpc>
            </a:pPr>
            <a:endParaRPr lang="en-US" sz="1400" dirty="0">
              <a:solidFill>
                <a:srgbClr val="2F2F2F"/>
              </a:solidFill>
              <a:latin typeface="Lucida Console" pitchFamily="49" charset="0"/>
              <a:sym typeface="Lucida Console" pitchFamily="49" charset="0"/>
            </a:endParaRPr>
          </a:p>
          <a:p>
            <a:pPr>
              <a:lnSpc>
                <a:spcPct val="90000"/>
              </a:lnSpc>
            </a:pPr>
            <a:r>
              <a:rPr lang="en-US" sz="1400" dirty="0">
                <a:solidFill>
                  <a:srgbClr val="0070C0"/>
                </a:solidFill>
                <a:latin typeface="Lucida Console" pitchFamily="49" charset="0"/>
                <a:sym typeface="Lucida Console" pitchFamily="49" charset="0"/>
              </a:rPr>
              <a:t># Return value is a “cursor” object</a:t>
            </a:r>
          </a:p>
          <a:p>
            <a:pPr>
              <a:lnSpc>
                <a:spcPct val="90000"/>
              </a:lnSpc>
            </a:pPr>
            <a:r>
              <a:rPr lang="en-US" sz="1400" dirty="0">
                <a:solidFill>
                  <a:srgbClr val="0070C0"/>
                </a:solidFill>
                <a:latin typeface="Lucida Console" pitchFamily="49" charset="0"/>
                <a:sym typeface="Lucida Console" pitchFamily="49" charset="0"/>
              </a:rPr>
              <a:t># for the computed result: </a:t>
            </a:r>
          </a:p>
          <a:p>
            <a:r>
              <a:rPr lang="en-US" sz="1400" dirty="0">
                <a:solidFill>
                  <a:srgbClr val="0070C0"/>
                </a:solidFill>
                <a:latin typeface="Lucida Console" pitchFamily="49" charset="0"/>
                <a:sym typeface="Lucida Console" pitchFamily="49" charset="0"/>
              </a:rPr>
              <a:t>#   client can get local data frames by </a:t>
            </a:r>
            <a:r>
              <a:rPr lang="en-US" sz="1400" dirty="0" err="1">
                <a:solidFill>
                  <a:srgbClr val="0070C0"/>
                </a:solidFill>
                <a:latin typeface="Lucida Console" pitchFamily="49" charset="0"/>
                <a:sym typeface="Lucida Console" pitchFamily="49" charset="0"/>
              </a:rPr>
              <a:t>oaa.next</a:t>
            </a:r>
            <a:r>
              <a:rPr lang="en-US" sz="1400" dirty="0">
                <a:solidFill>
                  <a:srgbClr val="0070C0"/>
                </a:solidFill>
                <a:latin typeface="Lucida Console" pitchFamily="49" charset="0"/>
                <a:sym typeface="Lucida Console" pitchFamily="49" charset="0"/>
              </a:rPr>
              <a:t>() </a:t>
            </a:r>
            <a:br>
              <a:rPr lang="en-US" sz="1400" dirty="0">
                <a:solidFill>
                  <a:srgbClr val="0070C0"/>
                </a:solidFill>
                <a:latin typeface="Lucida Console" pitchFamily="49" charset="0"/>
                <a:sym typeface="Lucida Console" pitchFamily="49" charset="0"/>
              </a:rPr>
            </a:br>
            <a:r>
              <a:rPr lang="en-US" sz="1400" dirty="0">
                <a:solidFill>
                  <a:srgbClr val="2F2F2F"/>
                </a:solidFill>
                <a:latin typeface="Lucida Console" pitchFamily="49" charset="0"/>
                <a:sym typeface="Lucida Console" pitchFamily="49" charset="0"/>
              </a:rPr>
              <a:t>R&gt; </a:t>
            </a:r>
            <a:r>
              <a:rPr lang="en-US" sz="1400" dirty="0" err="1">
                <a:solidFill>
                  <a:srgbClr val="2F2F2F"/>
                </a:solidFill>
                <a:latin typeface="Lucida Console" pitchFamily="49" charset="0"/>
                <a:sym typeface="Lucida Console" pitchFamily="49" charset="0"/>
              </a:rPr>
              <a:t>df</a:t>
            </a:r>
            <a:r>
              <a:rPr lang="en-US" sz="1400" dirty="0">
                <a:solidFill>
                  <a:srgbClr val="2F2F2F"/>
                </a:solidFill>
                <a:latin typeface="Lucida Console" pitchFamily="49" charset="0"/>
                <a:sym typeface="Lucida Console" pitchFamily="49" charset="0"/>
              </a:rPr>
              <a:t> &lt;- </a:t>
            </a:r>
            <a:r>
              <a:rPr lang="en-US" sz="1400" dirty="0" err="1">
                <a:solidFill>
                  <a:srgbClr val="2F2F2F"/>
                </a:solidFill>
                <a:latin typeface="Lucida Console" pitchFamily="49" charset="0"/>
                <a:sym typeface="Lucida Console" pitchFamily="49" charset="0"/>
              </a:rPr>
              <a:t>oaa.next</a:t>
            </a:r>
            <a:r>
              <a:rPr lang="en-US" sz="1400" dirty="0">
                <a:solidFill>
                  <a:srgbClr val="2F2F2F"/>
                </a:solidFill>
                <a:latin typeface="Lucida Console" pitchFamily="49" charset="0"/>
                <a:sym typeface="Lucida Console" pitchFamily="49" charset="0"/>
              </a:rPr>
              <a:t>(result1, 10) </a:t>
            </a:r>
            <a:endParaRPr lang="en-US" sz="1400" dirty="0"/>
          </a:p>
          <a:p>
            <a:pPr>
              <a:lnSpc>
                <a:spcPct val="90000"/>
              </a:lnSpc>
            </a:pPr>
            <a:endParaRPr lang="en-US" sz="1400" dirty="0">
              <a:solidFill>
                <a:srgbClr val="2F2F2F"/>
              </a:solidFill>
              <a:latin typeface="Lucida Console" pitchFamily="49" charset="0"/>
              <a:sym typeface="Lucida Console" pitchFamily="49" charset="0"/>
            </a:endParaRPr>
          </a:p>
          <a:p>
            <a:pPr>
              <a:lnSpc>
                <a:spcPct val="90000"/>
              </a:lnSpc>
            </a:pPr>
            <a:endParaRPr lang="en-US" sz="1400" dirty="0">
              <a:solidFill>
                <a:srgbClr val="2F2F2F"/>
              </a:solidFill>
              <a:latin typeface="Lucida Console" pitchFamily="49" charset="0"/>
              <a:sym typeface="Lucida Console" pitchFamily="49" charset="0"/>
            </a:endParaRPr>
          </a:p>
          <a:p>
            <a:pPr>
              <a:lnSpc>
                <a:spcPct val="90000"/>
              </a:lnSpc>
            </a:pPr>
            <a:endParaRPr lang="en-US" sz="1400" dirty="0">
              <a:solidFill>
                <a:srgbClr val="2F2F2F"/>
              </a:solidFill>
              <a:latin typeface="Lucida Console" pitchFamily="49" charset="0"/>
              <a:sym typeface="Lucida Console" pitchFamily="49" charset="0"/>
            </a:endParaRPr>
          </a:p>
          <a:p>
            <a:pPr>
              <a:lnSpc>
                <a:spcPct val="90000"/>
              </a:lnSpc>
            </a:pPr>
            <a:endParaRPr lang="en-US" sz="1400" dirty="0">
              <a:solidFill>
                <a:srgbClr val="2F2F2F"/>
              </a:solidFill>
              <a:latin typeface="Lucida Console" pitchFamily="49" charset="0"/>
              <a:sym typeface="Lucida Console" pitchFamily="49" charset="0"/>
            </a:endParaRPr>
          </a:p>
        </p:txBody>
      </p:sp>
      <p:sp>
        <p:nvSpPr>
          <p:cNvPr id="71" name="Rounded Rectangle 70"/>
          <p:cNvSpPr/>
          <p:nvPr/>
        </p:nvSpPr>
        <p:spPr>
          <a:xfrm>
            <a:off x="3692733" y="3234308"/>
            <a:ext cx="1282885" cy="732009"/>
          </a:xfrm>
          <a:prstGeom prst="roundRect">
            <a:avLst/>
          </a:prstGeom>
          <a:solidFill>
            <a:schemeClr val="accent2"/>
          </a:solidFill>
          <a:ln w="31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dirty="0" err="1">
                <a:solidFill>
                  <a:schemeClr val="bg1"/>
                </a:solidFill>
              </a:rPr>
              <a:t>OAAgraph</a:t>
            </a:r>
            <a:endParaRPr lang="en-US" dirty="0">
              <a:solidFill>
                <a:schemeClr val="bg1"/>
              </a:solidFill>
            </a:endParaRPr>
          </a:p>
        </p:txBody>
      </p:sp>
      <p:sp>
        <p:nvSpPr>
          <p:cNvPr id="69" name="Rectangle 79"/>
          <p:cNvSpPr>
            <a:spLocks noChangeArrowheads="1"/>
          </p:cNvSpPr>
          <p:nvPr/>
        </p:nvSpPr>
        <p:spPr bwMode="auto">
          <a:xfrm>
            <a:off x="4669323" y="3054264"/>
            <a:ext cx="457081" cy="380901"/>
          </a:xfrm>
          <a:prstGeom prst="rect">
            <a:avLst/>
          </a:prstGeom>
          <a:solidFill>
            <a:srgbClr val="6699FF"/>
          </a:solidFill>
          <a:ln w="19050" cmpd="sng">
            <a:solidFill>
              <a:schemeClr val="tx1"/>
            </a:solidFill>
            <a:miter lim="800000"/>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Tree>
    <p:extLst>
      <p:ext uri="{BB962C8B-B14F-4D97-AF65-F5344CB8AC3E}">
        <p14:creationId xmlns:p14="http://schemas.microsoft.com/office/powerpoint/2010/main" val="32522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xEl>
                                              <p:pRg st="5" end="5"/>
                                            </p:txEl>
                                          </p:spTgt>
                                        </p:tgtEl>
                                        <p:attrNameLst>
                                          <p:attrName>style.visibility</p:attrName>
                                        </p:attrNameLst>
                                      </p:cBhvr>
                                      <p:to>
                                        <p:strVal val="visible"/>
                                      </p:to>
                                    </p:set>
                                    <p:animEffect transition="in" filter="fade">
                                      <p:cBhvr>
                                        <p:cTn id="7" dur="500"/>
                                        <p:tgtEl>
                                          <p:spTgt spid="75">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5">
                                            <p:txEl>
                                              <p:pRg st="6" end="6"/>
                                            </p:txEl>
                                          </p:spTgt>
                                        </p:tgtEl>
                                        <p:attrNameLst>
                                          <p:attrName>style.visibility</p:attrName>
                                        </p:attrNameLst>
                                      </p:cBhvr>
                                      <p:to>
                                        <p:strVal val="visible"/>
                                      </p:to>
                                    </p:set>
                                    <p:animEffect transition="in" filter="fade">
                                      <p:cBhvr>
                                        <p:cTn id="10" dur="500"/>
                                        <p:tgtEl>
                                          <p:spTgt spid="75">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5">
                                            <p:txEl>
                                              <p:pRg st="7" end="7"/>
                                            </p:txEl>
                                          </p:spTgt>
                                        </p:tgtEl>
                                        <p:attrNameLst>
                                          <p:attrName>style.visibility</p:attrName>
                                        </p:attrNameLst>
                                      </p:cBhvr>
                                      <p:to>
                                        <p:strVal val="visible"/>
                                      </p:to>
                                    </p:set>
                                    <p:animEffect transition="in" filter="fade">
                                      <p:cBhvr>
                                        <p:cTn id="13" dur="500"/>
                                        <p:tgtEl>
                                          <p:spTgt spid="75">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0"/>
                                        </p:tgtEl>
                                        <p:attrNameLst>
                                          <p:attrName>style.visibility</p:attrName>
                                        </p:attrNameLst>
                                      </p:cBhvr>
                                      <p:to>
                                        <p:strVal val="visible"/>
                                      </p:to>
                                    </p:set>
                                    <p:animEffect>
                                      <p:cBhvr>
                                        <p:cTn id="18" dur="500"/>
                                        <p:tgtEl>
                                          <p:spTgt spid="7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Effect>
                                      <p:cBhvr>
                                        <p:cTn id="21" dur="500"/>
                                        <p:tgtEl>
                                          <p:spTgt spid="6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8"/>
                                        </p:tgtEl>
                                        <p:attrNameLst>
                                          <p:attrName>style.visibility</p:attrName>
                                        </p:attrNameLst>
                                      </p:cBhvr>
                                      <p:to>
                                        <p:strVal val="visible"/>
                                      </p:to>
                                    </p:set>
                                    <p:animEffect>
                                      <p:cBhvr>
                                        <p:cTn id="2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ldLvl="0" animBg="1" autoUpdateAnimBg="0"/>
      <p:bldP spid="69" grpId="0" bldLvl="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216896" y="1923321"/>
            <a:ext cx="4304232" cy="3401220"/>
          </a:xfrm>
          <a:prstGeom prst="rect">
            <a:avLst/>
          </a:prstGeom>
          <a:solidFill>
            <a:schemeClr val="bg1">
              <a:lumMod val="95000"/>
            </a:schemeClr>
          </a:solidFill>
          <a:ln/>
        </p:spPr>
        <p:style>
          <a:lnRef idx="1">
            <a:schemeClr val="accent5"/>
          </a:lnRef>
          <a:fillRef idx="2">
            <a:schemeClr val="accent5"/>
          </a:fillRef>
          <a:effectRef idx="1">
            <a:schemeClr val="accent5"/>
          </a:effectRef>
          <a:fontRef idx="minor">
            <a:schemeClr val="dk1"/>
          </a:fontRef>
        </p:style>
        <p:txBody>
          <a:bodyPr lIns="121867" tIns="60933" rIns="121867" bIns="60933" rtlCol="0" anchor="ctr"/>
          <a:lstStyle/>
          <a:p>
            <a:pPr algn="ctr" defTabSz="911622"/>
            <a:endParaRPr lang="en-US" dirty="0">
              <a:solidFill>
                <a:srgbClr val="000000"/>
              </a:solidFill>
            </a:endParaRPr>
          </a:p>
        </p:txBody>
      </p:sp>
      <p:sp>
        <p:nvSpPr>
          <p:cNvPr id="14" name="Rectangle 13"/>
          <p:cNvSpPr/>
          <p:nvPr/>
        </p:nvSpPr>
        <p:spPr>
          <a:xfrm>
            <a:off x="531147" y="1989108"/>
            <a:ext cx="4792501" cy="2239514"/>
          </a:xfrm>
          <a:prstGeom prst="rect">
            <a:avLst/>
          </a:prstGeom>
          <a:solidFill>
            <a:schemeClr val="bg1"/>
          </a:solidFill>
          <a:ln w="3175">
            <a:solidFill>
              <a:schemeClr val="tx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sp>
        <p:nvSpPr>
          <p:cNvPr id="2" name="Title 1"/>
          <p:cNvSpPr>
            <a:spLocks noGrp="1"/>
          </p:cNvSpPr>
          <p:nvPr>
            <p:ph type="title"/>
          </p:nvPr>
        </p:nvSpPr>
        <p:spPr>
          <a:xfrm>
            <a:off x="531364" y="355886"/>
            <a:ext cx="11126535" cy="888768"/>
          </a:xfrm>
        </p:spPr>
        <p:txBody>
          <a:bodyPr/>
          <a:lstStyle/>
          <a:p>
            <a:r>
              <a:rPr lang="en-US" altLang="zh-CN" dirty="0"/>
              <a:t>Execution Overview (ORE)</a:t>
            </a:r>
            <a:endParaRPr lang="en-US" dirty="0"/>
          </a:p>
        </p:txBody>
      </p:sp>
      <p:sp>
        <p:nvSpPr>
          <p:cNvPr id="6" name="Content Placeholder 5"/>
          <p:cNvSpPr>
            <a:spLocks noGrp="1"/>
          </p:cNvSpPr>
          <p:nvPr>
            <p:ph idx="1"/>
          </p:nvPr>
        </p:nvSpPr>
        <p:spPr>
          <a:xfrm>
            <a:off x="531152" y="1524497"/>
            <a:ext cx="11126522" cy="814635"/>
          </a:xfrm>
        </p:spPr>
        <p:txBody>
          <a:bodyPr/>
          <a:lstStyle/>
          <a:p>
            <a:r>
              <a:rPr lang="en-US" sz="2799" dirty="0"/>
              <a:t>Querying the graph</a:t>
            </a:r>
          </a:p>
        </p:txBody>
      </p:sp>
      <p:pic>
        <p:nvPicPr>
          <p:cNvPr id="4" name="Picture 1" descr="C:\Users\sungphon\AppData\Local\Microsoft\Windows\Temporary Internet Files\Content.IE5\5XCXC7OH\ericlemerdy-laptop-1[1].png"/>
          <p:cNvPicPr>
            <a:picLocks noChangeAspect="1" noChangeArrowheads="1"/>
          </p:cNvPicPr>
          <p:nvPr/>
        </p:nvPicPr>
        <p:blipFill>
          <a:blip r:embed="rId2" cstate="print"/>
          <a:srcRect/>
          <a:stretch>
            <a:fillRect/>
          </a:stretch>
        </p:blipFill>
        <p:spPr bwMode="auto">
          <a:xfrm>
            <a:off x="721474" y="2246361"/>
            <a:ext cx="1244276" cy="1295063"/>
          </a:xfrm>
          <a:prstGeom prst="rect">
            <a:avLst/>
          </a:prstGeom>
          <a:noFill/>
          <a:ln w="9525">
            <a:noFill/>
            <a:miter lim="800000"/>
            <a:headEnd/>
            <a:tailEnd/>
          </a:ln>
        </p:spPr>
      </p:pic>
      <p:pic>
        <p:nvPicPr>
          <p:cNvPr id="5" name="Picture 4" descr="http://www.damcon.com.pk/wp-content/uploads/2015/03/server.png"/>
          <p:cNvPicPr>
            <a:picLocks noChangeAspect="1" noChangeArrowheads="1"/>
          </p:cNvPicPr>
          <p:nvPr/>
        </p:nvPicPr>
        <p:blipFill>
          <a:blip r:embed="rId3" cstate="print"/>
          <a:srcRect/>
          <a:stretch>
            <a:fillRect/>
          </a:stretch>
        </p:blipFill>
        <p:spPr bwMode="auto">
          <a:xfrm>
            <a:off x="9746579" y="1915288"/>
            <a:ext cx="2123629" cy="3287598"/>
          </a:xfrm>
          <a:prstGeom prst="rect">
            <a:avLst/>
          </a:prstGeom>
          <a:noFill/>
          <a:ln w="9525">
            <a:noFill/>
            <a:miter lim="800000"/>
            <a:headEnd/>
            <a:tailEnd/>
          </a:ln>
        </p:spPr>
      </p:pic>
      <p:sp>
        <p:nvSpPr>
          <p:cNvPr id="9" name="TextBox 8"/>
          <p:cNvSpPr txBox="1"/>
          <p:nvPr/>
        </p:nvSpPr>
        <p:spPr>
          <a:xfrm>
            <a:off x="927609" y="3719095"/>
            <a:ext cx="927605" cy="509527"/>
          </a:xfrm>
          <a:prstGeom prst="rect">
            <a:avLst/>
          </a:prstGeom>
          <a:noFill/>
        </p:spPr>
        <p:txBody>
          <a:bodyPr wrap="square" lIns="0" tIns="0" rIns="0" bIns="0" rtlCol="0">
            <a:noAutofit/>
          </a:bodyPr>
          <a:lstStyle/>
          <a:p>
            <a:pPr>
              <a:lnSpc>
                <a:spcPct val="90000"/>
              </a:lnSpc>
            </a:pPr>
            <a:r>
              <a:rPr lang="en-US" sz="1999" b="1" dirty="0"/>
              <a:t>Client</a:t>
            </a:r>
          </a:p>
        </p:txBody>
      </p:sp>
      <p:sp>
        <p:nvSpPr>
          <p:cNvPr id="10" name="TextBox 9"/>
          <p:cNvSpPr txBox="1"/>
          <p:nvPr/>
        </p:nvSpPr>
        <p:spPr>
          <a:xfrm>
            <a:off x="9574784" y="4948122"/>
            <a:ext cx="2069465" cy="509527"/>
          </a:xfrm>
          <a:prstGeom prst="rect">
            <a:avLst/>
          </a:prstGeom>
          <a:noFill/>
        </p:spPr>
        <p:txBody>
          <a:bodyPr wrap="square" lIns="0" tIns="0" rIns="0" bIns="0" rtlCol="0">
            <a:noAutofit/>
          </a:bodyPr>
          <a:lstStyle/>
          <a:p>
            <a:pPr>
              <a:lnSpc>
                <a:spcPct val="90000"/>
              </a:lnSpc>
            </a:pPr>
            <a:r>
              <a:rPr lang="en-US" sz="1999" b="1" dirty="0"/>
              <a:t>Database Server</a:t>
            </a:r>
          </a:p>
        </p:txBody>
      </p:sp>
      <p:sp>
        <p:nvSpPr>
          <p:cNvPr id="11" name="Rounded Rectangle 10"/>
          <p:cNvSpPr/>
          <p:nvPr/>
        </p:nvSpPr>
        <p:spPr>
          <a:xfrm>
            <a:off x="2446729" y="2246361"/>
            <a:ext cx="2648378" cy="732009"/>
          </a:xfrm>
          <a:prstGeom prst="roundRect">
            <a:avLst/>
          </a:prstGeom>
          <a:solidFill>
            <a:schemeClr val="bg1">
              <a:lumMod val="95000"/>
            </a:schemeClr>
          </a:solidFill>
          <a:ln w="31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dirty="0">
                <a:solidFill>
                  <a:schemeClr val="tx1">
                    <a:lumMod val="50000"/>
                  </a:schemeClr>
                </a:solidFill>
              </a:rPr>
              <a:t>R Client </a:t>
            </a:r>
          </a:p>
        </p:txBody>
      </p:sp>
      <p:sp>
        <p:nvSpPr>
          <p:cNvPr id="12" name="Rounded Rectangle 11"/>
          <p:cNvSpPr/>
          <p:nvPr/>
        </p:nvSpPr>
        <p:spPr>
          <a:xfrm>
            <a:off x="2446729" y="3051149"/>
            <a:ext cx="2648378" cy="860388"/>
          </a:xfrm>
          <a:prstGeom prst="roundRect">
            <a:avLst/>
          </a:prstGeom>
          <a:solidFill>
            <a:schemeClr val="accent1"/>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nSpc>
                <a:spcPct val="90000"/>
              </a:lnSpc>
            </a:pPr>
            <a:r>
              <a:rPr lang="en-US" dirty="0">
                <a:solidFill>
                  <a:schemeClr val="bg1"/>
                </a:solidFill>
              </a:rPr>
              <a:t>        ORE</a:t>
            </a:r>
          </a:p>
        </p:txBody>
      </p:sp>
      <p:sp>
        <p:nvSpPr>
          <p:cNvPr id="16" name="AutoShape 14"/>
          <p:cNvSpPr>
            <a:spLocks noChangeArrowheads="1"/>
          </p:cNvSpPr>
          <p:nvPr/>
        </p:nvSpPr>
        <p:spPr bwMode="auto">
          <a:xfrm>
            <a:off x="7506057" y="3724425"/>
            <a:ext cx="2513617" cy="1060714"/>
          </a:xfrm>
          <a:prstGeom prst="can">
            <a:avLst>
              <a:gd name="adj" fmla="val 25000"/>
            </a:avLst>
          </a:prstGeom>
          <a:solidFill>
            <a:schemeClr val="accent1"/>
          </a:solidFill>
          <a:ln w="9525" cap="rnd">
            <a:noFill/>
            <a:round/>
            <a:headEnd type="none" w="sm" len="sm"/>
            <a:tailEnd type="none" w="sm" len="sm"/>
          </a:ln>
          <a:effectLst/>
        </p:spPr>
        <p:txBody>
          <a:bodyPr wrap="none" lIns="108620" tIns="54310" rIns="108620" bIns="54310" anchor="ctr"/>
          <a:lstStyle/>
          <a:p>
            <a:pPr eaLnBrk="0" hangingPunct="0">
              <a:lnSpc>
                <a:spcPct val="70000"/>
              </a:lnSpc>
              <a:spcBef>
                <a:spcPct val="0"/>
              </a:spcBef>
              <a:buClrTx/>
              <a:defRPr/>
            </a:pPr>
            <a:endParaRPr lang="en-US" sz="1699" dirty="0">
              <a:solidFill>
                <a:schemeClr val="bg1"/>
              </a:solidFill>
            </a:endParaRPr>
          </a:p>
          <a:p>
            <a:pPr eaLnBrk="0" hangingPunct="0">
              <a:lnSpc>
                <a:spcPct val="70000"/>
              </a:lnSpc>
              <a:spcBef>
                <a:spcPct val="0"/>
              </a:spcBef>
              <a:buClrTx/>
              <a:defRPr/>
            </a:pPr>
            <a:endParaRPr lang="en-US" sz="1699" dirty="0">
              <a:solidFill>
                <a:schemeClr val="bg1"/>
              </a:solidFill>
            </a:endParaRPr>
          </a:p>
          <a:p>
            <a:pPr eaLnBrk="0" hangingPunct="0">
              <a:lnSpc>
                <a:spcPct val="70000"/>
              </a:lnSpc>
              <a:spcBef>
                <a:spcPct val="0"/>
              </a:spcBef>
              <a:buClrTx/>
              <a:defRPr/>
            </a:pPr>
            <a:endParaRPr lang="en-US" sz="1699" dirty="0">
              <a:solidFill>
                <a:schemeClr val="bg1"/>
              </a:solidFill>
            </a:endParaRPr>
          </a:p>
          <a:p>
            <a:pPr eaLnBrk="0" hangingPunct="0">
              <a:lnSpc>
                <a:spcPct val="70000"/>
              </a:lnSpc>
              <a:spcBef>
                <a:spcPct val="0"/>
              </a:spcBef>
              <a:buClrTx/>
              <a:defRPr/>
            </a:pPr>
            <a:r>
              <a:rPr lang="en-US" sz="1699" dirty="0">
                <a:solidFill>
                  <a:schemeClr val="bg1"/>
                </a:solidFill>
              </a:rPr>
              <a:t>        Oracle Database</a:t>
            </a:r>
            <a:endParaRPr lang="en-US" sz="2099" dirty="0">
              <a:solidFill>
                <a:schemeClr val="bg1"/>
              </a:solidFill>
            </a:endParaRPr>
          </a:p>
          <a:p>
            <a:pPr eaLnBrk="0" hangingPunct="0">
              <a:lnSpc>
                <a:spcPct val="70000"/>
              </a:lnSpc>
              <a:spcBef>
                <a:spcPct val="0"/>
              </a:spcBef>
              <a:buClrTx/>
              <a:defRPr/>
            </a:pPr>
            <a:endParaRPr lang="en-US" sz="2099" dirty="0">
              <a:solidFill>
                <a:schemeClr val="bg1"/>
              </a:solidFill>
            </a:endParaRPr>
          </a:p>
          <a:p>
            <a:pPr eaLnBrk="0" hangingPunct="0">
              <a:lnSpc>
                <a:spcPct val="70000"/>
              </a:lnSpc>
              <a:spcBef>
                <a:spcPct val="0"/>
              </a:spcBef>
              <a:buClrTx/>
              <a:defRPr/>
            </a:pPr>
            <a:endParaRPr lang="en-US" sz="1699" dirty="0">
              <a:solidFill>
                <a:schemeClr val="bg1"/>
              </a:solidFill>
            </a:endParaRPr>
          </a:p>
        </p:txBody>
      </p:sp>
      <p:pic>
        <p:nvPicPr>
          <p:cNvPr id="19" name="Picture 18" descr="Oracle-R-icon2.jpg"/>
          <p:cNvPicPr>
            <a:picLocks noChangeAspect="1"/>
          </p:cNvPicPr>
          <p:nvPr/>
        </p:nvPicPr>
        <p:blipFill>
          <a:blip r:embed="rId4" cstate="print"/>
          <a:stretch>
            <a:fillRect/>
          </a:stretch>
        </p:blipFill>
        <p:spPr>
          <a:xfrm>
            <a:off x="7537451" y="4818006"/>
            <a:ext cx="419100" cy="411767"/>
          </a:xfrm>
          <a:prstGeom prst="rect">
            <a:avLst/>
          </a:prstGeom>
        </p:spPr>
      </p:pic>
      <p:pic>
        <p:nvPicPr>
          <p:cNvPr id="20" name="Picture 19" descr="Oracle-R-icon2.jpg"/>
          <p:cNvPicPr>
            <a:picLocks noChangeAspect="1"/>
          </p:cNvPicPr>
          <p:nvPr/>
        </p:nvPicPr>
        <p:blipFill>
          <a:blip r:embed="rId4" cstate="print"/>
          <a:stretch>
            <a:fillRect/>
          </a:stretch>
        </p:blipFill>
        <p:spPr>
          <a:xfrm>
            <a:off x="8039342" y="4822488"/>
            <a:ext cx="419100" cy="411767"/>
          </a:xfrm>
          <a:prstGeom prst="rect">
            <a:avLst/>
          </a:prstGeom>
        </p:spPr>
      </p:pic>
      <p:pic>
        <p:nvPicPr>
          <p:cNvPr id="21" name="Picture 20" descr="Oracle-R-icon2.jpg"/>
          <p:cNvPicPr>
            <a:picLocks noChangeAspect="1"/>
          </p:cNvPicPr>
          <p:nvPr/>
        </p:nvPicPr>
        <p:blipFill>
          <a:blip r:embed="rId4" cstate="print"/>
          <a:stretch>
            <a:fillRect/>
          </a:stretch>
        </p:blipFill>
        <p:spPr>
          <a:xfrm>
            <a:off x="8581564" y="4826970"/>
            <a:ext cx="419100" cy="411767"/>
          </a:xfrm>
          <a:prstGeom prst="rect">
            <a:avLst/>
          </a:prstGeom>
        </p:spPr>
      </p:pic>
      <p:sp>
        <p:nvSpPr>
          <p:cNvPr id="23" name="Rounded Rectangle 22"/>
          <p:cNvSpPr/>
          <p:nvPr/>
        </p:nvSpPr>
        <p:spPr>
          <a:xfrm>
            <a:off x="7506058" y="2560155"/>
            <a:ext cx="2482224" cy="989262"/>
          </a:xfrm>
          <a:prstGeom prst="round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dirty="0">
                <a:solidFill>
                  <a:schemeClr val="bg1"/>
                </a:solidFill>
              </a:rPr>
              <a:t>PGX Server</a:t>
            </a:r>
          </a:p>
        </p:txBody>
      </p:sp>
      <p:cxnSp>
        <p:nvCxnSpPr>
          <p:cNvPr id="27" name="Elbow Connector 26"/>
          <p:cNvCxnSpPr>
            <a:stCxn id="12" idx="3"/>
            <a:endCxn id="23" idx="1"/>
          </p:cNvCxnSpPr>
          <p:nvPr/>
        </p:nvCxnSpPr>
        <p:spPr>
          <a:xfrm flipV="1">
            <a:off x="5095107" y="3054786"/>
            <a:ext cx="2410950" cy="426557"/>
          </a:xfrm>
          <a:prstGeom prst="bentConnector3">
            <a:avLst>
              <a:gd name="adj1" fmla="val 50000"/>
            </a:avLst>
          </a:prstGeom>
          <a:ln w="190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7546403" y="2665685"/>
            <a:ext cx="844222" cy="752830"/>
            <a:chOff x="7958623" y="537276"/>
            <a:chExt cx="1044385" cy="1003602"/>
          </a:xfrm>
        </p:grpSpPr>
        <p:sp>
          <p:nvSpPr>
            <p:cNvPr id="17" name="Cloud 16"/>
            <p:cNvSpPr/>
            <p:nvPr/>
          </p:nvSpPr>
          <p:spPr>
            <a:xfrm>
              <a:off x="7958623" y="537276"/>
              <a:ext cx="1044385" cy="1003602"/>
            </a:xfrm>
            <a:prstGeom prst="cloud">
              <a:avLst/>
            </a:prstGeom>
            <a:solidFill>
              <a:schemeClr val="bg1"/>
            </a:solid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grpSp>
          <p:nvGrpSpPr>
            <p:cNvPr id="24" name="Group 26"/>
            <p:cNvGrpSpPr>
              <a:grpSpLocks/>
            </p:cNvGrpSpPr>
            <p:nvPr/>
          </p:nvGrpSpPr>
          <p:grpSpPr bwMode="auto">
            <a:xfrm>
              <a:off x="8041436" y="600089"/>
              <a:ext cx="868471" cy="940788"/>
              <a:chOff x="304800" y="228600"/>
              <a:chExt cx="1981200" cy="1981200"/>
            </a:xfrm>
          </p:grpSpPr>
          <p:sp>
            <p:nvSpPr>
              <p:cNvPr id="25" name="Oval 36"/>
              <p:cNvSpPr>
                <a:spLocks noChangeArrowheads="1"/>
              </p:cNvSpPr>
              <p:nvPr/>
            </p:nvSpPr>
            <p:spPr bwMode="auto">
              <a:xfrm>
                <a:off x="609600" y="5334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29" name="Oval 37"/>
              <p:cNvSpPr>
                <a:spLocks noChangeArrowheads="1"/>
              </p:cNvSpPr>
              <p:nvPr/>
            </p:nvSpPr>
            <p:spPr bwMode="auto">
              <a:xfrm>
                <a:off x="533400" y="8382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0" name="Oval 38"/>
              <p:cNvSpPr>
                <a:spLocks noChangeArrowheads="1"/>
              </p:cNvSpPr>
              <p:nvPr/>
            </p:nvSpPr>
            <p:spPr bwMode="auto">
              <a:xfrm>
                <a:off x="838200" y="7620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1" name="Oval 39"/>
              <p:cNvSpPr>
                <a:spLocks noChangeArrowheads="1"/>
              </p:cNvSpPr>
              <p:nvPr/>
            </p:nvSpPr>
            <p:spPr bwMode="auto">
              <a:xfrm>
                <a:off x="914400" y="4572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cxnSp>
            <p:nvCxnSpPr>
              <p:cNvPr id="32" name="Straight Arrow Connector 40"/>
              <p:cNvCxnSpPr>
                <a:cxnSpLocks noChangeShapeType="1"/>
                <a:stCxn id="25" idx="4"/>
                <a:endCxn id="29" idx="0"/>
              </p:cNvCxnSpPr>
              <p:nvPr/>
            </p:nvCxnSpPr>
            <p:spPr bwMode="auto">
              <a:xfrm flipH="1">
                <a:off x="609600" y="685800"/>
                <a:ext cx="76200" cy="152400"/>
              </a:xfrm>
              <a:prstGeom prst="straightConnector1">
                <a:avLst/>
              </a:prstGeom>
              <a:noFill/>
              <a:ln w="9525" cmpd="sng">
                <a:solidFill>
                  <a:schemeClr val="accent1"/>
                </a:solidFill>
                <a:round/>
                <a:headEnd/>
                <a:tailEnd type="arrow" w="sm" len="sm"/>
              </a:ln>
            </p:spPr>
          </p:cxnSp>
          <p:cxnSp>
            <p:nvCxnSpPr>
              <p:cNvPr id="33" name="Straight Arrow Connector 41"/>
              <p:cNvCxnSpPr>
                <a:cxnSpLocks noChangeShapeType="1"/>
                <a:stCxn id="25" idx="5"/>
                <a:endCxn id="30" idx="1"/>
              </p:cNvCxnSpPr>
              <p:nvPr/>
            </p:nvCxnSpPr>
            <p:spPr bwMode="auto">
              <a:xfrm>
                <a:off x="739682" y="663482"/>
                <a:ext cx="120837" cy="120836"/>
              </a:xfrm>
              <a:prstGeom prst="straightConnector1">
                <a:avLst/>
              </a:prstGeom>
              <a:noFill/>
              <a:ln w="9525" cmpd="sng">
                <a:solidFill>
                  <a:schemeClr val="accent1"/>
                </a:solidFill>
                <a:round/>
                <a:headEnd/>
                <a:tailEnd type="arrow" w="sm" len="sm"/>
              </a:ln>
            </p:spPr>
          </p:cxnSp>
          <p:cxnSp>
            <p:nvCxnSpPr>
              <p:cNvPr id="34" name="Straight Arrow Connector 42"/>
              <p:cNvCxnSpPr>
                <a:cxnSpLocks noChangeShapeType="1"/>
                <a:stCxn id="25" idx="6"/>
                <a:endCxn id="31" idx="3"/>
              </p:cNvCxnSpPr>
              <p:nvPr/>
            </p:nvCxnSpPr>
            <p:spPr bwMode="auto">
              <a:xfrm flipV="1">
                <a:off x="762000" y="587282"/>
                <a:ext cx="174718" cy="22318"/>
              </a:xfrm>
              <a:prstGeom prst="straightConnector1">
                <a:avLst/>
              </a:prstGeom>
              <a:noFill/>
              <a:ln w="9525" cmpd="sng">
                <a:solidFill>
                  <a:schemeClr val="accent1"/>
                </a:solidFill>
                <a:round/>
                <a:headEnd/>
                <a:tailEnd type="arrow" w="sm" len="sm"/>
              </a:ln>
            </p:spPr>
          </p:cxnSp>
          <p:sp>
            <p:nvSpPr>
              <p:cNvPr id="35" name="Oval 43"/>
              <p:cNvSpPr>
                <a:spLocks noChangeArrowheads="1"/>
              </p:cNvSpPr>
              <p:nvPr/>
            </p:nvSpPr>
            <p:spPr bwMode="auto">
              <a:xfrm>
                <a:off x="990600" y="9906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6" name="Oval 44"/>
              <p:cNvSpPr>
                <a:spLocks noChangeArrowheads="1"/>
              </p:cNvSpPr>
              <p:nvPr/>
            </p:nvSpPr>
            <p:spPr bwMode="auto">
              <a:xfrm>
                <a:off x="1219200" y="7620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7" name="Oval 45"/>
              <p:cNvSpPr>
                <a:spLocks noChangeArrowheads="1"/>
              </p:cNvSpPr>
              <p:nvPr/>
            </p:nvSpPr>
            <p:spPr bwMode="auto">
              <a:xfrm>
                <a:off x="1295400" y="2286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8" name="Oval 46"/>
              <p:cNvSpPr>
                <a:spLocks noChangeArrowheads="1"/>
              </p:cNvSpPr>
              <p:nvPr/>
            </p:nvSpPr>
            <p:spPr bwMode="auto">
              <a:xfrm>
                <a:off x="685800" y="13716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9" name="Oval 47"/>
              <p:cNvSpPr>
                <a:spLocks noChangeArrowheads="1"/>
              </p:cNvSpPr>
              <p:nvPr/>
            </p:nvSpPr>
            <p:spPr bwMode="auto">
              <a:xfrm>
                <a:off x="1295400" y="20574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40" name="Oval 48"/>
              <p:cNvSpPr>
                <a:spLocks noChangeArrowheads="1"/>
              </p:cNvSpPr>
              <p:nvPr/>
            </p:nvSpPr>
            <p:spPr bwMode="auto">
              <a:xfrm>
                <a:off x="1371600" y="15240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41" name="Oval 49"/>
              <p:cNvSpPr>
                <a:spLocks noChangeArrowheads="1"/>
              </p:cNvSpPr>
              <p:nvPr/>
            </p:nvSpPr>
            <p:spPr bwMode="auto">
              <a:xfrm>
                <a:off x="1752600" y="9144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42" name="Oval 50"/>
              <p:cNvSpPr>
                <a:spLocks noChangeArrowheads="1"/>
              </p:cNvSpPr>
              <p:nvPr/>
            </p:nvSpPr>
            <p:spPr bwMode="auto">
              <a:xfrm>
                <a:off x="1905000" y="4572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cxnSp>
            <p:nvCxnSpPr>
              <p:cNvPr id="43" name="Straight Arrow Connector 51"/>
              <p:cNvCxnSpPr>
                <a:cxnSpLocks noChangeShapeType="1"/>
                <a:stCxn id="30" idx="5"/>
                <a:endCxn id="35" idx="1"/>
              </p:cNvCxnSpPr>
              <p:nvPr/>
            </p:nvCxnSpPr>
            <p:spPr bwMode="auto">
              <a:xfrm>
                <a:off x="968282" y="892082"/>
                <a:ext cx="44636" cy="120836"/>
              </a:xfrm>
              <a:prstGeom prst="straightConnector1">
                <a:avLst/>
              </a:prstGeom>
              <a:noFill/>
              <a:ln w="9525" cmpd="sng">
                <a:solidFill>
                  <a:schemeClr val="accent1"/>
                </a:solidFill>
                <a:round/>
                <a:headEnd/>
                <a:tailEnd type="arrow" w="sm" len="sm"/>
              </a:ln>
            </p:spPr>
          </p:cxnSp>
          <p:cxnSp>
            <p:nvCxnSpPr>
              <p:cNvPr id="44" name="Straight Arrow Connector 52"/>
              <p:cNvCxnSpPr>
                <a:cxnSpLocks noChangeShapeType="1"/>
                <a:stCxn id="30" idx="6"/>
                <a:endCxn id="36" idx="2"/>
              </p:cNvCxnSpPr>
              <p:nvPr/>
            </p:nvCxnSpPr>
            <p:spPr bwMode="auto">
              <a:xfrm>
                <a:off x="990600" y="838200"/>
                <a:ext cx="228601" cy="1"/>
              </a:xfrm>
              <a:prstGeom prst="straightConnector1">
                <a:avLst/>
              </a:prstGeom>
              <a:noFill/>
              <a:ln w="9525" cmpd="sng">
                <a:solidFill>
                  <a:schemeClr val="accent1"/>
                </a:solidFill>
                <a:round/>
                <a:headEnd/>
                <a:tailEnd type="arrow" w="sm" len="sm"/>
              </a:ln>
            </p:spPr>
          </p:cxnSp>
          <p:cxnSp>
            <p:nvCxnSpPr>
              <p:cNvPr id="45" name="Straight Arrow Connector 53"/>
              <p:cNvCxnSpPr>
                <a:cxnSpLocks noChangeShapeType="1"/>
                <a:stCxn id="35" idx="3"/>
                <a:endCxn id="38" idx="7"/>
              </p:cNvCxnSpPr>
              <p:nvPr/>
            </p:nvCxnSpPr>
            <p:spPr bwMode="auto">
              <a:xfrm flipH="1">
                <a:off x="815882" y="1120682"/>
                <a:ext cx="197036" cy="273236"/>
              </a:xfrm>
              <a:prstGeom prst="straightConnector1">
                <a:avLst/>
              </a:prstGeom>
              <a:noFill/>
              <a:ln w="9525" cmpd="sng">
                <a:solidFill>
                  <a:schemeClr val="accent1"/>
                </a:solidFill>
                <a:round/>
                <a:headEnd/>
                <a:tailEnd type="arrow" w="sm" len="sm"/>
              </a:ln>
            </p:spPr>
          </p:cxnSp>
          <p:cxnSp>
            <p:nvCxnSpPr>
              <p:cNvPr id="46" name="Straight Arrow Connector 54"/>
              <p:cNvCxnSpPr>
                <a:cxnSpLocks noChangeShapeType="1"/>
                <a:stCxn id="35" idx="5"/>
              </p:cNvCxnSpPr>
              <p:nvPr/>
            </p:nvCxnSpPr>
            <p:spPr bwMode="auto">
              <a:xfrm>
                <a:off x="1120682" y="1120681"/>
                <a:ext cx="327116" cy="566875"/>
              </a:xfrm>
              <a:prstGeom prst="straightConnector1">
                <a:avLst/>
              </a:prstGeom>
              <a:noFill/>
              <a:ln w="9525" cmpd="sng">
                <a:solidFill>
                  <a:schemeClr val="accent1"/>
                </a:solidFill>
                <a:round/>
                <a:headEnd/>
                <a:tailEnd type="arrow" w="sm" len="sm"/>
              </a:ln>
            </p:spPr>
          </p:cxnSp>
          <p:cxnSp>
            <p:nvCxnSpPr>
              <p:cNvPr id="47" name="Straight Arrow Connector 55"/>
              <p:cNvCxnSpPr>
                <a:cxnSpLocks noChangeShapeType="1"/>
                <a:stCxn id="36" idx="5"/>
                <a:endCxn id="41" idx="3"/>
              </p:cNvCxnSpPr>
              <p:nvPr/>
            </p:nvCxnSpPr>
            <p:spPr bwMode="auto">
              <a:xfrm>
                <a:off x="1349283" y="892082"/>
                <a:ext cx="425636" cy="152400"/>
              </a:xfrm>
              <a:prstGeom prst="straightConnector1">
                <a:avLst/>
              </a:prstGeom>
              <a:noFill/>
              <a:ln w="9525" cmpd="sng">
                <a:solidFill>
                  <a:schemeClr val="accent1"/>
                </a:solidFill>
                <a:round/>
                <a:headEnd/>
                <a:tailEnd type="arrow" w="sm" len="sm"/>
              </a:ln>
            </p:spPr>
          </p:cxnSp>
          <p:cxnSp>
            <p:nvCxnSpPr>
              <p:cNvPr id="48" name="Straight Arrow Connector 56"/>
              <p:cNvCxnSpPr>
                <a:cxnSpLocks noChangeShapeType="1"/>
                <a:stCxn id="41" idx="7"/>
                <a:endCxn id="42" idx="4"/>
              </p:cNvCxnSpPr>
              <p:nvPr/>
            </p:nvCxnSpPr>
            <p:spPr bwMode="auto">
              <a:xfrm flipV="1">
                <a:off x="1882681" y="609600"/>
                <a:ext cx="98518" cy="327118"/>
              </a:xfrm>
              <a:prstGeom prst="straightConnector1">
                <a:avLst/>
              </a:prstGeom>
              <a:noFill/>
              <a:ln w="9525" cmpd="sng">
                <a:solidFill>
                  <a:schemeClr val="accent1"/>
                </a:solidFill>
                <a:round/>
                <a:headEnd/>
                <a:tailEnd type="arrow" w="sm" len="sm"/>
              </a:ln>
            </p:spPr>
          </p:cxnSp>
          <p:cxnSp>
            <p:nvCxnSpPr>
              <p:cNvPr id="49" name="Straight Arrow Connector 57"/>
              <p:cNvCxnSpPr>
                <a:cxnSpLocks noChangeShapeType="1"/>
                <a:stCxn id="41" idx="1"/>
                <a:endCxn id="37" idx="5"/>
              </p:cNvCxnSpPr>
              <p:nvPr/>
            </p:nvCxnSpPr>
            <p:spPr bwMode="auto">
              <a:xfrm flipH="1" flipV="1">
                <a:off x="1425482" y="358682"/>
                <a:ext cx="349437" cy="578037"/>
              </a:xfrm>
              <a:prstGeom prst="straightConnector1">
                <a:avLst/>
              </a:prstGeom>
              <a:noFill/>
              <a:ln w="9525" cmpd="sng">
                <a:solidFill>
                  <a:schemeClr val="accent1"/>
                </a:solidFill>
                <a:round/>
                <a:headEnd/>
                <a:tailEnd type="arrow" w="sm" len="sm"/>
              </a:ln>
            </p:spPr>
          </p:cxnSp>
          <p:cxnSp>
            <p:nvCxnSpPr>
              <p:cNvPr id="50" name="Straight Arrow Connector 58"/>
              <p:cNvCxnSpPr>
                <a:cxnSpLocks noChangeShapeType="1"/>
                <a:stCxn id="40" idx="4"/>
                <a:endCxn id="39" idx="0"/>
              </p:cNvCxnSpPr>
              <p:nvPr/>
            </p:nvCxnSpPr>
            <p:spPr bwMode="auto">
              <a:xfrm flipH="1">
                <a:off x="1371600" y="1676400"/>
                <a:ext cx="76200" cy="381000"/>
              </a:xfrm>
              <a:prstGeom prst="straightConnector1">
                <a:avLst/>
              </a:prstGeom>
              <a:noFill/>
              <a:ln w="9525" cmpd="sng">
                <a:solidFill>
                  <a:schemeClr val="accent1"/>
                </a:solidFill>
                <a:round/>
                <a:headEnd/>
                <a:tailEnd type="arrow" w="sm" len="sm"/>
              </a:ln>
            </p:spPr>
          </p:cxnSp>
          <p:sp>
            <p:nvSpPr>
              <p:cNvPr id="51" name="Oval 59"/>
              <p:cNvSpPr>
                <a:spLocks noChangeArrowheads="1"/>
              </p:cNvSpPr>
              <p:nvPr/>
            </p:nvSpPr>
            <p:spPr bwMode="auto">
              <a:xfrm>
                <a:off x="304800" y="9906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2" name="Oval 60"/>
              <p:cNvSpPr>
                <a:spLocks noChangeArrowheads="1"/>
              </p:cNvSpPr>
              <p:nvPr/>
            </p:nvSpPr>
            <p:spPr bwMode="auto">
              <a:xfrm>
                <a:off x="609600" y="10668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3" name="Oval 61"/>
              <p:cNvSpPr>
                <a:spLocks noChangeArrowheads="1"/>
              </p:cNvSpPr>
              <p:nvPr/>
            </p:nvSpPr>
            <p:spPr bwMode="auto">
              <a:xfrm>
                <a:off x="1371600" y="11430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4" name="Oval 62"/>
              <p:cNvSpPr>
                <a:spLocks noChangeArrowheads="1"/>
              </p:cNvSpPr>
              <p:nvPr/>
            </p:nvSpPr>
            <p:spPr bwMode="auto">
              <a:xfrm>
                <a:off x="1219200" y="5334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5" name="Oval 63"/>
              <p:cNvSpPr>
                <a:spLocks noChangeArrowheads="1"/>
              </p:cNvSpPr>
              <p:nvPr/>
            </p:nvSpPr>
            <p:spPr bwMode="auto">
              <a:xfrm>
                <a:off x="1676400" y="3048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6" name="Oval 64"/>
              <p:cNvSpPr>
                <a:spLocks noChangeArrowheads="1"/>
              </p:cNvSpPr>
              <p:nvPr/>
            </p:nvSpPr>
            <p:spPr bwMode="auto">
              <a:xfrm>
                <a:off x="2133600" y="7620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7" name="Oval 65"/>
              <p:cNvSpPr>
                <a:spLocks noChangeArrowheads="1"/>
              </p:cNvSpPr>
              <p:nvPr/>
            </p:nvSpPr>
            <p:spPr bwMode="auto">
              <a:xfrm>
                <a:off x="1979083" y="1188641"/>
                <a:ext cx="152401"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8" name="Oval 66"/>
              <p:cNvSpPr>
                <a:spLocks noChangeArrowheads="1"/>
              </p:cNvSpPr>
              <p:nvPr/>
            </p:nvSpPr>
            <p:spPr bwMode="auto">
              <a:xfrm>
                <a:off x="1676400" y="13716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9" name="Oval 67"/>
              <p:cNvSpPr>
                <a:spLocks noChangeArrowheads="1"/>
              </p:cNvSpPr>
              <p:nvPr/>
            </p:nvSpPr>
            <p:spPr bwMode="auto">
              <a:xfrm>
                <a:off x="1828800" y="16764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0" name="Oval 68"/>
              <p:cNvSpPr>
                <a:spLocks noChangeArrowheads="1"/>
              </p:cNvSpPr>
              <p:nvPr/>
            </p:nvSpPr>
            <p:spPr bwMode="auto">
              <a:xfrm>
                <a:off x="1066800" y="18288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1" name="Oval 69"/>
              <p:cNvSpPr>
                <a:spLocks noChangeArrowheads="1"/>
              </p:cNvSpPr>
              <p:nvPr/>
            </p:nvSpPr>
            <p:spPr bwMode="auto">
              <a:xfrm>
                <a:off x="990600" y="14478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2" name="Oval 70"/>
              <p:cNvSpPr>
                <a:spLocks noChangeArrowheads="1"/>
              </p:cNvSpPr>
              <p:nvPr/>
            </p:nvSpPr>
            <p:spPr bwMode="auto">
              <a:xfrm>
                <a:off x="685800" y="16764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3" name="Oval 71"/>
              <p:cNvSpPr>
                <a:spLocks noChangeArrowheads="1"/>
              </p:cNvSpPr>
              <p:nvPr/>
            </p:nvSpPr>
            <p:spPr bwMode="auto">
              <a:xfrm>
                <a:off x="457200" y="12954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4" name="Oval 72"/>
              <p:cNvSpPr>
                <a:spLocks noChangeArrowheads="1"/>
              </p:cNvSpPr>
              <p:nvPr/>
            </p:nvSpPr>
            <p:spPr bwMode="auto">
              <a:xfrm>
                <a:off x="381000" y="5334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5" name="Oval 73"/>
              <p:cNvSpPr>
                <a:spLocks noChangeArrowheads="1"/>
              </p:cNvSpPr>
              <p:nvPr/>
            </p:nvSpPr>
            <p:spPr bwMode="auto">
              <a:xfrm>
                <a:off x="990600" y="2286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grpSp>
      </p:grpSp>
      <p:sp>
        <p:nvSpPr>
          <p:cNvPr id="75" name="Folded Corner 16"/>
          <p:cNvSpPr>
            <a:spLocks noChangeArrowheads="1"/>
          </p:cNvSpPr>
          <p:nvPr/>
        </p:nvSpPr>
        <p:spPr bwMode="auto">
          <a:xfrm>
            <a:off x="975921" y="4000385"/>
            <a:ext cx="5940436" cy="2173914"/>
          </a:xfrm>
          <a:prstGeom prst="foldedCorner">
            <a:avLst>
              <a:gd name="adj" fmla="val 12500"/>
            </a:avLst>
          </a:prstGeom>
          <a:solidFill>
            <a:schemeClr val="bg1"/>
          </a:solidFill>
          <a:ln w="19050" cmpd="sng">
            <a:solidFill>
              <a:schemeClr val="tx1"/>
            </a:solidFill>
            <a:round/>
            <a:headEnd/>
            <a:tailEnd/>
          </a:ln>
        </p:spPr>
        <p:txBody>
          <a:bodyPr anchor="t"/>
          <a:lstStyle/>
          <a:p>
            <a:r>
              <a:rPr lang="en-US" sz="1400" dirty="0">
                <a:solidFill>
                  <a:srgbClr val="0070C0"/>
                </a:solidFill>
                <a:latin typeface="Lucida Console" pitchFamily="49" charset="0"/>
                <a:sym typeface="Lucida Console" pitchFamily="49" charset="0"/>
              </a:rPr>
              <a:t># Query graph using a SQL syntax pattern specification</a:t>
            </a:r>
          </a:p>
          <a:p>
            <a:r>
              <a:rPr lang="en-US" sz="1400" dirty="0">
                <a:solidFill>
                  <a:srgbClr val="2F2F2F"/>
                </a:solidFill>
                <a:latin typeface="Lucida Console" pitchFamily="49" charset="0"/>
                <a:sym typeface="Lucida Console" pitchFamily="49" charset="0"/>
              </a:rPr>
              <a:t>R&gt; </a:t>
            </a:r>
            <a:r>
              <a:rPr lang="en-US" sz="1400" dirty="0" err="1">
                <a:solidFill>
                  <a:srgbClr val="2F2F2F"/>
                </a:solidFill>
                <a:latin typeface="Lucida Console" pitchFamily="49" charset="0"/>
                <a:sym typeface="Lucida Console" pitchFamily="49" charset="0"/>
              </a:rPr>
              <a:t>q_result</a:t>
            </a:r>
            <a:r>
              <a:rPr lang="en-US" sz="1400" dirty="0">
                <a:solidFill>
                  <a:srgbClr val="2F2F2F"/>
                </a:solidFill>
                <a:latin typeface="Lucida Console" pitchFamily="49" charset="0"/>
                <a:sym typeface="Lucida Console" pitchFamily="49" charset="0"/>
              </a:rPr>
              <a:t> &lt;- </a:t>
            </a:r>
            <a:r>
              <a:rPr lang="en-US" sz="1400" dirty="0" err="1">
                <a:solidFill>
                  <a:srgbClr val="2F2F2F"/>
                </a:solidFill>
                <a:latin typeface="Lucida Console" pitchFamily="49" charset="0"/>
                <a:sym typeface="Lucida Console" pitchFamily="49" charset="0"/>
              </a:rPr>
              <a:t>oaa.cursor</a:t>
            </a:r>
            <a:r>
              <a:rPr lang="en-US" sz="1400" dirty="0">
                <a:solidFill>
                  <a:srgbClr val="2F2F2F"/>
                </a:solidFill>
                <a:latin typeface="Lucida Console" pitchFamily="49" charset="0"/>
                <a:sym typeface="Lucida Console" pitchFamily="49" charset="0"/>
              </a:rPr>
              <a:t>(</a:t>
            </a:r>
            <a:r>
              <a:rPr lang="en-US" sz="1400" dirty="0" err="1">
                <a:solidFill>
                  <a:srgbClr val="2F2F2F"/>
                </a:solidFill>
                <a:latin typeface="Lucida Console" pitchFamily="49" charset="0"/>
                <a:sym typeface="Lucida Console" pitchFamily="49" charset="0"/>
              </a:rPr>
              <a:t>mygraph</a:t>
            </a:r>
            <a:r>
              <a:rPr lang="en-US" sz="1400" dirty="0">
                <a:solidFill>
                  <a:srgbClr val="2F2F2F"/>
                </a:solidFill>
                <a:latin typeface="Lucida Console" pitchFamily="49" charset="0"/>
                <a:sym typeface="Lucida Console" pitchFamily="49" charset="0"/>
              </a:rPr>
              <a:t>, </a:t>
            </a:r>
          </a:p>
          <a:p>
            <a:r>
              <a:rPr lang="en-US" sz="1400" dirty="0">
                <a:solidFill>
                  <a:schemeClr val="accent1"/>
                </a:solidFill>
                <a:latin typeface="Lucida Console" pitchFamily="49" charset="0"/>
                <a:sym typeface="Lucida Console" pitchFamily="49" charset="0"/>
              </a:rPr>
              <a:t>“SELECT n.name, m.name, </a:t>
            </a:r>
            <a:r>
              <a:rPr lang="en-US" sz="1400" dirty="0" err="1">
                <a:solidFill>
                  <a:schemeClr val="accent1"/>
                </a:solidFill>
                <a:latin typeface="Lucida Console" pitchFamily="49" charset="0"/>
                <a:sym typeface="Lucida Console" pitchFamily="49" charset="0"/>
              </a:rPr>
              <a:t>n.pagerank</a:t>
            </a:r>
            <a:r>
              <a:rPr lang="en-US" sz="1400" dirty="0">
                <a:solidFill>
                  <a:schemeClr val="accent1"/>
                </a:solidFill>
                <a:latin typeface="Lucida Console" pitchFamily="49" charset="0"/>
                <a:sym typeface="Lucida Console" pitchFamily="49" charset="0"/>
              </a:rPr>
              <a:t>, </a:t>
            </a:r>
            <a:r>
              <a:rPr lang="en-US" sz="1400" dirty="0" err="1">
                <a:solidFill>
                  <a:schemeClr val="accent1"/>
                </a:solidFill>
                <a:latin typeface="Lucida Console" pitchFamily="49" charset="0"/>
                <a:sym typeface="Lucida Console" pitchFamily="49" charset="0"/>
              </a:rPr>
              <a:t>m.pagerank</a:t>
            </a:r>
            <a:endParaRPr lang="en-US" sz="1400" dirty="0">
              <a:solidFill>
                <a:schemeClr val="accent1"/>
              </a:solidFill>
              <a:latin typeface="Lucida Console" pitchFamily="49" charset="0"/>
              <a:sym typeface="Lucida Console" pitchFamily="49" charset="0"/>
            </a:endParaRPr>
          </a:p>
          <a:p>
            <a:r>
              <a:rPr lang="en-US" sz="1400" dirty="0">
                <a:solidFill>
                  <a:schemeClr val="accent1"/>
                </a:solidFill>
                <a:latin typeface="Lucida Console" pitchFamily="49" charset="0"/>
                <a:sym typeface="Lucida Console" pitchFamily="49" charset="0"/>
              </a:rPr>
              <a:t> WHERE (n WITH </a:t>
            </a:r>
            <a:r>
              <a:rPr lang="en-US" sz="1400" dirty="0" err="1">
                <a:solidFill>
                  <a:schemeClr val="accent1"/>
                </a:solidFill>
                <a:latin typeface="Lucida Console" pitchFamily="49" charset="0"/>
                <a:sym typeface="Lucida Console" pitchFamily="49" charset="0"/>
              </a:rPr>
              <a:t>pagerank</a:t>
            </a:r>
            <a:r>
              <a:rPr lang="en-US" sz="1400" dirty="0">
                <a:solidFill>
                  <a:schemeClr val="accent1"/>
                </a:solidFill>
                <a:latin typeface="Lucida Console" pitchFamily="49" charset="0"/>
                <a:sym typeface="Lucida Console" pitchFamily="49" charset="0"/>
              </a:rPr>
              <a:t> &lt; 0.1) -&gt; (m),</a:t>
            </a:r>
          </a:p>
          <a:p>
            <a:r>
              <a:rPr lang="en-US" sz="1400" dirty="0">
                <a:solidFill>
                  <a:schemeClr val="accent1"/>
                </a:solidFill>
                <a:latin typeface="Lucida Console" pitchFamily="49" charset="0"/>
                <a:sym typeface="Lucida Console" pitchFamily="49" charset="0"/>
              </a:rPr>
              <a:t>       </a:t>
            </a:r>
            <a:r>
              <a:rPr lang="en-US" sz="1400" dirty="0" err="1">
                <a:solidFill>
                  <a:schemeClr val="accent1"/>
                </a:solidFill>
                <a:latin typeface="Lucida Console" pitchFamily="49" charset="0"/>
                <a:sym typeface="Lucida Console" pitchFamily="49" charset="0"/>
              </a:rPr>
              <a:t>n.pagerank</a:t>
            </a:r>
            <a:r>
              <a:rPr lang="en-US" sz="1400" dirty="0">
                <a:solidFill>
                  <a:schemeClr val="accent1"/>
                </a:solidFill>
                <a:latin typeface="Lucida Console" pitchFamily="49" charset="0"/>
                <a:sym typeface="Lucida Console" pitchFamily="49" charset="0"/>
              </a:rPr>
              <a:t> &gt; </a:t>
            </a:r>
            <a:r>
              <a:rPr lang="en-US" sz="1400" dirty="0" err="1">
                <a:solidFill>
                  <a:schemeClr val="accent1"/>
                </a:solidFill>
                <a:latin typeface="Lucida Console" pitchFamily="49" charset="0"/>
                <a:sym typeface="Lucida Console" pitchFamily="49" charset="0"/>
              </a:rPr>
              <a:t>m.pagerank</a:t>
            </a:r>
            <a:endParaRPr lang="en-US" sz="1400" dirty="0">
              <a:solidFill>
                <a:schemeClr val="accent1"/>
              </a:solidFill>
              <a:latin typeface="Lucida Console" pitchFamily="49" charset="0"/>
              <a:sym typeface="Lucida Console" pitchFamily="49" charset="0"/>
            </a:endParaRPr>
          </a:p>
          <a:p>
            <a:r>
              <a:rPr lang="en-US" sz="1400" dirty="0">
                <a:solidFill>
                  <a:schemeClr val="accent1"/>
                </a:solidFill>
                <a:latin typeface="Lucida Console" pitchFamily="49" charset="0"/>
                <a:sym typeface="Lucida Console" pitchFamily="49" charset="0"/>
              </a:rPr>
              <a:t> ORDER BY </a:t>
            </a:r>
            <a:r>
              <a:rPr lang="en-US" sz="1400" dirty="0" err="1">
                <a:solidFill>
                  <a:schemeClr val="accent1"/>
                </a:solidFill>
                <a:latin typeface="Lucida Console" pitchFamily="49" charset="0"/>
                <a:sym typeface="Lucida Console" pitchFamily="49" charset="0"/>
              </a:rPr>
              <a:t>n.pagerank</a:t>
            </a:r>
            <a:r>
              <a:rPr lang="en-US" sz="1400" dirty="0">
                <a:solidFill>
                  <a:schemeClr val="accent1"/>
                </a:solidFill>
                <a:latin typeface="Lucida Console" pitchFamily="49" charset="0"/>
                <a:sym typeface="Lucida Console" pitchFamily="49" charset="0"/>
              </a:rPr>
              <a:t>”</a:t>
            </a:r>
          </a:p>
          <a:p>
            <a:r>
              <a:rPr lang="en-US" sz="1400" dirty="0">
                <a:solidFill>
                  <a:srgbClr val="2F2F2F"/>
                </a:solidFill>
                <a:latin typeface="Lucida Console" pitchFamily="49" charset="0"/>
                <a:sym typeface="Lucida Console" pitchFamily="49" charset="0"/>
              </a:rPr>
              <a:t>)</a:t>
            </a:r>
          </a:p>
          <a:p>
            <a:r>
              <a:rPr lang="en-US" sz="1400" dirty="0">
                <a:solidFill>
                  <a:srgbClr val="0070C0"/>
                </a:solidFill>
                <a:latin typeface="Lucida Console" pitchFamily="49" charset="0"/>
                <a:sym typeface="Lucida Console" pitchFamily="49" charset="0"/>
              </a:rPr>
              <a:t># Returns a cursor to examine results</a:t>
            </a:r>
          </a:p>
          <a:p>
            <a:r>
              <a:rPr lang="en-US" sz="1400" dirty="0">
                <a:solidFill>
                  <a:srgbClr val="2F2F2F"/>
                </a:solidFill>
                <a:latin typeface="Lucida Console" pitchFamily="49" charset="0"/>
                <a:sym typeface="Lucida Console" pitchFamily="49" charset="0"/>
              </a:rPr>
              <a:t>R&gt; </a:t>
            </a:r>
            <a:r>
              <a:rPr lang="en-US" sz="1400" dirty="0" err="1">
                <a:solidFill>
                  <a:srgbClr val="2F2F2F"/>
                </a:solidFill>
                <a:latin typeface="Lucida Console" pitchFamily="49" charset="0"/>
                <a:sym typeface="Lucida Console" pitchFamily="49" charset="0"/>
              </a:rPr>
              <a:t>df</a:t>
            </a:r>
            <a:r>
              <a:rPr lang="en-US" sz="1400" dirty="0">
                <a:solidFill>
                  <a:srgbClr val="2F2F2F"/>
                </a:solidFill>
                <a:latin typeface="Lucida Console" pitchFamily="49" charset="0"/>
                <a:sym typeface="Lucida Console" pitchFamily="49" charset="0"/>
              </a:rPr>
              <a:t> &lt;- </a:t>
            </a:r>
            <a:r>
              <a:rPr lang="en-US" sz="1400" dirty="0" err="1">
                <a:solidFill>
                  <a:srgbClr val="2F2F2F"/>
                </a:solidFill>
                <a:latin typeface="Lucida Console" pitchFamily="49" charset="0"/>
                <a:sym typeface="Lucida Console" pitchFamily="49" charset="0"/>
              </a:rPr>
              <a:t>oaa.next</a:t>
            </a:r>
            <a:r>
              <a:rPr lang="en-US" sz="1400" dirty="0">
                <a:solidFill>
                  <a:srgbClr val="2F2F2F"/>
                </a:solidFill>
                <a:latin typeface="Lucida Console" pitchFamily="49" charset="0"/>
                <a:sym typeface="Lucida Console" pitchFamily="49" charset="0"/>
              </a:rPr>
              <a:t>(</a:t>
            </a:r>
            <a:r>
              <a:rPr lang="en-US" sz="1400" dirty="0" err="1">
                <a:solidFill>
                  <a:srgbClr val="2F2F2F"/>
                </a:solidFill>
                <a:latin typeface="Lucida Console" pitchFamily="49" charset="0"/>
                <a:sym typeface="Lucida Console" pitchFamily="49" charset="0"/>
              </a:rPr>
              <a:t>q_result</a:t>
            </a:r>
            <a:r>
              <a:rPr lang="en-US" sz="1400" dirty="0">
                <a:solidFill>
                  <a:srgbClr val="2F2F2F"/>
                </a:solidFill>
                <a:latin typeface="Lucida Console" pitchFamily="49" charset="0"/>
                <a:sym typeface="Lucida Console" pitchFamily="49" charset="0"/>
              </a:rPr>
              <a:t>, 10) </a:t>
            </a:r>
            <a:endParaRPr lang="en-US" sz="1400" dirty="0"/>
          </a:p>
          <a:p>
            <a:pPr>
              <a:lnSpc>
                <a:spcPct val="90000"/>
              </a:lnSpc>
            </a:pPr>
            <a:endParaRPr lang="en-US" sz="1400" dirty="0">
              <a:solidFill>
                <a:srgbClr val="2F2F2F"/>
              </a:solidFill>
              <a:latin typeface="Lucida Console" pitchFamily="49" charset="0"/>
              <a:sym typeface="Lucida Console" pitchFamily="49" charset="0"/>
            </a:endParaRPr>
          </a:p>
          <a:p>
            <a:pPr>
              <a:lnSpc>
                <a:spcPct val="90000"/>
              </a:lnSpc>
            </a:pPr>
            <a:endParaRPr lang="en-US" sz="1400" dirty="0">
              <a:solidFill>
                <a:srgbClr val="2F2F2F"/>
              </a:solidFill>
              <a:latin typeface="Lucida Console" pitchFamily="49" charset="0"/>
              <a:sym typeface="Lucida Console" pitchFamily="49" charset="0"/>
            </a:endParaRPr>
          </a:p>
          <a:p>
            <a:pPr>
              <a:lnSpc>
                <a:spcPct val="90000"/>
              </a:lnSpc>
            </a:pPr>
            <a:endParaRPr lang="en-US" sz="1400" dirty="0">
              <a:solidFill>
                <a:srgbClr val="2F2F2F"/>
              </a:solidFill>
              <a:latin typeface="Lucida Console" pitchFamily="49" charset="0"/>
              <a:sym typeface="Lucida Console" pitchFamily="49" charset="0"/>
            </a:endParaRPr>
          </a:p>
        </p:txBody>
      </p:sp>
      <p:sp>
        <p:nvSpPr>
          <p:cNvPr id="79" name="Cloud 78"/>
          <p:cNvSpPr/>
          <p:nvPr/>
        </p:nvSpPr>
        <p:spPr>
          <a:xfrm>
            <a:off x="6547011" y="800270"/>
            <a:ext cx="2850487" cy="2110480"/>
          </a:xfrm>
          <a:prstGeom prst="cloud">
            <a:avLst/>
          </a:prstGeom>
          <a:solidFill>
            <a:schemeClr val="bg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grpSp>
        <p:nvGrpSpPr>
          <p:cNvPr id="74" name="Group 73"/>
          <p:cNvGrpSpPr/>
          <p:nvPr/>
        </p:nvGrpSpPr>
        <p:grpSpPr>
          <a:xfrm>
            <a:off x="6867816" y="1101011"/>
            <a:ext cx="1708746" cy="1510387"/>
            <a:chOff x="6869605" y="1100405"/>
            <a:chExt cx="1709191" cy="1510780"/>
          </a:xfrm>
        </p:grpSpPr>
        <p:grpSp>
          <p:nvGrpSpPr>
            <p:cNvPr id="26" name="Group 25"/>
            <p:cNvGrpSpPr/>
            <p:nvPr/>
          </p:nvGrpSpPr>
          <p:grpSpPr>
            <a:xfrm>
              <a:off x="7021904" y="1100405"/>
              <a:ext cx="1360020" cy="1429871"/>
              <a:chOff x="7021904" y="1100405"/>
              <a:chExt cx="1360020" cy="1429871"/>
            </a:xfrm>
          </p:grpSpPr>
          <p:sp>
            <p:nvSpPr>
              <p:cNvPr id="3" name="Oval 2"/>
              <p:cNvSpPr/>
              <p:nvPr/>
            </p:nvSpPr>
            <p:spPr>
              <a:xfrm>
                <a:off x="7021904" y="1450029"/>
                <a:ext cx="620432" cy="623047"/>
              </a:xfrm>
              <a:prstGeom prst="ellips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 tIns="45708" rIns="9142" bIns="45708" numCol="1" spcCol="0" rtlCol="0" fromWordArt="0" anchor="ctr" anchorCtr="0" forceAA="0" compatLnSpc="1">
                <a:prstTxWarp prst="textNoShape">
                  <a:avLst/>
                </a:prstTxWarp>
                <a:noAutofit/>
              </a:bodyPr>
              <a:lstStyle/>
              <a:p>
                <a:pPr algn="ctr">
                  <a:lnSpc>
                    <a:spcPct val="90000"/>
                  </a:lnSpc>
                </a:pPr>
                <a:r>
                  <a:rPr lang="en-US" dirty="0">
                    <a:solidFill>
                      <a:schemeClr val="tx1">
                        <a:lumMod val="50000"/>
                      </a:schemeClr>
                    </a:solidFill>
                  </a:rPr>
                  <a:t>x</a:t>
                </a:r>
              </a:p>
            </p:txBody>
          </p:sp>
          <p:sp>
            <p:nvSpPr>
              <p:cNvPr id="71" name="Oval 70"/>
              <p:cNvSpPr/>
              <p:nvPr/>
            </p:nvSpPr>
            <p:spPr>
              <a:xfrm>
                <a:off x="7761492" y="1907229"/>
                <a:ext cx="620432" cy="623047"/>
              </a:xfrm>
              <a:prstGeom prst="ellips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 tIns="45708" rIns="9142" bIns="45708" numCol="1" spcCol="0" rtlCol="0" fromWordArt="0" anchor="ctr" anchorCtr="0" forceAA="0" compatLnSpc="1">
                <a:prstTxWarp prst="textNoShape">
                  <a:avLst/>
                </a:prstTxWarp>
                <a:noAutofit/>
              </a:bodyPr>
              <a:lstStyle/>
              <a:p>
                <a:pPr algn="ctr">
                  <a:lnSpc>
                    <a:spcPct val="90000"/>
                  </a:lnSpc>
                </a:pPr>
                <a:r>
                  <a:rPr lang="en-US" dirty="0">
                    <a:solidFill>
                      <a:schemeClr val="tx1">
                        <a:lumMod val="50000"/>
                      </a:schemeClr>
                    </a:solidFill>
                  </a:rPr>
                  <a:t>z</a:t>
                </a:r>
              </a:p>
            </p:txBody>
          </p:sp>
          <p:sp>
            <p:nvSpPr>
              <p:cNvPr id="72" name="Oval 71"/>
              <p:cNvSpPr/>
              <p:nvPr/>
            </p:nvSpPr>
            <p:spPr>
              <a:xfrm>
                <a:off x="7761492" y="1100405"/>
                <a:ext cx="620432" cy="623047"/>
              </a:xfrm>
              <a:prstGeom prst="ellips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 tIns="45708" rIns="9142" bIns="45708" numCol="1" spcCol="0" rtlCol="0" fromWordArt="0" anchor="ctr" anchorCtr="0" forceAA="0" compatLnSpc="1">
                <a:prstTxWarp prst="textNoShape">
                  <a:avLst/>
                </a:prstTxWarp>
                <a:noAutofit/>
              </a:bodyPr>
              <a:lstStyle/>
              <a:p>
                <a:pPr algn="ctr">
                  <a:lnSpc>
                    <a:spcPct val="90000"/>
                  </a:lnSpc>
                </a:pPr>
                <a:r>
                  <a:rPr lang="en-US" dirty="0">
                    <a:solidFill>
                      <a:schemeClr val="tx1">
                        <a:lumMod val="50000"/>
                      </a:schemeClr>
                    </a:solidFill>
                  </a:rPr>
                  <a:t>y</a:t>
                </a:r>
              </a:p>
            </p:txBody>
          </p:sp>
          <p:cxnSp>
            <p:nvCxnSpPr>
              <p:cNvPr id="8" name="Straight Arrow Connector 7"/>
              <p:cNvCxnSpPr>
                <a:stCxn id="3" idx="7"/>
                <a:endCxn id="72" idx="2"/>
              </p:cNvCxnSpPr>
              <p:nvPr/>
            </p:nvCxnSpPr>
            <p:spPr>
              <a:xfrm flipV="1">
                <a:off x="7551476" y="1411929"/>
                <a:ext cx="210016" cy="129343"/>
              </a:xfrm>
              <a:prstGeom prst="straightConnector1">
                <a:avLst/>
              </a:prstGeom>
              <a:ln w="19050">
                <a:solidFill>
                  <a:schemeClr val="accent5"/>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 idx="5"/>
                <a:endCxn id="71" idx="2"/>
              </p:cNvCxnSpPr>
              <p:nvPr/>
            </p:nvCxnSpPr>
            <p:spPr>
              <a:xfrm>
                <a:off x="7551476" y="1981833"/>
                <a:ext cx="210016" cy="236920"/>
              </a:xfrm>
              <a:prstGeom prst="straightConnector1">
                <a:avLst/>
              </a:prstGeom>
              <a:ln w="19050">
                <a:solidFill>
                  <a:schemeClr val="accent5"/>
                </a:solidFill>
                <a:miter lim="800000"/>
                <a:tailEnd type="triangle"/>
              </a:ln>
            </p:spPr>
            <p:style>
              <a:lnRef idx="1">
                <a:schemeClr val="accent1"/>
              </a:lnRef>
              <a:fillRef idx="0">
                <a:schemeClr val="accent1"/>
              </a:fillRef>
              <a:effectRef idx="0">
                <a:schemeClr val="accent1"/>
              </a:effectRef>
              <a:fontRef idx="minor">
                <a:schemeClr val="tx1"/>
              </a:fontRef>
            </p:style>
          </p:cxnSp>
        </p:grpSp>
        <p:sp>
          <p:nvSpPr>
            <p:cNvPr id="28" name="Rectangle 27"/>
            <p:cNvSpPr/>
            <p:nvPr/>
          </p:nvSpPr>
          <p:spPr>
            <a:xfrm>
              <a:off x="7922491" y="1558538"/>
              <a:ext cx="578589" cy="253622"/>
            </a:xfrm>
            <a:prstGeom prst="rect">
              <a:avLst/>
            </a:prstGeom>
            <a:solidFill>
              <a:srgbClr val="FFFF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sz="1200" dirty="0">
                  <a:solidFill>
                    <a:schemeClr val="tx1">
                      <a:lumMod val="50000"/>
                    </a:schemeClr>
                  </a:solidFill>
                </a:rPr>
                <a:t>0.2</a:t>
              </a:r>
            </a:p>
          </p:txBody>
        </p:sp>
        <p:sp>
          <p:nvSpPr>
            <p:cNvPr id="76" name="Rectangle 75"/>
            <p:cNvSpPr/>
            <p:nvPr/>
          </p:nvSpPr>
          <p:spPr>
            <a:xfrm>
              <a:off x="6869605" y="1878322"/>
              <a:ext cx="741203" cy="231891"/>
            </a:xfrm>
            <a:prstGeom prst="rect">
              <a:avLst/>
            </a:prstGeom>
            <a:solidFill>
              <a:srgbClr val="FFFF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sz="1200" dirty="0">
                  <a:solidFill>
                    <a:schemeClr val="tx1">
                      <a:lumMod val="50000"/>
                    </a:schemeClr>
                  </a:solidFill>
                </a:rPr>
                <a:t>0.05</a:t>
              </a:r>
            </a:p>
          </p:txBody>
        </p:sp>
        <p:sp>
          <p:nvSpPr>
            <p:cNvPr id="77" name="Rectangle 76"/>
            <p:cNvSpPr/>
            <p:nvPr/>
          </p:nvSpPr>
          <p:spPr>
            <a:xfrm>
              <a:off x="7871691" y="2337478"/>
              <a:ext cx="707105" cy="273707"/>
            </a:xfrm>
            <a:prstGeom prst="rect">
              <a:avLst/>
            </a:prstGeom>
            <a:solidFill>
              <a:srgbClr val="FFFF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sz="1200" dirty="0">
                  <a:solidFill>
                    <a:schemeClr val="tx1">
                      <a:lumMod val="50000"/>
                    </a:schemeClr>
                  </a:solidFill>
                </a:rPr>
                <a:t>0.001</a:t>
              </a:r>
            </a:p>
          </p:txBody>
        </p:sp>
      </p:grpSp>
      <p:sp>
        <p:nvSpPr>
          <p:cNvPr id="80" name="Rounded Rectangle 79"/>
          <p:cNvSpPr/>
          <p:nvPr/>
        </p:nvSpPr>
        <p:spPr>
          <a:xfrm rot="2369475">
            <a:off x="6747278" y="1652560"/>
            <a:ext cx="1812020" cy="831474"/>
          </a:xfrm>
          <a:prstGeom prst="round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sp>
        <p:nvSpPr>
          <p:cNvPr id="81" name="Oval 80"/>
          <p:cNvSpPr/>
          <p:nvPr/>
        </p:nvSpPr>
        <p:spPr>
          <a:xfrm>
            <a:off x="8504340" y="1016370"/>
            <a:ext cx="620270" cy="622885"/>
          </a:xfrm>
          <a:prstGeom prst="ellips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 tIns="45708" rIns="9142" bIns="45708" numCol="1" spcCol="0" rtlCol="0" fromWordArt="0" anchor="ctr" anchorCtr="0" forceAA="0" compatLnSpc="1">
            <a:prstTxWarp prst="textNoShape">
              <a:avLst/>
            </a:prstTxWarp>
            <a:noAutofit/>
          </a:bodyPr>
          <a:lstStyle/>
          <a:p>
            <a:pPr algn="ctr">
              <a:lnSpc>
                <a:spcPct val="90000"/>
              </a:lnSpc>
            </a:pPr>
            <a:r>
              <a:rPr lang="en-US" dirty="0">
                <a:solidFill>
                  <a:schemeClr val="tx1">
                    <a:lumMod val="50000"/>
                  </a:schemeClr>
                </a:solidFill>
              </a:rPr>
              <a:t>w</a:t>
            </a:r>
          </a:p>
        </p:txBody>
      </p:sp>
      <p:cxnSp>
        <p:nvCxnSpPr>
          <p:cNvPr id="82" name="Straight Arrow Connector 81"/>
          <p:cNvCxnSpPr>
            <a:stCxn id="72" idx="6"/>
            <a:endCxn id="81" idx="2"/>
          </p:cNvCxnSpPr>
          <p:nvPr/>
        </p:nvCxnSpPr>
        <p:spPr>
          <a:xfrm flipV="1">
            <a:off x="8379740" y="1327812"/>
            <a:ext cx="124600" cy="84642"/>
          </a:xfrm>
          <a:prstGeom prst="straightConnector1">
            <a:avLst/>
          </a:prstGeom>
          <a:ln w="19050">
            <a:solidFill>
              <a:schemeClr val="accent5"/>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8591779" y="1456285"/>
            <a:ext cx="669276" cy="238349"/>
          </a:xfrm>
          <a:prstGeom prst="rect">
            <a:avLst/>
          </a:prstGeom>
          <a:solidFill>
            <a:srgbClr val="FFFF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sz="1200" dirty="0">
                <a:solidFill>
                  <a:schemeClr val="tx1">
                    <a:lumMod val="50000"/>
                  </a:schemeClr>
                </a:solidFill>
              </a:rPr>
              <a:t>0.01</a:t>
            </a:r>
          </a:p>
        </p:txBody>
      </p:sp>
      <p:sp>
        <p:nvSpPr>
          <p:cNvPr id="83" name="Rounded Rectangle 82"/>
          <p:cNvSpPr/>
          <p:nvPr/>
        </p:nvSpPr>
        <p:spPr>
          <a:xfrm>
            <a:off x="3716791" y="3114019"/>
            <a:ext cx="1282885" cy="732009"/>
          </a:xfrm>
          <a:prstGeom prst="roundRect">
            <a:avLst/>
          </a:prstGeom>
          <a:solidFill>
            <a:schemeClr val="accent2"/>
          </a:solidFill>
          <a:ln w="31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dirty="0" err="1">
                <a:solidFill>
                  <a:schemeClr val="bg1"/>
                </a:solidFill>
              </a:rPr>
              <a:t>OAAgraph</a:t>
            </a:r>
            <a:endParaRPr lang="en-US" dirty="0">
              <a:solidFill>
                <a:schemeClr val="bg1"/>
              </a:solidFill>
            </a:endParaRPr>
          </a:p>
        </p:txBody>
      </p:sp>
    </p:spTree>
    <p:extLst>
      <p:ext uri="{BB962C8B-B14F-4D97-AF65-F5344CB8AC3E}">
        <p14:creationId xmlns:p14="http://schemas.microsoft.com/office/powerpoint/2010/main" val="152890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par>
                                <p:cTn id="11" presetID="10" presetClass="entr" presetSubtype="0"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500"/>
                                        <p:tgtEl>
                                          <p:spTgt spid="8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500"/>
                                        <p:tgtEl>
                                          <p:spTgt spid="8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500"/>
                                        <p:tgtEl>
                                          <p:spTgt spid="8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fade">
                                      <p:cBhvr>
                                        <p:cTn id="24"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3"/>
          </p:nvPr>
        </p:nvSpPr>
        <p:spPr/>
        <p:txBody>
          <a:bodyPr/>
          <a:lstStyle/>
          <a:p>
            <a:r>
              <a:rPr lang="de-DE" dirty="0"/>
              <a:t>Introduction to graph analysis</a:t>
            </a:r>
          </a:p>
          <a:p>
            <a:r>
              <a:rPr lang="de-DE" dirty="0"/>
              <a:t>Using Oracle‘s graph technologies to work with graphs</a:t>
            </a:r>
          </a:p>
          <a:p>
            <a:r>
              <a:rPr lang="de-DE" dirty="0"/>
              <a:t>Combining graph analysis and machine learning</a:t>
            </a:r>
          </a:p>
          <a:p>
            <a:r>
              <a:rPr lang="de-DE" dirty="0"/>
              <a:t>Using machine learning for network intrusion detection</a:t>
            </a:r>
          </a:p>
          <a:p>
            <a:r>
              <a:rPr lang="de-DE" dirty="0"/>
              <a:t>Wrap-up</a:t>
            </a:r>
            <a:endParaRPr lang="en-US" dirty="0"/>
          </a:p>
        </p:txBody>
      </p:sp>
      <p:sp>
        <p:nvSpPr>
          <p:cNvPr id="6" name="Pentagon 5"/>
          <p:cNvSpPr/>
          <p:nvPr/>
        </p:nvSpPr>
        <p:spPr>
          <a:xfrm>
            <a:off x="2186329" y="198120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1</a:t>
            </a:r>
          </a:p>
        </p:txBody>
      </p:sp>
      <p:sp>
        <p:nvSpPr>
          <p:cNvPr id="16" name="Pentagon 15"/>
          <p:cNvSpPr/>
          <p:nvPr/>
        </p:nvSpPr>
        <p:spPr>
          <a:xfrm>
            <a:off x="2186329" y="2677477"/>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2</a:t>
            </a:r>
          </a:p>
        </p:txBody>
      </p:sp>
      <p:sp>
        <p:nvSpPr>
          <p:cNvPr id="17" name="Pentagon 16"/>
          <p:cNvSpPr/>
          <p:nvPr/>
        </p:nvSpPr>
        <p:spPr>
          <a:xfrm>
            <a:off x="2186329" y="3373754"/>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3</a:t>
            </a:r>
          </a:p>
        </p:txBody>
      </p:sp>
      <p:sp>
        <p:nvSpPr>
          <p:cNvPr id="18" name="Pentagon 17"/>
          <p:cNvSpPr/>
          <p:nvPr/>
        </p:nvSpPr>
        <p:spPr>
          <a:xfrm>
            <a:off x="2186329" y="4070031"/>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4</a:t>
            </a:r>
          </a:p>
        </p:txBody>
      </p:sp>
      <p:sp>
        <p:nvSpPr>
          <p:cNvPr id="19" name="Pentagon 18"/>
          <p:cNvSpPr/>
          <p:nvPr/>
        </p:nvSpPr>
        <p:spPr>
          <a:xfrm>
            <a:off x="2186329" y="476631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5</a:t>
            </a:r>
          </a:p>
        </p:txBody>
      </p:sp>
      <p:sp>
        <p:nvSpPr>
          <p:cNvPr id="4" name="Slide Number Placeholder 3"/>
          <p:cNvSpPr>
            <a:spLocks noGrp="1"/>
          </p:cNvSpPr>
          <p:nvPr>
            <p:ph type="sldNum" sz="quarter" idx="12"/>
          </p:nvPr>
        </p:nvSpPr>
        <p:spPr/>
        <p:txBody>
          <a:bodyPr/>
          <a:lstStyle/>
          <a:p>
            <a:fld id="{C51EAA63-D034-42AE-91FA-B13B9518C7BE}" type="slidenum">
              <a:rPr lang="en-US" smtClean="0"/>
              <a:pPr/>
              <a:t>3</a:t>
            </a:fld>
            <a:endParaRPr lang="en-US" dirty="0"/>
          </a:p>
        </p:txBody>
      </p:sp>
    </p:spTree>
    <p:extLst>
      <p:ext uri="{BB962C8B-B14F-4D97-AF65-F5344CB8AC3E}">
        <p14:creationId xmlns:p14="http://schemas.microsoft.com/office/powerpoint/2010/main" val="355593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216896" y="1923321"/>
            <a:ext cx="4304232" cy="3401220"/>
          </a:xfrm>
          <a:prstGeom prst="rect">
            <a:avLst/>
          </a:prstGeom>
          <a:solidFill>
            <a:schemeClr val="bg1">
              <a:lumMod val="95000"/>
            </a:schemeClr>
          </a:solidFill>
          <a:ln/>
        </p:spPr>
        <p:style>
          <a:lnRef idx="1">
            <a:schemeClr val="accent5"/>
          </a:lnRef>
          <a:fillRef idx="2">
            <a:schemeClr val="accent5"/>
          </a:fillRef>
          <a:effectRef idx="1">
            <a:schemeClr val="accent5"/>
          </a:effectRef>
          <a:fontRef idx="minor">
            <a:schemeClr val="dk1"/>
          </a:fontRef>
        </p:style>
        <p:txBody>
          <a:bodyPr lIns="121867" tIns="60933" rIns="121867" bIns="60933" rtlCol="0" anchor="ctr"/>
          <a:lstStyle/>
          <a:p>
            <a:pPr algn="ctr" defTabSz="911622"/>
            <a:endParaRPr lang="en-US" dirty="0">
              <a:solidFill>
                <a:srgbClr val="000000"/>
              </a:solidFill>
            </a:endParaRPr>
          </a:p>
        </p:txBody>
      </p:sp>
      <p:sp>
        <p:nvSpPr>
          <p:cNvPr id="14" name="Rectangle 13"/>
          <p:cNvSpPr/>
          <p:nvPr/>
        </p:nvSpPr>
        <p:spPr>
          <a:xfrm>
            <a:off x="531147" y="2434176"/>
            <a:ext cx="4792501" cy="2239514"/>
          </a:xfrm>
          <a:prstGeom prst="rect">
            <a:avLst/>
          </a:prstGeom>
          <a:solidFill>
            <a:schemeClr val="bg1"/>
          </a:solidFill>
          <a:ln w="3175">
            <a:solidFill>
              <a:schemeClr val="tx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sp>
        <p:nvSpPr>
          <p:cNvPr id="2" name="Title 1"/>
          <p:cNvSpPr>
            <a:spLocks noGrp="1"/>
          </p:cNvSpPr>
          <p:nvPr>
            <p:ph type="title"/>
          </p:nvPr>
        </p:nvSpPr>
        <p:spPr>
          <a:xfrm>
            <a:off x="531364" y="355886"/>
            <a:ext cx="11126535" cy="888768"/>
          </a:xfrm>
        </p:spPr>
        <p:txBody>
          <a:bodyPr/>
          <a:lstStyle/>
          <a:p>
            <a:r>
              <a:rPr lang="en-US" altLang="zh-CN" dirty="0"/>
              <a:t>Execution Overview (ORE)</a:t>
            </a:r>
            <a:endParaRPr lang="en-US" dirty="0"/>
          </a:p>
        </p:txBody>
      </p:sp>
      <p:sp>
        <p:nvSpPr>
          <p:cNvPr id="6" name="Content Placeholder 5"/>
          <p:cNvSpPr>
            <a:spLocks noGrp="1"/>
          </p:cNvSpPr>
          <p:nvPr>
            <p:ph idx="1"/>
          </p:nvPr>
        </p:nvSpPr>
        <p:spPr>
          <a:xfrm>
            <a:off x="531152" y="1524497"/>
            <a:ext cx="11126522" cy="814635"/>
          </a:xfrm>
        </p:spPr>
        <p:txBody>
          <a:bodyPr/>
          <a:lstStyle/>
          <a:p>
            <a:r>
              <a:rPr lang="en-US" sz="2799" dirty="0"/>
              <a:t>Exporting the result to DB</a:t>
            </a:r>
          </a:p>
        </p:txBody>
      </p:sp>
      <p:pic>
        <p:nvPicPr>
          <p:cNvPr id="4" name="Picture 1" descr="C:\Users\sungphon\AppData\Local\Microsoft\Windows\Temporary Internet Files\Content.IE5\5XCXC7OH\ericlemerdy-laptop-1[1].png"/>
          <p:cNvPicPr>
            <a:picLocks noChangeAspect="1" noChangeArrowheads="1"/>
          </p:cNvPicPr>
          <p:nvPr/>
        </p:nvPicPr>
        <p:blipFill>
          <a:blip r:embed="rId2" cstate="print"/>
          <a:srcRect/>
          <a:stretch>
            <a:fillRect/>
          </a:stretch>
        </p:blipFill>
        <p:spPr bwMode="auto">
          <a:xfrm>
            <a:off x="721474" y="2691429"/>
            <a:ext cx="1244276" cy="1295063"/>
          </a:xfrm>
          <a:prstGeom prst="rect">
            <a:avLst/>
          </a:prstGeom>
          <a:noFill/>
          <a:ln w="9525">
            <a:noFill/>
            <a:miter lim="800000"/>
            <a:headEnd/>
            <a:tailEnd/>
          </a:ln>
        </p:spPr>
      </p:pic>
      <p:pic>
        <p:nvPicPr>
          <p:cNvPr id="5" name="Picture 4" descr="http://www.damcon.com.pk/wp-content/uploads/2015/03/server.png"/>
          <p:cNvPicPr>
            <a:picLocks noChangeAspect="1" noChangeArrowheads="1"/>
          </p:cNvPicPr>
          <p:nvPr/>
        </p:nvPicPr>
        <p:blipFill>
          <a:blip r:embed="rId3" cstate="print"/>
          <a:srcRect/>
          <a:stretch>
            <a:fillRect/>
          </a:stretch>
        </p:blipFill>
        <p:spPr bwMode="auto">
          <a:xfrm>
            <a:off x="9746579" y="1915288"/>
            <a:ext cx="2123629" cy="3287598"/>
          </a:xfrm>
          <a:prstGeom prst="rect">
            <a:avLst/>
          </a:prstGeom>
          <a:noFill/>
          <a:ln w="9525">
            <a:noFill/>
            <a:miter lim="800000"/>
            <a:headEnd/>
            <a:tailEnd/>
          </a:ln>
        </p:spPr>
      </p:pic>
      <p:sp>
        <p:nvSpPr>
          <p:cNvPr id="9" name="TextBox 8"/>
          <p:cNvSpPr txBox="1"/>
          <p:nvPr/>
        </p:nvSpPr>
        <p:spPr>
          <a:xfrm>
            <a:off x="927609" y="4164163"/>
            <a:ext cx="927605" cy="509527"/>
          </a:xfrm>
          <a:prstGeom prst="rect">
            <a:avLst/>
          </a:prstGeom>
          <a:noFill/>
        </p:spPr>
        <p:txBody>
          <a:bodyPr wrap="square" lIns="0" tIns="0" rIns="0" bIns="0" rtlCol="0">
            <a:noAutofit/>
          </a:bodyPr>
          <a:lstStyle/>
          <a:p>
            <a:pPr>
              <a:lnSpc>
                <a:spcPct val="90000"/>
              </a:lnSpc>
            </a:pPr>
            <a:r>
              <a:rPr lang="en-US" sz="1999" b="1" dirty="0"/>
              <a:t>Client</a:t>
            </a:r>
          </a:p>
        </p:txBody>
      </p:sp>
      <p:sp>
        <p:nvSpPr>
          <p:cNvPr id="10" name="TextBox 9"/>
          <p:cNvSpPr txBox="1"/>
          <p:nvPr/>
        </p:nvSpPr>
        <p:spPr>
          <a:xfrm>
            <a:off x="9574784" y="4948122"/>
            <a:ext cx="2069465" cy="509527"/>
          </a:xfrm>
          <a:prstGeom prst="rect">
            <a:avLst/>
          </a:prstGeom>
          <a:noFill/>
        </p:spPr>
        <p:txBody>
          <a:bodyPr wrap="square" lIns="0" tIns="0" rIns="0" bIns="0" rtlCol="0">
            <a:noAutofit/>
          </a:bodyPr>
          <a:lstStyle/>
          <a:p>
            <a:pPr>
              <a:lnSpc>
                <a:spcPct val="90000"/>
              </a:lnSpc>
            </a:pPr>
            <a:r>
              <a:rPr lang="en-US" sz="1999" b="1" dirty="0"/>
              <a:t>Database Server</a:t>
            </a:r>
          </a:p>
        </p:txBody>
      </p:sp>
      <p:sp>
        <p:nvSpPr>
          <p:cNvPr id="11" name="Rounded Rectangle 10"/>
          <p:cNvSpPr/>
          <p:nvPr/>
        </p:nvSpPr>
        <p:spPr>
          <a:xfrm>
            <a:off x="2446729" y="2691429"/>
            <a:ext cx="2648378" cy="732009"/>
          </a:xfrm>
          <a:prstGeom prst="roundRect">
            <a:avLst/>
          </a:prstGeom>
          <a:solidFill>
            <a:schemeClr val="bg1">
              <a:lumMod val="95000"/>
            </a:schemeClr>
          </a:solidFill>
          <a:ln w="31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dirty="0">
                <a:solidFill>
                  <a:schemeClr val="tx1">
                    <a:lumMod val="50000"/>
                  </a:schemeClr>
                </a:solidFill>
              </a:rPr>
              <a:t>R Client </a:t>
            </a:r>
          </a:p>
        </p:txBody>
      </p:sp>
      <p:sp>
        <p:nvSpPr>
          <p:cNvPr id="12" name="Rounded Rectangle 11"/>
          <p:cNvSpPr/>
          <p:nvPr/>
        </p:nvSpPr>
        <p:spPr>
          <a:xfrm>
            <a:off x="2446729" y="3496217"/>
            <a:ext cx="2648378" cy="860388"/>
          </a:xfrm>
          <a:prstGeom prst="roundRect">
            <a:avLst/>
          </a:prstGeom>
          <a:solidFill>
            <a:schemeClr val="accent1"/>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nSpc>
                <a:spcPct val="90000"/>
              </a:lnSpc>
            </a:pPr>
            <a:r>
              <a:rPr lang="en-US" dirty="0">
                <a:solidFill>
                  <a:schemeClr val="bg1"/>
                </a:solidFill>
              </a:rPr>
              <a:t>        ORE</a:t>
            </a:r>
          </a:p>
        </p:txBody>
      </p:sp>
      <p:sp>
        <p:nvSpPr>
          <p:cNvPr id="16" name="AutoShape 14"/>
          <p:cNvSpPr>
            <a:spLocks noChangeArrowheads="1"/>
          </p:cNvSpPr>
          <p:nvPr/>
        </p:nvSpPr>
        <p:spPr bwMode="auto">
          <a:xfrm>
            <a:off x="7506057" y="3724425"/>
            <a:ext cx="2513617" cy="1060714"/>
          </a:xfrm>
          <a:prstGeom prst="can">
            <a:avLst>
              <a:gd name="adj" fmla="val 25000"/>
            </a:avLst>
          </a:prstGeom>
          <a:solidFill>
            <a:schemeClr val="accent1"/>
          </a:solidFill>
          <a:ln w="9525" cap="rnd">
            <a:noFill/>
            <a:round/>
            <a:headEnd type="none" w="sm" len="sm"/>
            <a:tailEnd type="none" w="sm" len="sm"/>
          </a:ln>
          <a:effectLst/>
        </p:spPr>
        <p:txBody>
          <a:bodyPr wrap="none" lIns="108620" tIns="54310" rIns="108620" bIns="54310" anchor="ctr"/>
          <a:lstStyle/>
          <a:p>
            <a:pPr eaLnBrk="0" hangingPunct="0">
              <a:lnSpc>
                <a:spcPct val="70000"/>
              </a:lnSpc>
              <a:spcBef>
                <a:spcPct val="0"/>
              </a:spcBef>
              <a:buClrTx/>
              <a:defRPr/>
            </a:pPr>
            <a:endParaRPr lang="en-US" sz="1699" dirty="0">
              <a:solidFill>
                <a:schemeClr val="bg1"/>
              </a:solidFill>
            </a:endParaRPr>
          </a:p>
          <a:p>
            <a:pPr eaLnBrk="0" hangingPunct="0">
              <a:lnSpc>
                <a:spcPct val="70000"/>
              </a:lnSpc>
              <a:spcBef>
                <a:spcPct val="0"/>
              </a:spcBef>
              <a:buClrTx/>
              <a:defRPr/>
            </a:pPr>
            <a:endParaRPr lang="en-US" sz="1699" dirty="0">
              <a:solidFill>
                <a:schemeClr val="bg1"/>
              </a:solidFill>
            </a:endParaRPr>
          </a:p>
          <a:p>
            <a:pPr eaLnBrk="0" hangingPunct="0">
              <a:lnSpc>
                <a:spcPct val="70000"/>
              </a:lnSpc>
              <a:spcBef>
                <a:spcPct val="0"/>
              </a:spcBef>
              <a:buClrTx/>
              <a:defRPr/>
            </a:pPr>
            <a:endParaRPr lang="en-US" sz="1699" dirty="0">
              <a:solidFill>
                <a:schemeClr val="bg1"/>
              </a:solidFill>
            </a:endParaRPr>
          </a:p>
          <a:p>
            <a:pPr eaLnBrk="0" hangingPunct="0">
              <a:lnSpc>
                <a:spcPct val="70000"/>
              </a:lnSpc>
              <a:spcBef>
                <a:spcPct val="0"/>
              </a:spcBef>
              <a:buClrTx/>
              <a:defRPr/>
            </a:pPr>
            <a:r>
              <a:rPr lang="en-US" sz="1699" dirty="0">
                <a:solidFill>
                  <a:schemeClr val="bg1"/>
                </a:solidFill>
              </a:rPr>
              <a:t>        Oracle Database</a:t>
            </a:r>
            <a:endParaRPr lang="en-US" sz="2099" dirty="0">
              <a:solidFill>
                <a:schemeClr val="bg1"/>
              </a:solidFill>
            </a:endParaRPr>
          </a:p>
          <a:p>
            <a:pPr eaLnBrk="0" hangingPunct="0">
              <a:lnSpc>
                <a:spcPct val="70000"/>
              </a:lnSpc>
              <a:spcBef>
                <a:spcPct val="0"/>
              </a:spcBef>
              <a:buClrTx/>
              <a:defRPr/>
            </a:pPr>
            <a:endParaRPr lang="en-US" sz="2099" dirty="0">
              <a:solidFill>
                <a:schemeClr val="bg1"/>
              </a:solidFill>
            </a:endParaRPr>
          </a:p>
          <a:p>
            <a:pPr eaLnBrk="0" hangingPunct="0">
              <a:lnSpc>
                <a:spcPct val="70000"/>
              </a:lnSpc>
              <a:spcBef>
                <a:spcPct val="0"/>
              </a:spcBef>
              <a:buClrTx/>
              <a:defRPr/>
            </a:pPr>
            <a:endParaRPr lang="en-US" sz="1699" dirty="0">
              <a:solidFill>
                <a:schemeClr val="bg1"/>
              </a:solidFill>
            </a:endParaRPr>
          </a:p>
        </p:txBody>
      </p:sp>
      <p:pic>
        <p:nvPicPr>
          <p:cNvPr id="19" name="Picture 18" descr="Oracle-R-icon2.jpg"/>
          <p:cNvPicPr>
            <a:picLocks noChangeAspect="1"/>
          </p:cNvPicPr>
          <p:nvPr/>
        </p:nvPicPr>
        <p:blipFill>
          <a:blip r:embed="rId4" cstate="print"/>
          <a:stretch>
            <a:fillRect/>
          </a:stretch>
        </p:blipFill>
        <p:spPr>
          <a:xfrm>
            <a:off x="7537451" y="4818006"/>
            <a:ext cx="419100" cy="411767"/>
          </a:xfrm>
          <a:prstGeom prst="rect">
            <a:avLst/>
          </a:prstGeom>
        </p:spPr>
      </p:pic>
      <p:pic>
        <p:nvPicPr>
          <p:cNvPr id="20" name="Picture 19" descr="Oracle-R-icon2.jpg"/>
          <p:cNvPicPr>
            <a:picLocks noChangeAspect="1"/>
          </p:cNvPicPr>
          <p:nvPr/>
        </p:nvPicPr>
        <p:blipFill>
          <a:blip r:embed="rId4" cstate="print"/>
          <a:stretch>
            <a:fillRect/>
          </a:stretch>
        </p:blipFill>
        <p:spPr>
          <a:xfrm>
            <a:off x="8039342" y="4822488"/>
            <a:ext cx="419100" cy="411767"/>
          </a:xfrm>
          <a:prstGeom prst="rect">
            <a:avLst/>
          </a:prstGeom>
        </p:spPr>
      </p:pic>
      <p:pic>
        <p:nvPicPr>
          <p:cNvPr id="21" name="Picture 20" descr="Oracle-R-icon2.jpg"/>
          <p:cNvPicPr>
            <a:picLocks noChangeAspect="1"/>
          </p:cNvPicPr>
          <p:nvPr/>
        </p:nvPicPr>
        <p:blipFill>
          <a:blip r:embed="rId4" cstate="print"/>
          <a:stretch>
            <a:fillRect/>
          </a:stretch>
        </p:blipFill>
        <p:spPr>
          <a:xfrm>
            <a:off x="8581564" y="4826970"/>
            <a:ext cx="419100" cy="411767"/>
          </a:xfrm>
          <a:prstGeom prst="rect">
            <a:avLst/>
          </a:prstGeom>
        </p:spPr>
      </p:pic>
      <p:sp>
        <p:nvSpPr>
          <p:cNvPr id="23" name="Rounded Rectangle 22"/>
          <p:cNvSpPr/>
          <p:nvPr/>
        </p:nvSpPr>
        <p:spPr>
          <a:xfrm>
            <a:off x="7506058" y="2560155"/>
            <a:ext cx="2482224" cy="989262"/>
          </a:xfrm>
          <a:prstGeom prst="round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dirty="0">
                <a:solidFill>
                  <a:schemeClr val="bg1"/>
                </a:solidFill>
              </a:rPr>
              <a:t>PGX Server</a:t>
            </a:r>
          </a:p>
        </p:txBody>
      </p:sp>
      <p:cxnSp>
        <p:nvCxnSpPr>
          <p:cNvPr id="27" name="Elbow Connector 26"/>
          <p:cNvCxnSpPr>
            <a:stCxn id="12" idx="3"/>
          </p:cNvCxnSpPr>
          <p:nvPr/>
        </p:nvCxnSpPr>
        <p:spPr>
          <a:xfrm flipV="1">
            <a:off x="5095107" y="3092912"/>
            <a:ext cx="2410950" cy="833500"/>
          </a:xfrm>
          <a:prstGeom prst="bentConnector3">
            <a:avLst/>
          </a:prstGeom>
          <a:ln w="190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7546403" y="2665685"/>
            <a:ext cx="844222" cy="752830"/>
            <a:chOff x="7958623" y="537276"/>
            <a:chExt cx="1044385" cy="1003602"/>
          </a:xfrm>
        </p:grpSpPr>
        <p:sp>
          <p:nvSpPr>
            <p:cNvPr id="17" name="Cloud 16"/>
            <p:cNvSpPr/>
            <p:nvPr/>
          </p:nvSpPr>
          <p:spPr>
            <a:xfrm>
              <a:off x="7958623" y="537276"/>
              <a:ext cx="1044385" cy="1003602"/>
            </a:xfrm>
            <a:prstGeom prst="cloud">
              <a:avLst/>
            </a:prstGeom>
            <a:solidFill>
              <a:schemeClr val="bg1"/>
            </a:solid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grpSp>
          <p:nvGrpSpPr>
            <p:cNvPr id="24" name="Group 26"/>
            <p:cNvGrpSpPr>
              <a:grpSpLocks/>
            </p:cNvGrpSpPr>
            <p:nvPr/>
          </p:nvGrpSpPr>
          <p:grpSpPr bwMode="auto">
            <a:xfrm>
              <a:off x="8041436" y="600089"/>
              <a:ext cx="868471" cy="940788"/>
              <a:chOff x="304800" y="228600"/>
              <a:chExt cx="1981200" cy="1981200"/>
            </a:xfrm>
          </p:grpSpPr>
          <p:sp>
            <p:nvSpPr>
              <p:cNvPr id="25" name="Oval 36"/>
              <p:cNvSpPr>
                <a:spLocks noChangeArrowheads="1"/>
              </p:cNvSpPr>
              <p:nvPr/>
            </p:nvSpPr>
            <p:spPr bwMode="auto">
              <a:xfrm>
                <a:off x="609600" y="5334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29" name="Oval 37"/>
              <p:cNvSpPr>
                <a:spLocks noChangeArrowheads="1"/>
              </p:cNvSpPr>
              <p:nvPr/>
            </p:nvSpPr>
            <p:spPr bwMode="auto">
              <a:xfrm>
                <a:off x="533400" y="8382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0" name="Oval 38"/>
              <p:cNvSpPr>
                <a:spLocks noChangeArrowheads="1"/>
              </p:cNvSpPr>
              <p:nvPr/>
            </p:nvSpPr>
            <p:spPr bwMode="auto">
              <a:xfrm>
                <a:off x="838200" y="7620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1" name="Oval 39"/>
              <p:cNvSpPr>
                <a:spLocks noChangeArrowheads="1"/>
              </p:cNvSpPr>
              <p:nvPr/>
            </p:nvSpPr>
            <p:spPr bwMode="auto">
              <a:xfrm>
                <a:off x="914400" y="4572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cxnSp>
            <p:nvCxnSpPr>
              <p:cNvPr id="32" name="Straight Arrow Connector 40"/>
              <p:cNvCxnSpPr>
                <a:cxnSpLocks noChangeShapeType="1"/>
                <a:stCxn id="25" idx="4"/>
                <a:endCxn id="29" idx="0"/>
              </p:cNvCxnSpPr>
              <p:nvPr/>
            </p:nvCxnSpPr>
            <p:spPr bwMode="auto">
              <a:xfrm flipH="1">
                <a:off x="609600" y="685800"/>
                <a:ext cx="76200" cy="152400"/>
              </a:xfrm>
              <a:prstGeom prst="straightConnector1">
                <a:avLst/>
              </a:prstGeom>
              <a:noFill/>
              <a:ln w="9525" cmpd="sng">
                <a:solidFill>
                  <a:schemeClr val="accent1"/>
                </a:solidFill>
                <a:round/>
                <a:headEnd/>
                <a:tailEnd type="arrow" w="sm" len="sm"/>
              </a:ln>
            </p:spPr>
          </p:cxnSp>
          <p:cxnSp>
            <p:nvCxnSpPr>
              <p:cNvPr id="33" name="Straight Arrow Connector 41"/>
              <p:cNvCxnSpPr>
                <a:cxnSpLocks noChangeShapeType="1"/>
                <a:stCxn id="25" idx="5"/>
                <a:endCxn id="30" idx="1"/>
              </p:cNvCxnSpPr>
              <p:nvPr/>
            </p:nvCxnSpPr>
            <p:spPr bwMode="auto">
              <a:xfrm>
                <a:off x="739682" y="663482"/>
                <a:ext cx="120837" cy="120836"/>
              </a:xfrm>
              <a:prstGeom prst="straightConnector1">
                <a:avLst/>
              </a:prstGeom>
              <a:noFill/>
              <a:ln w="9525" cmpd="sng">
                <a:solidFill>
                  <a:schemeClr val="accent1"/>
                </a:solidFill>
                <a:round/>
                <a:headEnd/>
                <a:tailEnd type="arrow" w="sm" len="sm"/>
              </a:ln>
            </p:spPr>
          </p:cxnSp>
          <p:cxnSp>
            <p:nvCxnSpPr>
              <p:cNvPr id="34" name="Straight Arrow Connector 42"/>
              <p:cNvCxnSpPr>
                <a:cxnSpLocks noChangeShapeType="1"/>
                <a:stCxn id="25" idx="6"/>
                <a:endCxn id="31" idx="3"/>
              </p:cNvCxnSpPr>
              <p:nvPr/>
            </p:nvCxnSpPr>
            <p:spPr bwMode="auto">
              <a:xfrm flipV="1">
                <a:off x="762000" y="587282"/>
                <a:ext cx="174718" cy="22318"/>
              </a:xfrm>
              <a:prstGeom prst="straightConnector1">
                <a:avLst/>
              </a:prstGeom>
              <a:noFill/>
              <a:ln w="9525" cmpd="sng">
                <a:solidFill>
                  <a:schemeClr val="accent1"/>
                </a:solidFill>
                <a:round/>
                <a:headEnd/>
                <a:tailEnd type="arrow" w="sm" len="sm"/>
              </a:ln>
            </p:spPr>
          </p:cxnSp>
          <p:sp>
            <p:nvSpPr>
              <p:cNvPr id="35" name="Oval 43"/>
              <p:cNvSpPr>
                <a:spLocks noChangeArrowheads="1"/>
              </p:cNvSpPr>
              <p:nvPr/>
            </p:nvSpPr>
            <p:spPr bwMode="auto">
              <a:xfrm>
                <a:off x="990600" y="9906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6" name="Oval 44"/>
              <p:cNvSpPr>
                <a:spLocks noChangeArrowheads="1"/>
              </p:cNvSpPr>
              <p:nvPr/>
            </p:nvSpPr>
            <p:spPr bwMode="auto">
              <a:xfrm>
                <a:off x="1219200" y="7620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7" name="Oval 45"/>
              <p:cNvSpPr>
                <a:spLocks noChangeArrowheads="1"/>
              </p:cNvSpPr>
              <p:nvPr/>
            </p:nvSpPr>
            <p:spPr bwMode="auto">
              <a:xfrm>
                <a:off x="1295400" y="2286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8" name="Oval 46"/>
              <p:cNvSpPr>
                <a:spLocks noChangeArrowheads="1"/>
              </p:cNvSpPr>
              <p:nvPr/>
            </p:nvSpPr>
            <p:spPr bwMode="auto">
              <a:xfrm>
                <a:off x="685800" y="13716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39" name="Oval 47"/>
              <p:cNvSpPr>
                <a:spLocks noChangeArrowheads="1"/>
              </p:cNvSpPr>
              <p:nvPr/>
            </p:nvSpPr>
            <p:spPr bwMode="auto">
              <a:xfrm>
                <a:off x="1295400" y="20574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40" name="Oval 48"/>
              <p:cNvSpPr>
                <a:spLocks noChangeArrowheads="1"/>
              </p:cNvSpPr>
              <p:nvPr/>
            </p:nvSpPr>
            <p:spPr bwMode="auto">
              <a:xfrm>
                <a:off x="1371600" y="15240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41" name="Oval 49"/>
              <p:cNvSpPr>
                <a:spLocks noChangeArrowheads="1"/>
              </p:cNvSpPr>
              <p:nvPr/>
            </p:nvSpPr>
            <p:spPr bwMode="auto">
              <a:xfrm>
                <a:off x="1752600" y="9144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42" name="Oval 50"/>
              <p:cNvSpPr>
                <a:spLocks noChangeArrowheads="1"/>
              </p:cNvSpPr>
              <p:nvPr/>
            </p:nvSpPr>
            <p:spPr bwMode="auto">
              <a:xfrm>
                <a:off x="1905000" y="457200"/>
                <a:ext cx="152400" cy="152400"/>
              </a:xfrm>
              <a:prstGeom prst="ellipse">
                <a:avLst/>
              </a:prstGeom>
              <a:solidFill>
                <a:schemeClr val="accent1"/>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cxnSp>
            <p:nvCxnSpPr>
              <p:cNvPr id="43" name="Straight Arrow Connector 51"/>
              <p:cNvCxnSpPr>
                <a:cxnSpLocks noChangeShapeType="1"/>
                <a:stCxn id="30" idx="5"/>
                <a:endCxn id="35" idx="1"/>
              </p:cNvCxnSpPr>
              <p:nvPr/>
            </p:nvCxnSpPr>
            <p:spPr bwMode="auto">
              <a:xfrm>
                <a:off x="968282" y="892082"/>
                <a:ext cx="44636" cy="120836"/>
              </a:xfrm>
              <a:prstGeom prst="straightConnector1">
                <a:avLst/>
              </a:prstGeom>
              <a:noFill/>
              <a:ln w="9525" cmpd="sng">
                <a:solidFill>
                  <a:schemeClr val="accent1"/>
                </a:solidFill>
                <a:round/>
                <a:headEnd/>
                <a:tailEnd type="arrow" w="sm" len="sm"/>
              </a:ln>
            </p:spPr>
          </p:cxnSp>
          <p:cxnSp>
            <p:nvCxnSpPr>
              <p:cNvPr id="44" name="Straight Arrow Connector 52"/>
              <p:cNvCxnSpPr>
                <a:cxnSpLocks noChangeShapeType="1"/>
                <a:stCxn id="30" idx="6"/>
                <a:endCxn id="36" idx="2"/>
              </p:cNvCxnSpPr>
              <p:nvPr/>
            </p:nvCxnSpPr>
            <p:spPr bwMode="auto">
              <a:xfrm>
                <a:off x="990600" y="838200"/>
                <a:ext cx="228601" cy="1"/>
              </a:xfrm>
              <a:prstGeom prst="straightConnector1">
                <a:avLst/>
              </a:prstGeom>
              <a:noFill/>
              <a:ln w="9525" cmpd="sng">
                <a:solidFill>
                  <a:schemeClr val="accent1"/>
                </a:solidFill>
                <a:round/>
                <a:headEnd/>
                <a:tailEnd type="arrow" w="sm" len="sm"/>
              </a:ln>
            </p:spPr>
          </p:cxnSp>
          <p:cxnSp>
            <p:nvCxnSpPr>
              <p:cNvPr id="45" name="Straight Arrow Connector 53"/>
              <p:cNvCxnSpPr>
                <a:cxnSpLocks noChangeShapeType="1"/>
                <a:stCxn id="35" idx="3"/>
                <a:endCxn id="38" idx="7"/>
              </p:cNvCxnSpPr>
              <p:nvPr/>
            </p:nvCxnSpPr>
            <p:spPr bwMode="auto">
              <a:xfrm flipH="1">
                <a:off x="815882" y="1120682"/>
                <a:ext cx="197036" cy="273236"/>
              </a:xfrm>
              <a:prstGeom prst="straightConnector1">
                <a:avLst/>
              </a:prstGeom>
              <a:noFill/>
              <a:ln w="9525" cmpd="sng">
                <a:solidFill>
                  <a:schemeClr val="accent1"/>
                </a:solidFill>
                <a:round/>
                <a:headEnd/>
                <a:tailEnd type="arrow" w="sm" len="sm"/>
              </a:ln>
            </p:spPr>
          </p:cxnSp>
          <p:cxnSp>
            <p:nvCxnSpPr>
              <p:cNvPr id="46" name="Straight Arrow Connector 54"/>
              <p:cNvCxnSpPr>
                <a:cxnSpLocks noChangeShapeType="1"/>
                <a:stCxn id="35" idx="5"/>
              </p:cNvCxnSpPr>
              <p:nvPr/>
            </p:nvCxnSpPr>
            <p:spPr bwMode="auto">
              <a:xfrm>
                <a:off x="1120682" y="1120681"/>
                <a:ext cx="327116" cy="566875"/>
              </a:xfrm>
              <a:prstGeom prst="straightConnector1">
                <a:avLst/>
              </a:prstGeom>
              <a:noFill/>
              <a:ln w="9525" cmpd="sng">
                <a:solidFill>
                  <a:schemeClr val="accent1"/>
                </a:solidFill>
                <a:round/>
                <a:headEnd/>
                <a:tailEnd type="arrow" w="sm" len="sm"/>
              </a:ln>
            </p:spPr>
          </p:cxnSp>
          <p:cxnSp>
            <p:nvCxnSpPr>
              <p:cNvPr id="47" name="Straight Arrow Connector 55"/>
              <p:cNvCxnSpPr>
                <a:cxnSpLocks noChangeShapeType="1"/>
                <a:stCxn id="36" idx="5"/>
                <a:endCxn id="41" idx="3"/>
              </p:cNvCxnSpPr>
              <p:nvPr/>
            </p:nvCxnSpPr>
            <p:spPr bwMode="auto">
              <a:xfrm>
                <a:off x="1349283" y="892082"/>
                <a:ext cx="425636" cy="152400"/>
              </a:xfrm>
              <a:prstGeom prst="straightConnector1">
                <a:avLst/>
              </a:prstGeom>
              <a:noFill/>
              <a:ln w="9525" cmpd="sng">
                <a:solidFill>
                  <a:schemeClr val="accent1"/>
                </a:solidFill>
                <a:round/>
                <a:headEnd/>
                <a:tailEnd type="arrow" w="sm" len="sm"/>
              </a:ln>
            </p:spPr>
          </p:cxnSp>
          <p:cxnSp>
            <p:nvCxnSpPr>
              <p:cNvPr id="48" name="Straight Arrow Connector 56"/>
              <p:cNvCxnSpPr>
                <a:cxnSpLocks noChangeShapeType="1"/>
                <a:stCxn id="41" idx="7"/>
                <a:endCxn id="42" idx="4"/>
              </p:cNvCxnSpPr>
              <p:nvPr/>
            </p:nvCxnSpPr>
            <p:spPr bwMode="auto">
              <a:xfrm flipV="1">
                <a:off x="1882681" y="609600"/>
                <a:ext cx="98518" cy="327118"/>
              </a:xfrm>
              <a:prstGeom prst="straightConnector1">
                <a:avLst/>
              </a:prstGeom>
              <a:noFill/>
              <a:ln w="9525" cmpd="sng">
                <a:solidFill>
                  <a:schemeClr val="accent1"/>
                </a:solidFill>
                <a:round/>
                <a:headEnd/>
                <a:tailEnd type="arrow" w="sm" len="sm"/>
              </a:ln>
            </p:spPr>
          </p:cxnSp>
          <p:cxnSp>
            <p:nvCxnSpPr>
              <p:cNvPr id="49" name="Straight Arrow Connector 57"/>
              <p:cNvCxnSpPr>
                <a:cxnSpLocks noChangeShapeType="1"/>
                <a:stCxn id="41" idx="1"/>
                <a:endCxn id="37" idx="5"/>
              </p:cNvCxnSpPr>
              <p:nvPr/>
            </p:nvCxnSpPr>
            <p:spPr bwMode="auto">
              <a:xfrm flipH="1" flipV="1">
                <a:off x="1425482" y="358682"/>
                <a:ext cx="349437" cy="578037"/>
              </a:xfrm>
              <a:prstGeom prst="straightConnector1">
                <a:avLst/>
              </a:prstGeom>
              <a:noFill/>
              <a:ln w="9525" cmpd="sng">
                <a:solidFill>
                  <a:schemeClr val="accent1"/>
                </a:solidFill>
                <a:round/>
                <a:headEnd/>
                <a:tailEnd type="arrow" w="sm" len="sm"/>
              </a:ln>
            </p:spPr>
          </p:cxnSp>
          <p:cxnSp>
            <p:nvCxnSpPr>
              <p:cNvPr id="50" name="Straight Arrow Connector 58"/>
              <p:cNvCxnSpPr>
                <a:cxnSpLocks noChangeShapeType="1"/>
                <a:stCxn id="40" idx="4"/>
                <a:endCxn id="39" idx="0"/>
              </p:cNvCxnSpPr>
              <p:nvPr/>
            </p:nvCxnSpPr>
            <p:spPr bwMode="auto">
              <a:xfrm flipH="1">
                <a:off x="1371600" y="1676400"/>
                <a:ext cx="76200" cy="381000"/>
              </a:xfrm>
              <a:prstGeom prst="straightConnector1">
                <a:avLst/>
              </a:prstGeom>
              <a:noFill/>
              <a:ln w="9525" cmpd="sng">
                <a:solidFill>
                  <a:schemeClr val="accent1"/>
                </a:solidFill>
                <a:round/>
                <a:headEnd/>
                <a:tailEnd type="arrow" w="sm" len="sm"/>
              </a:ln>
            </p:spPr>
          </p:cxnSp>
          <p:sp>
            <p:nvSpPr>
              <p:cNvPr id="51" name="Oval 59"/>
              <p:cNvSpPr>
                <a:spLocks noChangeArrowheads="1"/>
              </p:cNvSpPr>
              <p:nvPr/>
            </p:nvSpPr>
            <p:spPr bwMode="auto">
              <a:xfrm>
                <a:off x="304800" y="9906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2" name="Oval 60"/>
              <p:cNvSpPr>
                <a:spLocks noChangeArrowheads="1"/>
              </p:cNvSpPr>
              <p:nvPr/>
            </p:nvSpPr>
            <p:spPr bwMode="auto">
              <a:xfrm>
                <a:off x="609600" y="10668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3" name="Oval 61"/>
              <p:cNvSpPr>
                <a:spLocks noChangeArrowheads="1"/>
              </p:cNvSpPr>
              <p:nvPr/>
            </p:nvSpPr>
            <p:spPr bwMode="auto">
              <a:xfrm>
                <a:off x="1371600" y="11430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4" name="Oval 62"/>
              <p:cNvSpPr>
                <a:spLocks noChangeArrowheads="1"/>
              </p:cNvSpPr>
              <p:nvPr/>
            </p:nvSpPr>
            <p:spPr bwMode="auto">
              <a:xfrm>
                <a:off x="1219200" y="5334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5" name="Oval 63"/>
              <p:cNvSpPr>
                <a:spLocks noChangeArrowheads="1"/>
              </p:cNvSpPr>
              <p:nvPr/>
            </p:nvSpPr>
            <p:spPr bwMode="auto">
              <a:xfrm>
                <a:off x="1676400" y="3048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6" name="Oval 64"/>
              <p:cNvSpPr>
                <a:spLocks noChangeArrowheads="1"/>
              </p:cNvSpPr>
              <p:nvPr/>
            </p:nvSpPr>
            <p:spPr bwMode="auto">
              <a:xfrm>
                <a:off x="2133600" y="7620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7" name="Oval 65"/>
              <p:cNvSpPr>
                <a:spLocks noChangeArrowheads="1"/>
              </p:cNvSpPr>
              <p:nvPr/>
            </p:nvSpPr>
            <p:spPr bwMode="auto">
              <a:xfrm>
                <a:off x="1979083" y="1188641"/>
                <a:ext cx="152401"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8" name="Oval 66"/>
              <p:cNvSpPr>
                <a:spLocks noChangeArrowheads="1"/>
              </p:cNvSpPr>
              <p:nvPr/>
            </p:nvSpPr>
            <p:spPr bwMode="auto">
              <a:xfrm>
                <a:off x="1676400" y="13716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59" name="Oval 67"/>
              <p:cNvSpPr>
                <a:spLocks noChangeArrowheads="1"/>
              </p:cNvSpPr>
              <p:nvPr/>
            </p:nvSpPr>
            <p:spPr bwMode="auto">
              <a:xfrm>
                <a:off x="1828800" y="16764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0" name="Oval 68"/>
              <p:cNvSpPr>
                <a:spLocks noChangeArrowheads="1"/>
              </p:cNvSpPr>
              <p:nvPr/>
            </p:nvSpPr>
            <p:spPr bwMode="auto">
              <a:xfrm>
                <a:off x="1066800" y="18288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1" name="Oval 69"/>
              <p:cNvSpPr>
                <a:spLocks noChangeArrowheads="1"/>
              </p:cNvSpPr>
              <p:nvPr/>
            </p:nvSpPr>
            <p:spPr bwMode="auto">
              <a:xfrm>
                <a:off x="990600" y="14478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2" name="Oval 70"/>
              <p:cNvSpPr>
                <a:spLocks noChangeArrowheads="1"/>
              </p:cNvSpPr>
              <p:nvPr/>
            </p:nvSpPr>
            <p:spPr bwMode="auto">
              <a:xfrm>
                <a:off x="685800" y="16764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3" name="Oval 71"/>
              <p:cNvSpPr>
                <a:spLocks noChangeArrowheads="1"/>
              </p:cNvSpPr>
              <p:nvPr/>
            </p:nvSpPr>
            <p:spPr bwMode="auto">
              <a:xfrm>
                <a:off x="457200" y="12954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4" name="Oval 72"/>
              <p:cNvSpPr>
                <a:spLocks noChangeArrowheads="1"/>
              </p:cNvSpPr>
              <p:nvPr/>
            </p:nvSpPr>
            <p:spPr bwMode="auto">
              <a:xfrm>
                <a:off x="381000" y="5334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5" name="Oval 73"/>
              <p:cNvSpPr>
                <a:spLocks noChangeArrowheads="1"/>
              </p:cNvSpPr>
              <p:nvPr/>
            </p:nvSpPr>
            <p:spPr bwMode="auto">
              <a:xfrm>
                <a:off x="990600" y="228600"/>
                <a:ext cx="152400" cy="152400"/>
              </a:xfrm>
              <a:prstGeom prst="ellipse">
                <a:avLst/>
              </a:prstGeom>
              <a:solidFill>
                <a:srgbClr val="889DA5"/>
              </a:solidFill>
              <a:ln w="9525" cmpd="sng">
                <a:solidFill>
                  <a:schemeClr val="tx1"/>
                </a:solidFill>
                <a:round/>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grpSp>
      </p:grpSp>
      <p:sp>
        <p:nvSpPr>
          <p:cNvPr id="75" name="Folded Corner 16"/>
          <p:cNvSpPr>
            <a:spLocks noChangeArrowheads="1"/>
          </p:cNvSpPr>
          <p:nvPr/>
        </p:nvSpPr>
        <p:spPr bwMode="auto">
          <a:xfrm>
            <a:off x="975921" y="4481540"/>
            <a:ext cx="5423374" cy="1208808"/>
          </a:xfrm>
          <a:prstGeom prst="foldedCorner">
            <a:avLst>
              <a:gd name="adj" fmla="val 12500"/>
            </a:avLst>
          </a:prstGeom>
          <a:solidFill>
            <a:schemeClr val="bg1"/>
          </a:solidFill>
          <a:ln w="19050" cmpd="sng">
            <a:solidFill>
              <a:schemeClr val="tx1"/>
            </a:solidFill>
            <a:round/>
            <a:headEnd/>
            <a:tailEnd/>
          </a:ln>
        </p:spPr>
        <p:txBody>
          <a:bodyPr anchor="t"/>
          <a:lstStyle/>
          <a:p>
            <a:r>
              <a:rPr lang="en-US" sz="1400" dirty="0">
                <a:solidFill>
                  <a:srgbClr val="0070C0"/>
                </a:solidFill>
                <a:latin typeface="Lucida Console" pitchFamily="49" charset="0"/>
                <a:sym typeface="Lucida Console" pitchFamily="49" charset="0"/>
              </a:rPr>
              <a:t># Export result to DB as Table(s)</a:t>
            </a:r>
          </a:p>
          <a:p>
            <a:pPr>
              <a:spcBef>
                <a:spcPts val="300"/>
              </a:spcBef>
            </a:pPr>
            <a:r>
              <a:rPr lang="en-US" sz="1400" dirty="0">
                <a:solidFill>
                  <a:srgbClr val="2F2F2F"/>
                </a:solidFill>
                <a:latin typeface="Lucida Console" pitchFamily="49" charset="0"/>
                <a:sym typeface="Lucida Console" pitchFamily="49" charset="0"/>
              </a:rPr>
              <a:t>R&gt; </a:t>
            </a:r>
            <a:r>
              <a:rPr lang="en-US" sz="1400" dirty="0" err="1">
                <a:solidFill>
                  <a:srgbClr val="2F2F2F"/>
                </a:solidFill>
                <a:latin typeface="Lucida Console" pitchFamily="49" charset="0"/>
                <a:sym typeface="Lucida Console" pitchFamily="49" charset="0"/>
              </a:rPr>
              <a:t>oaa.create</a:t>
            </a:r>
            <a:r>
              <a:rPr lang="en-US" sz="1400" dirty="0">
                <a:solidFill>
                  <a:srgbClr val="2F2F2F"/>
                </a:solidFill>
                <a:latin typeface="Lucida Console" pitchFamily="49" charset="0"/>
                <a:sym typeface="Lucida Console" pitchFamily="49" charset="0"/>
              </a:rPr>
              <a:t>(</a:t>
            </a:r>
            <a:r>
              <a:rPr lang="en-US" sz="1400" dirty="0" err="1">
                <a:solidFill>
                  <a:srgbClr val="2F2F2F"/>
                </a:solidFill>
                <a:latin typeface="Lucida Console" pitchFamily="49" charset="0"/>
                <a:sym typeface="Lucida Console" pitchFamily="49" charset="0"/>
              </a:rPr>
              <a:t>mygraph</a:t>
            </a:r>
            <a:r>
              <a:rPr lang="en-US" sz="1400" dirty="0">
                <a:solidFill>
                  <a:srgbClr val="2F2F2F"/>
                </a:solidFill>
                <a:latin typeface="Lucida Console" pitchFamily="49" charset="0"/>
                <a:sym typeface="Lucida Console" pitchFamily="49" charset="0"/>
              </a:rPr>
              <a:t>, </a:t>
            </a:r>
            <a:r>
              <a:rPr lang="en-US" sz="1400" dirty="0" err="1">
                <a:solidFill>
                  <a:srgbClr val="2F2F2F"/>
                </a:solidFill>
                <a:latin typeface="Lucida Console" pitchFamily="49" charset="0"/>
                <a:sym typeface="Lucida Console" pitchFamily="49" charset="0"/>
              </a:rPr>
              <a:t>nodeTableName</a:t>
            </a:r>
            <a:r>
              <a:rPr lang="en-US" sz="1400" dirty="0">
                <a:solidFill>
                  <a:srgbClr val="2F2F2F"/>
                </a:solidFill>
                <a:latin typeface="Lucida Console" pitchFamily="49" charset="0"/>
                <a:sym typeface="Lucida Console" pitchFamily="49" charset="0"/>
              </a:rPr>
              <a:t> =  </a:t>
            </a:r>
            <a:r>
              <a:rPr lang="en-US" sz="1400" dirty="0">
                <a:solidFill>
                  <a:schemeClr val="accent1"/>
                </a:solidFill>
                <a:latin typeface="Lucida Console" pitchFamily="49" charset="0"/>
                <a:sym typeface="Lucida Console" pitchFamily="49" charset="0"/>
              </a:rPr>
              <a:t>“node”</a:t>
            </a:r>
            <a:r>
              <a:rPr lang="en-US" sz="1400" dirty="0">
                <a:solidFill>
                  <a:srgbClr val="2F2F2F"/>
                </a:solidFill>
                <a:latin typeface="Lucida Console" pitchFamily="49" charset="0"/>
                <a:sym typeface="Lucida Console" pitchFamily="49" charset="0"/>
              </a:rPr>
              <a:t>,</a:t>
            </a:r>
          </a:p>
          <a:p>
            <a:pPr>
              <a:spcBef>
                <a:spcPts val="300"/>
              </a:spcBef>
            </a:pPr>
            <a:r>
              <a:rPr lang="en-US" sz="1400" dirty="0">
                <a:solidFill>
                  <a:srgbClr val="2F2F2F"/>
                </a:solidFill>
                <a:latin typeface="Lucida Console" pitchFamily="49" charset="0"/>
                <a:sym typeface="Lucida Console" pitchFamily="49" charset="0"/>
              </a:rPr>
              <a:t>        </a:t>
            </a:r>
            <a:r>
              <a:rPr lang="en-US" sz="1400" dirty="0" err="1">
                <a:solidFill>
                  <a:srgbClr val="2F2F2F"/>
                </a:solidFill>
                <a:latin typeface="Lucida Console" pitchFamily="49" charset="0"/>
                <a:sym typeface="Lucida Console" pitchFamily="49" charset="0"/>
              </a:rPr>
              <a:t>nodeProperties</a:t>
            </a:r>
            <a:r>
              <a:rPr lang="en-US" sz="1400" dirty="0">
                <a:solidFill>
                  <a:srgbClr val="2F2F2F"/>
                </a:solidFill>
                <a:latin typeface="Lucida Console" pitchFamily="49" charset="0"/>
                <a:sym typeface="Lucida Console" pitchFamily="49" charset="0"/>
              </a:rPr>
              <a:t> = c(“</a:t>
            </a:r>
            <a:r>
              <a:rPr lang="en-US" sz="1400" dirty="0" err="1">
                <a:solidFill>
                  <a:srgbClr val="2F2F2F"/>
                </a:solidFill>
                <a:latin typeface="Lucida Console" pitchFamily="49" charset="0"/>
                <a:sym typeface="Lucida Console" pitchFamily="49" charset="0"/>
              </a:rPr>
              <a:t>pagerank</a:t>
            </a:r>
            <a:r>
              <a:rPr lang="en-US" sz="1400" dirty="0">
                <a:solidFill>
                  <a:srgbClr val="2F2F2F"/>
                </a:solidFill>
                <a:latin typeface="Lucida Console" pitchFamily="49" charset="0"/>
                <a:sym typeface="Lucida Console" pitchFamily="49" charset="0"/>
              </a:rPr>
              <a:t>“, … ),</a:t>
            </a:r>
          </a:p>
          <a:p>
            <a:pPr>
              <a:spcBef>
                <a:spcPts val="300"/>
              </a:spcBef>
            </a:pPr>
            <a:r>
              <a:rPr lang="en-US" sz="1400" dirty="0">
                <a:solidFill>
                  <a:srgbClr val="2F2F2F"/>
                </a:solidFill>
                <a:latin typeface="Lucida Console" pitchFamily="49" charset="0"/>
                <a:sym typeface="Lucida Console" pitchFamily="49" charset="0"/>
              </a:rPr>
              <a:t>        … )</a:t>
            </a:r>
          </a:p>
          <a:p>
            <a:pPr>
              <a:lnSpc>
                <a:spcPct val="90000"/>
              </a:lnSpc>
            </a:pPr>
            <a:r>
              <a:rPr lang="en-US" sz="1400" dirty="0">
                <a:solidFill>
                  <a:srgbClr val="2F2F2F"/>
                </a:solidFill>
                <a:latin typeface="Lucida Console" pitchFamily="49" charset="0"/>
                <a:sym typeface="Lucida Console" pitchFamily="49" charset="0"/>
              </a:rPr>
              <a:t>      </a:t>
            </a:r>
          </a:p>
          <a:p>
            <a:pPr>
              <a:lnSpc>
                <a:spcPct val="90000"/>
              </a:lnSpc>
            </a:pPr>
            <a:endParaRPr lang="en-US" sz="1400" dirty="0">
              <a:solidFill>
                <a:srgbClr val="2F2F2F"/>
              </a:solidFill>
              <a:latin typeface="Lucida Console" pitchFamily="49" charset="0"/>
              <a:sym typeface="Lucida Console" pitchFamily="49" charset="0"/>
            </a:endParaRPr>
          </a:p>
          <a:p>
            <a:pPr>
              <a:lnSpc>
                <a:spcPct val="90000"/>
              </a:lnSpc>
            </a:pPr>
            <a:endParaRPr lang="en-US" sz="1400" dirty="0">
              <a:solidFill>
                <a:srgbClr val="2F2F2F"/>
              </a:solidFill>
              <a:latin typeface="Lucida Console" pitchFamily="49" charset="0"/>
              <a:sym typeface="Lucida Console" pitchFamily="49" charset="0"/>
            </a:endParaRPr>
          </a:p>
        </p:txBody>
      </p:sp>
      <p:sp>
        <p:nvSpPr>
          <p:cNvPr id="78" name="Rectangle 77"/>
          <p:cNvSpPr/>
          <p:nvPr/>
        </p:nvSpPr>
        <p:spPr>
          <a:xfrm>
            <a:off x="7568722" y="4347224"/>
            <a:ext cx="1250251" cy="372358"/>
          </a:xfrm>
          <a:prstGeom prst="rect">
            <a:avLst/>
          </a:prstGeom>
          <a:solidFill>
            <a:schemeClr val="bg1"/>
          </a:solidFill>
          <a:ln w="19050">
            <a:solidFill>
              <a:schemeClr val="bg2"/>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sp>
        <p:nvSpPr>
          <p:cNvPr id="83" name="Rectangle 82"/>
          <p:cNvSpPr/>
          <p:nvPr/>
        </p:nvSpPr>
        <p:spPr>
          <a:xfrm>
            <a:off x="8232453" y="4396528"/>
            <a:ext cx="501891" cy="253767"/>
          </a:xfrm>
          <a:prstGeom prst="rect">
            <a:avLst/>
          </a:prstGeom>
          <a:solidFill>
            <a:schemeClr val="bg1"/>
          </a:solidFill>
          <a:ln w="3175">
            <a:solidFill>
              <a:schemeClr val="accent1">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sz="1200" dirty="0">
                <a:solidFill>
                  <a:schemeClr val="tx1">
                    <a:lumMod val="50000"/>
                  </a:schemeClr>
                </a:solidFill>
              </a:rPr>
              <a:t>edge</a:t>
            </a:r>
          </a:p>
        </p:txBody>
      </p:sp>
      <p:sp>
        <p:nvSpPr>
          <p:cNvPr id="84" name="Rectangle 83"/>
          <p:cNvSpPr/>
          <p:nvPr/>
        </p:nvSpPr>
        <p:spPr>
          <a:xfrm>
            <a:off x="7640937" y="4396528"/>
            <a:ext cx="501891" cy="253767"/>
          </a:xfrm>
          <a:prstGeom prst="rect">
            <a:avLst/>
          </a:prstGeom>
          <a:solidFill>
            <a:schemeClr val="accent6">
              <a:lumMod val="20000"/>
              <a:lumOff val="80000"/>
            </a:schemeClr>
          </a:solidFill>
          <a:ln w="31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sz="1100" dirty="0">
                <a:solidFill>
                  <a:schemeClr val="tx1">
                    <a:lumMod val="50000"/>
                  </a:schemeClr>
                </a:solidFill>
              </a:rPr>
              <a:t>node</a:t>
            </a:r>
          </a:p>
        </p:txBody>
      </p:sp>
      <p:sp>
        <p:nvSpPr>
          <p:cNvPr id="85" name="Right Arrow 27"/>
          <p:cNvSpPr>
            <a:spLocks noChangeArrowheads="1"/>
          </p:cNvSpPr>
          <p:nvPr/>
        </p:nvSpPr>
        <p:spPr bwMode="auto">
          <a:xfrm rot="5400000">
            <a:off x="7465687" y="3472875"/>
            <a:ext cx="1005656" cy="708030"/>
          </a:xfrm>
          <a:prstGeom prst="rightArrow">
            <a:avLst>
              <a:gd name="adj1" fmla="val 50000"/>
              <a:gd name="adj2" fmla="val 49994"/>
            </a:avLst>
          </a:prstGeom>
          <a:solidFill>
            <a:srgbClr val="FFFFFF"/>
          </a:solidFill>
          <a:ln w="3175" cmpd="sng">
            <a:solidFill>
              <a:schemeClr val="tx1"/>
            </a:solidFill>
            <a:miter lim="800000"/>
            <a:headEnd/>
            <a:tailEnd/>
          </a:ln>
        </p:spPr>
        <p:txBody>
          <a:bodyPr anchor="ctr"/>
          <a:lstStyle/>
          <a:p>
            <a:pPr algn="ctr">
              <a:lnSpc>
                <a:spcPct val="90000"/>
              </a:lnSpc>
            </a:pPr>
            <a:endParaRPr lang="en-US">
              <a:solidFill>
                <a:srgbClr val="FFFFFF"/>
              </a:solidFill>
              <a:latin typeface="Calibri" pitchFamily="34" charset="0"/>
              <a:sym typeface="Calibri" pitchFamily="34" charset="0"/>
            </a:endParaRPr>
          </a:p>
        </p:txBody>
      </p:sp>
      <p:sp>
        <p:nvSpPr>
          <p:cNvPr id="66" name="Rounded Rectangle 65"/>
          <p:cNvSpPr/>
          <p:nvPr/>
        </p:nvSpPr>
        <p:spPr>
          <a:xfrm>
            <a:off x="3692733" y="3583145"/>
            <a:ext cx="1282885" cy="732009"/>
          </a:xfrm>
          <a:prstGeom prst="roundRect">
            <a:avLst/>
          </a:prstGeom>
          <a:solidFill>
            <a:schemeClr val="accent2"/>
          </a:solidFill>
          <a:ln w="31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dirty="0" err="1">
                <a:solidFill>
                  <a:schemeClr val="bg1"/>
                </a:solidFill>
              </a:rPr>
              <a:t>OAAgraph</a:t>
            </a:r>
            <a:endParaRPr lang="en-US" dirty="0">
              <a:solidFill>
                <a:schemeClr val="bg1"/>
              </a:solidFill>
            </a:endParaRPr>
          </a:p>
        </p:txBody>
      </p:sp>
    </p:spTree>
    <p:extLst>
      <p:ext uri="{BB962C8B-B14F-4D97-AF65-F5344CB8AC3E}">
        <p14:creationId xmlns:p14="http://schemas.microsoft.com/office/powerpoint/2010/main" val="110547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fade">
                                      <p:cBhvr>
                                        <p:cTn id="1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3" grpId="0" animBg="1"/>
      <p:bldP spid="84"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216896" y="1923321"/>
            <a:ext cx="4304232" cy="3401220"/>
          </a:xfrm>
          <a:prstGeom prst="rect">
            <a:avLst/>
          </a:prstGeom>
          <a:solidFill>
            <a:schemeClr val="bg1">
              <a:lumMod val="95000"/>
            </a:schemeClr>
          </a:solidFill>
          <a:ln/>
        </p:spPr>
        <p:style>
          <a:lnRef idx="1">
            <a:schemeClr val="accent5"/>
          </a:lnRef>
          <a:fillRef idx="2">
            <a:schemeClr val="accent5"/>
          </a:fillRef>
          <a:effectRef idx="1">
            <a:schemeClr val="accent5"/>
          </a:effectRef>
          <a:fontRef idx="minor">
            <a:schemeClr val="dk1"/>
          </a:fontRef>
        </p:style>
        <p:txBody>
          <a:bodyPr lIns="121867" tIns="60933" rIns="121867" bIns="60933" rtlCol="0" anchor="ctr"/>
          <a:lstStyle/>
          <a:p>
            <a:pPr algn="ctr" defTabSz="911622"/>
            <a:endParaRPr lang="en-US" dirty="0">
              <a:solidFill>
                <a:srgbClr val="000000"/>
              </a:solidFill>
            </a:endParaRPr>
          </a:p>
        </p:txBody>
      </p:sp>
      <p:sp>
        <p:nvSpPr>
          <p:cNvPr id="14" name="Rectangle 13"/>
          <p:cNvSpPr/>
          <p:nvPr/>
        </p:nvSpPr>
        <p:spPr>
          <a:xfrm>
            <a:off x="531147" y="2434176"/>
            <a:ext cx="4792501" cy="2239514"/>
          </a:xfrm>
          <a:prstGeom prst="rect">
            <a:avLst/>
          </a:prstGeom>
          <a:solidFill>
            <a:schemeClr val="bg1"/>
          </a:solidFill>
          <a:ln w="3175">
            <a:solidFill>
              <a:schemeClr val="tx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sp>
        <p:nvSpPr>
          <p:cNvPr id="2" name="Title 1"/>
          <p:cNvSpPr>
            <a:spLocks noGrp="1"/>
          </p:cNvSpPr>
          <p:nvPr>
            <p:ph type="title"/>
          </p:nvPr>
        </p:nvSpPr>
        <p:spPr>
          <a:xfrm>
            <a:off x="531364" y="355886"/>
            <a:ext cx="11126535" cy="888768"/>
          </a:xfrm>
        </p:spPr>
        <p:txBody>
          <a:bodyPr/>
          <a:lstStyle/>
          <a:p>
            <a:r>
              <a:rPr lang="en-US" altLang="zh-CN" dirty="0"/>
              <a:t>Execution Overview (ORE)</a:t>
            </a:r>
            <a:endParaRPr lang="en-US" dirty="0"/>
          </a:p>
        </p:txBody>
      </p:sp>
      <p:sp>
        <p:nvSpPr>
          <p:cNvPr id="6" name="Content Placeholder 5"/>
          <p:cNvSpPr>
            <a:spLocks noGrp="1"/>
          </p:cNvSpPr>
          <p:nvPr>
            <p:ph idx="1"/>
          </p:nvPr>
        </p:nvSpPr>
        <p:spPr>
          <a:xfrm>
            <a:off x="531152" y="1524497"/>
            <a:ext cx="11126522" cy="814635"/>
          </a:xfrm>
        </p:spPr>
        <p:txBody>
          <a:bodyPr/>
          <a:lstStyle/>
          <a:p>
            <a:r>
              <a:rPr lang="en-US" sz="2799" dirty="0"/>
              <a:t>Continuing analysis with ORE</a:t>
            </a:r>
          </a:p>
        </p:txBody>
      </p:sp>
      <p:pic>
        <p:nvPicPr>
          <p:cNvPr id="4" name="Picture 1" descr="C:\Users\sungphon\AppData\Local\Microsoft\Windows\Temporary Internet Files\Content.IE5\5XCXC7OH\ericlemerdy-laptop-1[1].png"/>
          <p:cNvPicPr>
            <a:picLocks noChangeAspect="1" noChangeArrowheads="1"/>
          </p:cNvPicPr>
          <p:nvPr/>
        </p:nvPicPr>
        <p:blipFill>
          <a:blip r:embed="rId2" cstate="print"/>
          <a:srcRect/>
          <a:stretch>
            <a:fillRect/>
          </a:stretch>
        </p:blipFill>
        <p:spPr bwMode="auto">
          <a:xfrm>
            <a:off x="721474" y="2691429"/>
            <a:ext cx="1244276" cy="1295063"/>
          </a:xfrm>
          <a:prstGeom prst="rect">
            <a:avLst/>
          </a:prstGeom>
          <a:noFill/>
          <a:ln w="9525">
            <a:noFill/>
            <a:miter lim="800000"/>
            <a:headEnd/>
            <a:tailEnd/>
          </a:ln>
        </p:spPr>
      </p:pic>
      <p:pic>
        <p:nvPicPr>
          <p:cNvPr id="5" name="Picture 4" descr="http://www.damcon.com.pk/wp-content/uploads/2015/03/server.png"/>
          <p:cNvPicPr>
            <a:picLocks noChangeAspect="1" noChangeArrowheads="1"/>
          </p:cNvPicPr>
          <p:nvPr/>
        </p:nvPicPr>
        <p:blipFill>
          <a:blip r:embed="rId3" cstate="print"/>
          <a:srcRect/>
          <a:stretch>
            <a:fillRect/>
          </a:stretch>
        </p:blipFill>
        <p:spPr bwMode="auto">
          <a:xfrm>
            <a:off x="9746579" y="1915288"/>
            <a:ext cx="2123629" cy="3287598"/>
          </a:xfrm>
          <a:prstGeom prst="rect">
            <a:avLst/>
          </a:prstGeom>
          <a:noFill/>
          <a:ln w="9525">
            <a:noFill/>
            <a:miter lim="800000"/>
            <a:headEnd/>
            <a:tailEnd/>
          </a:ln>
        </p:spPr>
      </p:pic>
      <p:sp>
        <p:nvSpPr>
          <p:cNvPr id="9" name="TextBox 8"/>
          <p:cNvSpPr txBox="1"/>
          <p:nvPr/>
        </p:nvSpPr>
        <p:spPr>
          <a:xfrm>
            <a:off x="927609" y="4164163"/>
            <a:ext cx="927605" cy="509527"/>
          </a:xfrm>
          <a:prstGeom prst="rect">
            <a:avLst/>
          </a:prstGeom>
          <a:noFill/>
        </p:spPr>
        <p:txBody>
          <a:bodyPr wrap="square" lIns="0" tIns="0" rIns="0" bIns="0" rtlCol="0">
            <a:noAutofit/>
          </a:bodyPr>
          <a:lstStyle/>
          <a:p>
            <a:pPr>
              <a:lnSpc>
                <a:spcPct val="90000"/>
              </a:lnSpc>
            </a:pPr>
            <a:r>
              <a:rPr lang="en-US" sz="1999" b="1" dirty="0"/>
              <a:t>Client</a:t>
            </a:r>
          </a:p>
        </p:txBody>
      </p:sp>
      <p:sp>
        <p:nvSpPr>
          <p:cNvPr id="10" name="TextBox 9"/>
          <p:cNvSpPr txBox="1"/>
          <p:nvPr/>
        </p:nvSpPr>
        <p:spPr>
          <a:xfrm>
            <a:off x="9574784" y="4948122"/>
            <a:ext cx="2069465" cy="509527"/>
          </a:xfrm>
          <a:prstGeom prst="rect">
            <a:avLst/>
          </a:prstGeom>
          <a:noFill/>
        </p:spPr>
        <p:txBody>
          <a:bodyPr wrap="square" lIns="0" tIns="0" rIns="0" bIns="0" rtlCol="0">
            <a:noAutofit/>
          </a:bodyPr>
          <a:lstStyle/>
          <a:p>
            <a:pPr>
              <a:lnSpc>
                <a:spcPct val="90000"/>
              </a:lnSpc>
            </a:pPr>
            <a:r>
              <a:rPr lang="en-US" sz="1999" b="1" dirty="0"/>
              <a:t>Database Server</a:t>
            </a:r>
          </a:p>
        </p:txBody>
      </p:sp>
      <p:sp>
        <p:nvSpPr>
          <p:cNvPr id="11" name="Rounded Rectangle 10"/>
          <p:cNvSpPr/>
          <p:nvPr/>
        </p:nvSpPr>
        <p:spPr>
          <a:xfrm>
            <a:off x="2446729" y="2691429"/>
            <a:ext cx="2648378" cy="732009"/>
          </a:xfrm>
          <a:prstGeom prst="roundRect">
            <a:avLst/>
          </a:prstGeom>
          <a:solidFill>
            <a:schemeClr val="bg1">
              <a:lumMod val="95000"/>
            </a:schemeClr>
          </a:solidFill>
          <a:ln w="31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dirty="0">
                <a:solidFill>
                  <a:schemeClr val="tx1">
                    <a:lumMod val="50000"/>
                  </a:schemeClr>
                </a:solidFill>
              </a:rPr>
              <a:t>R Client </a:t>
            </a:r>
          </a:p>
        </p:txBody>
      </p:sp>
      <p:sp>
        <p:nvSpPr>
          <p:cNvPr id="12" name="Rounded Rectangle 11"/>
          <p:cNvSpPr/>
          <p:nvPr/>
        </p:nvSpPr>
        <p:spPr>
          <a:xfrm>
            <a:off x="2446729" y="3496217"/>
            <a:ext cx="2648378" cy="860388"/>
          </a:xfrm>
          <a:prstGeom prst="roundRect">
            <a:avLst/>
          </a:prstGeom>
          <a:solidFill>
            <a:schemeClr val="accent1"/>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nSpc>
                <a:spcPct val="90000"/>
              </a:lnSpc>
            </a:pPr>
            <a:r>
              <a:rPr lang="en-US" dirty="0">
                <a:solidFill>
                  <a:schemeClr val="bg1"/>
                </a:solidFill>
              </a:rPr>
              <a:t>        ORE</a:t>
            </a:r>
          </a:p>
        </p:txBody>
      </p:sp>
      <p:sp>
        <p:nvSpPr>
          <p:cNvPr id="16" name="AutoShape 14"/>
          <p:cNvSpPr>
            <a:spLocks noChangeArrowheads="1"/>
          </p:cNvSpPr>
          <p:nvPr/>
        </p:nvSpPr>
        <p:spPr bwMode="auto">
          <a:xfrm>
            <a:off x="7562423" y="3825160"/>
            <a:ext cx="2513617" cy="1060714"/>
          </a:xfrm>
          <a:prstGeom prst="can">
            <a:avLst>
              <a:gd name="adj" fmla="val 25000"/>
            </a:avLst>
          </a:prstGeom>
          <a:solidFill>
            <a:schemeClr val="accent1"/>
          </a:solidFill>
          <a:ln w="9525" cap="rnd">
            <a:noFill/>
            <a:round/>
            <a:headEnd type="none" w="sm" len="sm"/>
            <a:tailEnd type="none" w="sm" len="sm"/>
          </a:ln>
          <a:effectLst/>
        </p:spPr>
        <p:txBody>
          <a:bodyPr wrap="none" lIns="108620" tIns="54310" rIns="108620" bIns="54310" anchor="ctr"/>
          <a:lstStyle/>
          <a:p>
            <a:pPr eaLnBrk="0" hangingPunct="0">
              <a:lnSpc>
                <a:spcPct val="70000"/>
              </a:lnSpc>
              <a:spcBef>
                <a:spcPct val="0"/>
              </a:spcBef>
              <a:buClrTx/>
              <a:defRPr/>
            </a:pPr>
            <a:endParaRPr lang="en-US" sz="1699" dirty="0">
              <a:solidFill>
                <a:schemeClr val="bg1"/>
              </a:solidFill>
            </a:endParaRPr>
          </a:p>
          <a:p>
            <a:pPr eaLnBrk="0" hangingPunct="0">
              <a:lnSpc>
                <a:spcPct val="70000"/>
              </a:lnSpc>
              <a:spcBef>
                <a:spcPct val="0"/>
              </a:spcBef>
              <a:buClrTx/>
              <a:defRPr/>
            </a:pPr>
            <a:endParaRPr lang="en-US" sz="1699" dirty="0">
              <a:solidFill>
                <a:schemeClr val="bg1"/>
              </a:solidFill>
            </a:endParaRPr>
          </a:p>
          <a:p>
            <a:pPr eaLnBrk="0" hangingPunct="0">
              <a:lnSpc>
                <a:spcPct val="70000"/>
              </a:lnSpc>
              <a:spcBef>
                <a:spcPct val="0"/>
              </a:spcBef>
              <a:buClrTx/>
              <a:defRPr/>
            </a:pPr>
            <a:endParaRPr lang="en-US" sz="1699" dirty="0">
              <a:solidFill>
                <a:schemeClr val="bg1"/>
              </a:solidFill>
            </a:endParaRPr>
          </a:p>
          <a:p>
            <a:pPr eaLnBrk="0" hangingPunct="0">
              <a:lnSpc>
                <a:spcPct val="70000"/>
              </a:lnSpc>
              <a:spcBef>
                <a:spcPct val="0"/>
              </a:spcBef>
              <a:buClrTx/>
              <a:defRPr/>
            </a:pPr>
            <a:r>
              <a:rPr lang="en-US" sz="1699" dirty="0">
                <a:solidFill>
                  <a:schemeClr val="bg1"/>
                </a:solidFill>
              </a:rPr>
              <a:t>        Oracle Database</a:t>
            </a:r>
            <a:endParaRPr lang="en-US" sz="2099" dirty="0">
              <a:solidFill>
                <a:schemeClr val="bg1"/>
              </a:solidFill>
            </a:endParaRPr>
          </a:p>
          <a:p>
            <a:pPr eaLnBrk="0" hangingPunct="0">
              <a:lnSpc>
                <a:spcPct val="70000"/>
              </a:lnSpc>
              <a:spcBef>
                <a:spcPct val="0"/>
              </a:spcBef>
              <a:buClrTx/>
              <a:defRPr/>
            </a:pPr>
            <a:endParaRPr lang="en-US" sz="2099" dirty="0">
              <a:solidFill>
                <a:schemeClr val="bg1"/>
              </a:solidFill>
            </a:endParaRPr>
          </a:p>
          <a:p>
            <a:pPr eaLnBrk="0" hangingPunct="0">
              <a:lnSpc>
                <a:spcPct val="70000"/>
              </a:lnSpc>
              <a:spcBef>
                <a:spcPct val="0"/>
              </a:spcBef>
              <a:buClrTx/>
              <a:defRPr/>
            </a:pPr>
            <a:endParaRPr lang="en-US" sz="1699" dirty="0">
              <a:solidFill>
                <a:schemeClr val="bg1"/>
              </a:solidFill>
            </a:endParaRPr>
          </a:p>
        </p:txBody>
      </p:sp>
      <p:pic>
        <p:nvPicPr>
          <p:cNvPr id="19" name="Picture 18" descr="Oracle-R-icon2.jpg"/>
          <p:cNvPicPr>
            <a:picLocks noChangeAspect="1"/>
          </p:cNvPicPr>
          <p:nvPr/>
        </p:nvPicPr>
        <p:blipFill>
          <a:blip r:embed="rId4" cstate="print"/>
          <a:stretch>
            <a:fillRect/>
          </a:stretch>
        </p:blipFill>
        <p:spPr>
          <a:xfrm>
            <a:off x="7537451" y="4818006"/>
            <a:ext cx="419100" cy="411767"/>
          </a:xfrm>
          <a:prstGeom prst="rect">
            <a:avLst/>
          </a:prstGeom>
        </p:spPr>
      </p:pic>
      <p:pic>
        <p:nvPicPr>
          <p:cNvPr id="20" name="Picture 19" descr="Oracle-R-icon2.jpg"/>
          <p:cNvPicPr>
            <a:picLocks noChangeAspect="1"/>
          </p:cNvPicPr>
          <p:nvPr/>
        </p:nvPicPr>
        <p:blipFill>
          <a:blip r:embed="rId4" cstate="print"/>
          <a:stretch>
            <a:fillRect/>
          </a:stretch>
        </p:blipFill>
        <p:spPr>
          <a:xfrm>
            <a:off x="8039342" y="4822488"/>
            <a:ext cx="419100" cy="411767"/>
          </a:xfrm>
          <a:prstGeom prst="rect">
            <a:avLst/>
          </a:prstGeom>
        </p:spPr>
      </p:pic>
      <p:pic>
        <p:nvPicPr>
          <p:cNvPr id="21" name="Picture 20" descr="Oracle-R-icon2.jpg"/>
          <p:cNvPicPr>
            <a:picLocks noChangeAspect="1"/>
          </p:cNvPicPr>
          <p:nvPr/>
        </p:nvPicPr>
        <p:blipFill>
          <a:blip r:embed="rId4" cstate="print"/>
          <a:stretch>
            <a:fillRect/>
          </a:stretch>
        </p:blipFill>
        <p:spPr>
          <a:xfrm>
            <a:off x="8581564" y="4826970"/>
            <a:ext cx="419100" cy="411767"/>
          </a:xfrm>
          <a:prstGeom prst="rect">
            <a:avLst/>
          </a:prstGeom>
        </p:spPr>
      </p:pic>
      <p:sp>
        <p:nvSpPr>
          <p:cNvPr id="23" name="Rounded Rectangle 22"/>
          <p:cNvSpPr/>
          <p:nvPr/>
        </p:nvSpPr>
        <p:spPr>
          <a:xfrm>
            <a:off x="7506058" y="2560155"/>
            <a:ext cx="2482224" cy="989262"/>
          </a:xfrm>
          <a:prstGeom prst="round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dirty="0">
                <a:solidFill>
                  <a:schemeClr val="bg1"/>
                </a:solidFill>
              </a:rPr>
              <a:t>PGX Server</a:t>
            </a:r>
          </a:p>
        </p:txBody>
      </p:sp>
      <p:cxnSp>
        <p:nvCxnSpPr>
          <p:cNvPr id="27" name="Elbow Connector 26"/>
          <p:cNvCxnSpPr>
            <a:stCxn id="12" idx="3"/>
          </p:cNvCxnSpPr>
          <p:nvPr/>
        </p:nvCxnSpPr>
        <p:spPr>
          <a:xfrm flipV="1">
            <a:off x="5095107" y="3092912"/>
            <a:ext cx="2410950" cy="833500"/>
          </a:xfrm>
          <a:prstGeom prst="bentConnector3">
            <a:avLst/>
          </a:prstGeom>
          <a:ln w="190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75" name="Folded Corner 16"/>
          <p:cNvSpPr>
            <a:spLocks noChangeArrowheads="1"/>
          </p:cNvSpPr>
          <p:nvPr/>
        </p:nvSpPr>
        <p:spPr bwMode="auto">
          <a:xfrm>
            <a:off x="975921" y="4481541"/>
            <a:ext cx="5423374" cy="1690660"/>
          </a:xfrm>
          <a:prstGeom prst="foldedCorner">
            <a:avLst>
              <a:gd name="adj" fmla="val 12500"/>
            </a:avLst>
          </a:prstGeom>
          <a:solidFill>
            <a:schemeClr val="bg1"/>
          </a:solidFill>
          <a:ln w="19050" cmpd="sng">
            <a:solidFill>
              <a:schemeClr val="tx1"/>
            </a:solidFill>
            <a:round/>
            <a:headEnd/>
            <a:tailEnd/>
          </a:ln>
        </p:spPr>
        <p:txBody>
          <a:bodyPr anchor="t">
            <a:noAutofit/>
          </a:bodyPr>
          <a:lstStyle/>
          <a:p>
            <a:r>
              <a:rPr lang="en-US" sz="1400" dirty="0">
                <a:solidFill>
                  <a:srgbClr val="0070C0"/>
                </a:solidFill>
                <a:latin typeface="Lucida Console" pitchFamily="49" charset="0"/>
                <a:sym typeface="Lucida Console" pitchFamily="49" charset="0"/>
              </a:rPr>
              <a:t># Use ORE Machine Learning on</a:t>
            </a:r>
          </a:p>
          <a:p>
            <a:r>
              <a:rPr lang="en-US" sz="1400" dirty="0">
                <a:solidFill>
                  <a:srgbClr val="0070C0"/>
                </a:solidFill>
                <a:latin typeface="Lucida Console" pitchFamily="49" charset="0"/>
                <a:sym typeface="Lucida Console" pitchFamily="49" charset="0"/>
              </a:rPr>
              <a:t># the exported table proxy object </a:t>
            </a:r>
            <a:r>
              <a:rPr lang="en-US" sz="1400" dirty="0" err="1">
                <a:solidFill>
                  <a:srgbClr val="0070C0"/>
                </a:solidFill>
                <a:latin typeface="Lucida Console" pitchFamily="49" charset="0"/>
                <a:sym typeface="Lucida Console" pitchFamily="49" charset="0"/>
              </a:rPr>
              <a:t>ore.frames</a:t>
            </a:r>
            <a:endParaRPr lang="en-US" sz="1400" dirty="0">
              <a:solidFill>
                <a:srgbClr val="0070C0"/>
              </a:solidFill>
              <a:latin typeface="Lucida Console" pitchFamily="49" charset="0"/>
              <a:sym typeface="Lucida Console" pitchFamily="49" charset="0"/>
            </a:endParaRPr>
          </a:p>
          <a:p>
            <a:pPr>
              <a:spcBef>
                <a:spcPts val="300"/>
              </a:spcBef>
            </a:pPr>
            <a:r>
              <a:rPr lang="en-US" sz="1400" dirty="0">
                <a:solidFill>
                  <a:srgbClr val="2F2F2F"/>
                </a:solidFill>
                <a:latin typeface="Lucida Console" pitchFamily="49" charset="0"/>
                <a:sym typeface="Lucida Console" pitchFamily="49" charset="0"/>
              </a:rPr>
              <a:t>R&gt; model &lt;- </a:t>
            </a:r>
            <a:r>
              <a:rPr lang="en-US" sz="1400" dirty="0" err="1">
                <a:solidFill>
                  <a:srgbClr val="2F2F2F"/>
                </a:solidFill>
                <a:latin typeface="Lucida Console" pitchFamily="49" charset="0"/>
                <a:sym typeface="Lucida Console" pitchFamily="49" charset="0"/>
              </a:rPr>
              <a:t>ore.odmKMmeans</a:t>
            </a:r>
            <a:r>
              <a:rPr lang="en-US" sz="1400" dirty="0">
                <a:solidFill>
                  <a:srgbClr val="2F2F2F"/>
                </a:solidFill>
                <a:latin typeface="Lucida Console" pitchFamily="49" charset="0"/>
                <a:sym typeface="Lucida Console" pitchFamily="49" charset="0"/>
              </a:rPr>
              <a:t>(formula = ~., </a:t>
            </a:r>
            <a:br>
              <a:rPr lang="en-US" sz="1400" dirty="0">
                <a:solidFill>
                  <a:srgbClr val="2F2F2F"/>
                </a:solidFill>
                <a:latin typeface="Lucida Console" pitchFamily="49" charset="0"/>
                <a:sym typeface="Lucida Console" pitchFamily="49" charset="0"/>
              </a:rPr>
            </a:br>
            <a:r>
              <a:rPr lang="en-US" sz="1400" dirty="0">
                <a:solidFill>
                  <a:srgbClr val="2F2F2F"/>
                </a:solidFill>
                <a:latin typeface="Lucida Console" pitchFamily="49" charset="0"/>
                <a:sym typeface="Lucida Console" pitchFamily="49" charset="0"/>
              </a:rPr>
              <a:t>                           data = </a:t>
            </a:r>
            <a:r>
              <a:rPr lang="en-US" sz="1400" dirty="0">
                <a:solidFill>
                  <a:schemeClr val="accent1"/>
                </a:solidFill>
                <a:latin typeface="Lucida Console" pitchFamily="49" charset="0"/>
                <a:sym typeface="Lucida Console" pitchFamily="49" charset="0"/>
              </a:rPr>
              <a:t>NODES</a:t>
            </a:r>
            <a:r>
              <a:rPr lang="en-US" sz="1400" dirty="0">
                <a:solidFill>
                  <a:srgbClr val="2F2F2F"/>
                </a:solidFill>
                <a:latin typeface="Lucida Console" pitchFamily="49" charset="0"/>
                <a:sym typeface="Lucida Console" pitchFamily="49" charset="0"/>
              </a:rPr>
              <a:t>, </a:t>
            </a:r>
            <a:br>
              <a:rPr lang="en-US" sz="1400" dirty="0">
                <a:solidFill>
                  <a:srgbClr val="2F2F2F"/>
                </a:solidFill>
                <a:latin typeface="Lucida Console" pitchFamily="49" charset="0"/>
                <a:sym typeface="Lucida Console" pitchFamily="49" charset="0"/>
              </a:rPr>
            </a:br>
            <a:r>
              <a:rPr lang="en-US" sz="1400" dirty="0">
                <a:solidFill>
                  <a:srgbClr val="2F2F2F"/>
                </a:solidFill>
                <a:latin typeface="Lucida Console" pitchFamily="49" charset="0"/>
                <a:sym typeface="Lucida Console" pitchFamily="49" charset="0"/>
              </a:rPr>
              <a:t>                           </a:t>
            </a:r>
            <a:r>
              <a:rPr lang="en-US" sz="1400" dirty="0" err="1">
                <a:solidFill>
                  <a:srgbClr val="2F2F2F"/>
                </a:solidFill>
                <a:latin typeface="Lucida Console" pitchFamily="49" charset="0"/>
                <a:sym typeface="Lucida Console" pitchFamily="49" charset="0"/>
              </a:rPr>
              <a:t>num.centers</a:t>
            </a:r>
            <a:r>
              <a:rPr lang="en-US" sz="1400" dirty="0">
                <a:solidFill>
                  <a:srgbClr val="2F2F2F"/>
                </a:solidFill>
                <a:latin typeface="Lucida Console" pitchFamily="49" charset="0"/>
                <a:sym typeface="Lucida Console" pitchFamily="49" charset="0"/>
              </a:rPr>
              <a:t> = 5,…)</a:t>
            </a:r>
          </a:p>
          <a:p>
            <a:pPr>
              <a:spcBef>
                <a:spcPts val="300"/>
              </a:spcBef>
            </a:pPr>
            <a:r>
              <a:rPr lang="en-US" sz="1400" dirty="0">
                <a:solidFill>
                  <a:srgbClr val="2F2F2F"/>
                </a:solidFill>
                <a:latin typeface="Lucida Console" pitchFamily="49" charset="0"/>
                <a:sym typeface="Lucida Console" pitchFamily="49" charset="0"/>
              </a:rPr>
              <a:t>R&gt; scores &lt;- predict(model, </a:t>
            </a:r>
            <a:r>
              <a:rPr lang="en-US" sz="1400" dirty="0">
                <a:solidFill>
                  <a:srgbClr val="FF0000"/>
                </a:solidFill>
                <a:latin typeface="Lucida Console" pitchFamily="49" charset="0"/>
                <a:sym typeface="Lucida Console" pitchFamily="49" charset="0"/>
              </a:rPr>
              <a:t>NODES</a:t>
            </a:r>
            <a:r>
              <a:rPr lang="en-US" sz="1400" dirty="0">
                <a:solidFill>
                  <a:srgbClr val="2F2F2F"/>
                </a:solidFill>
                <a:latin typeface="Lucida Console" pitchFamily="49" charset="0"/>
                <a:sym typeface="Lucida Console" pitchFamily="49" charset="0"/>
              </a:rPr>
              <a:t>, …)</a:t>
            </a:r>
          </a:p>
          <a:p>
            <a:pPr>
              <a:spcBef>
                <a:spcPts val="300"/>
              </a:spcBef>
            </a:pPr>
            <a:r>
              <a:rPr lang="en-US" sz="1400" dirty="0">
                <a:solidFill>
                  <a:srgbClr val="2F2F2F"/>
                </a:solidFill>
                <a:latin typeface="Lucida Console" pitchFamily="49" charset="0"/>
                <a:sym typeface="Lucida Console" pitchFamily="49" charset="0"/>
              </a:rPr>
              <a:t>…</a:t>
            </a:r>
          </a:p>
        </p:txBody>
      </p:sp>
      <p:sp>
        <p:nvSpPr>
          <p:cNvPr id="78" name="Rectangle 77"/>
          <p:cNvSpPr/>
          <p:nvPr/>
        </p:nvSpPr>
        <p:spPr>
          <a:xfrm>
            <a:off x="7568722" y="4347224"/>
            <a:ext cx="1250251" cy="372358"/>
          </a:xfrm>
          <a:prstGeom prst="rect">
            <a:avLst/>
          </a:prstGeom>
          <a:solidFill>
            <a:schemeClr val="bg1"/>
          </a:solidFill>
          <a:ln w="19050">
            <a:solidFill>
              <a:schemeClr val="bg2"/>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sp>
        <p:nvSpPr>
          <p:cNvPr id="83" name="Rectangle 82"/>
          <p:cNvSpPr/>
          <p:nvPr/>
        </p:nvSpPr>
        <p:spPr>
          <a:xfrm>
            <a:off x="8232453" y="4396528"/>
            <a:ext cx="501891" cy="253767"/>
          </a:xfrm>
          <a:prstGeom prst="rect">
            <a:avLst/>
          </a:prstGeom>
          <a:solidFill>
            <a:schemeClr val="bg1"/>
          </a:solidFill>
          <a:ln w="3175">
            <a:solidFill>
              <a:schemeClr val="accent1">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sz="1200" dirty="0">
                <a:solidFill>
                  <a:schemeClr val="tx1">
                    <a:lumMod val="50000"/>
                  </a:schemeClr>
                </a:solidFill>
              </a:rPr>
              <a:t>edge</a:t>
            </a:r>
          </a:p>
        </p:txBody>
      </p:sp>
      <p:sp>
        <p:nvSpPr>
          <p:cNvPr id="84" name="Rectangle 83"/>
          <p:cNvSpPr/>
          <p:nvPr/>
        </p:nvSpPr>
        <p:spPr>
          <a:xfrm>
            <a:off x="7640937" y="4396528"/>
            <a:ext cx="501891" cy="253767"/>
          </a:xfrm>
          <a:prstGeom prst="rect">
            <a:avLst/>
          </a:prstGeom>
          <a:solidFill>
            <a:schemeClr val="accent6">
              <a:lumMod val="20000"/>
              <a:lumOff val="80000"/>
            </a:schemeClr>
          </a:solidFill>
          <a:ln w="31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sz="1100" dirty="0">
                <a:solidFill>
                  <a:schemeClr val="tx1">
                    <a:lumMod val="50000"/>
                  </a:schemeClr>
                </a:solidFill>
              </a:rPr>
              <a:t>node</a:t>
            </a:r>
          </a:p>
        </p:txBody>
      </p:sp>
      <p:grpSp>
        <p:nvGrpSpPr>
          <p:cNvPr id="68" name="Group 2"/>
          <p:cNvGrpSpPr>
            <a:grpSpLocks/>
          </p:cNvGrpSpPr>
          <p:nvPr/>
        </p:nvGrpSpPr>
        <p:grpSpPr bwMode="auto">
          <a:xfrm>
            <a:off x="8937377" y="3980575"/>
            <a:ext cx="944418" cy="774190"/>
            <a:chOff x="0" y="0"/>
            <a:chExt cx="2682" cy="2286"/>
          </a:xfrm>
        </p:grpSpPr>
        <p:sp>
          <p:nvSpPr>
            <p:cNvPr id="69" name="Gear"/>
            <p:cNvSpPr>
              <a:spLocks noEditPoints="1"/>
            </p:cNvSpPr>
            <p:nvPr/>
          </p:nvSpPr>
          <p:spPr bwMode="auto">
            <a:xfrm>
              <a:off x="1487" y="0"/>
              <a:ext cx="1195" cy="1048"/>
            </a:xfrm>
            <a:custGeom>
              <a:avLst/>
              <a:gdLst>
                <a:gd name="T0" fmla="*/ 0 w 21600"/>
                <a:gd name="T1" fmla="*/ 0 h 21600"/>
                <a:gd name="T2" fmla="*/ 21600 w 21600"/>
                <a:gd name="T3" fmla="*/ 21600 h 21600"/>
              </a:gdLst>
              <a:ahLst/>
              <a:cxnLst>
                <a:cxn ang="0">
                  <a:pos x="11637" y="85"/>
                </a:cxn>
                <a:cxn ang="0">
                  <a:pos x="14303" y="598"/>
                </a:cxn>
                <a:cxn ang="0">
                  <a:pos x="16405" y="3520"/>
                </a:cxn>
                <a:cxn ang="0">
                  <a:pos x="18199" y="5314"/>
                </a:cxn>
                <a:cxn ang="0">
                  <a:pos x="20865" y="7211"/>
                </a:cxn>
                <a:cxn ang="0">
                  <a:pos x="21634" y="10287"/>
                </a:cxn>
                <a:cxn ang="0">
                  <a:pos x="19942" y="13158"/>
                </a:cxn>
                <a:cxn ang="0">
                  <a:pos x="19019" y="15465"/>
                </a:cxn>
                <a:cxn ang="0">
                  <a:pos x="18096" y="18797"/>
                </a:cxn>
                <a:cxn ang="0">
                  <a:pos x="15277" y="20848"/>
                </a:cxn>
                <a:cxn ang="0">
                  <a:pos x="12252" y="20181"/>
                </a:cxn>
                <a:cxn ang="0">
                  <a:pos x="9740" y="20130"/>
                </a:cxn>
                <a:cxn ang="0">
                  <a:pos x="5895" y="20489"/>
                </a:cxn>
                <a:cxn ang="0">
                  <a:pos x="3383" y="18848"/>
                </a:cxn>
                <a:cxn ang="0">
                  <a:pos x="2922" y="15465"/>
                </a:cxn>
                <a:cxn ang="0">
                  <a:pos x="1948" y="12901"/>
                </a:cxn>
                <a:cxn ang="0">
                  <a:pos x="51" y="10031"/>
                </a:cxn>
                <a:cxn ang="0">
                  <a:pos x="615" y="7160"/>
                </a:cxn>
                <a:cxn ang="0">
                  <a:pos x="3588" y="5417"/>
                </a:cxn>
                <a:cxn ang="0">
                  <a:pos x="5536" y="3417"/>
                </a:cxn>
                <a:cxn ang="0">
                  <a:pos x="7228" y="700"/>
                </a:cxn>
                <a:cxn ang="0">
                  <a:pos x="10817" y="14422"/>
                </a:cxn>
                <a:cxn ang="0">
                  <a:pos x="11893" y="14268"/>
                </a:cxn>
                <a:cxn ang="0">
                  <a:pos x="12816" y="13807"/>
                </a:cxn>
                <a:cxn ang="0">
                  <a:pos x="13568" y="13106"/>
                </a:cxn>
                <a:cxn ang="0">
                  <a:pos x="14115" y="12269"/>
                </a:cxn>
                <a:cxn ang="0">
                  <a:pos x="14388" y="11210"/>
                </a:cxn>
                <a:cxn ang="0">
                  <a:pos x="14320" y="10133"/>
                </a:cxn>
                <a:cxn ang="0">
                  <a:pos x="13961" y="9142"/>
                </a:cxn>
                <a:cxn ang="0">
                  <a:pos x="13329" y="8322"/>
                </a:cxn>
                <a:cxn ang="0">
                  <a:pos x="12508" y="7741"/>
                </a:cxn>
                <a:cxn ang="0">
                  <a:pos x="11534" y="7382"/>
                </a:cxn>
                <a:cxn ang="0">
                  <a:pos x="10441" y="7313"/>
                </a:cxn>
                <a:cxn ang="0">
                  <a:pos x="9432" y="7570"/>
                </a:cxn>
                <a:cxn ang="0">
                  <a:pos x="8544" y="8100"/>
                </a:cxn>
                <a:cxn ang="0">
                  <a:pos x="7860" y="8851"/>
                </a:cxn>
                <a:cxn ang="0">
                  <a:pos x="7399" y="9808"/>
                </a:cxn>
                <a:cxn ang="0">
                  <a:pos x="7262" y="10851"/>
                </a:cxn>
                <a:cxn ang="0">
                  <a:pos x="7399" y="11927"/>
                </a:cxn>
                <a:cxn ang="0">
                  <a:pos x="7860" y="12850"/>
                </a:cxn>
                <a:cxn ang="0">
                  <a:pos x="8544" y="13602"/>
                </a:cxn>
                <a:cxn ang="0">
                  <a:pos x="9432" y="14166"/>
                </a:cxn>
                <a:cxn ang="0">
                  <a:pos x="10441" y="14388"/>
                </a:cxn>
              </a:cxnLst>
              <a:rect l="T0" t="T1" r="T2" b="T3"/>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p>
          </p:txBody>
        </p:sp>
        <p:sp>
          <p:nvSpPr>
            <p:cNvPr id="70" name="AutoShape 4"/>
            <p:cNvSpPr>
              <a:spLocks noEditPoints="1"/>
            </p:cNvSpPr>
            <p:nvPr/>
          </p:nvSpPr>
          <p:spPr bwMode="auto">
            <a:xfrm>
              <a:off x="0" y="432"/>
              <a:ext cx="1429" cy="1253"/>
            </a:xfrm>
            <a:custGeom>
              <a:avLst/>
              <a:gdLst>
                <a:gd name="T0" fmla="*/ 0 w 21600"/>
                <a:gd name="T1" fmla="*/ 0 h 21600"/>
                <a:gd name="T2" fmla="*/ 21600 w 21600"/>
                <a:gd name="T3" fmla="*/ 21600 h 21600"/>
              </a:gdLst>
              <a:ahLst/>
              <a:cxnLst>
                <a:cxn ang="0">
                  <a:pos x="11637" y="85"/>
                </a:cxn>
                <a:cxn ang="0">
                  <a:pos x="14303" y="598"/>
                </a:cxn>
                <a:cxn ang="0">
                  <a:pos x="16405" y="3520"/>
                </a:cxn>
                <a:cxn ang="0">
                  <a:pos x="18199" y="5314"/>
                </a:cxn>
                <a:cxn ang="0">
                  <a:pos x="20865" y="7211"/>
                </a:cxn>
                <a:cxn ang="0">
                  <a:pos x="21634" y="10287"/>
                </a:cxn>
                <a:cxn ang="0">
                  <a:pos x="19942" y="13158"/>
                </a:cxn>
                <a:cxn ang="0">
                  <a:pos x="19019" y="15465"/>
                </a:cxn>
                <a:cxn ang="0">
                  <a:pos x="18096" y="18797"/>
                </a:cxn>
                <a:cxn ang="0">
                  <a:pos x="15277" y="20848"/>
                </a:cxn>
                <a:cxn ang="0">
                  <a:pos x="12252" y="20181"/>
                </a:cxn>
                <a:cxn ang="0">
                  <a:pos x="9740" y="20130"/>
                </a:cxn>
                <a:cxn ang="0">
                  <a:pos x="5895" y="20489"/>
                </a:cxn>
                <a:cxn ang="0">
                  <a:pos x="3383" y="18848"/>
                </a:cxn>
                <a:cxn ang="0">
                  <a:pos x="2922" y="15465"/>
                </a:cxn>
                <a:cxn ang="0">
                  <a:pos x="1948" y="12901"/>
                </a:cxn>
                <a:cxn ang="0">
                  <a:pos x="51" y="10031"/>
                </a:cxn>
                <a:cxn ang="0">
                  <a:pos x="615" y="7160"/>
                </a:cxn>
                <a:cxn ang="0">
                  <a:pos x="3588" y="5417"/>
                </a:cxn>
                <a:cxn ang="0">
                  <a:pos x="5536" y="3417"/>
                </a:cxn>
                <a:cxn ang="0">
                  <a:pos x="7228" y="700"/>
                </a:cxn>
                <a:cxn ang="0">
                  <a:pos x="10817" y="14422"/>
                </a:cxn>
                <a:cxn ang="0">
                  <a:pos x="11893" y="14268"/>
                </a:cxn>
                <a:cxn ang="0">
                  <a:pos x="12816" y="13807"/>
                </a:cxn>
                <a:cxn ang="0">
                  <a:pos x="13568" y="13106"/>
                </a:cxn>
                <a:cxn ang="0">
                  <a:pos x="14115" y="12269"/>
                </a:cxn>
                <a:cxn ang="0">
                  <a:pos x="14388" y="11210"/>
                </a:cxn>
                <a:cxn ang="0">
                  <a:pos x="14320" y="10133"/>
                </a:cxn>
                <a:cxn ang="0">
                  <a:pos x="13961" y="9142"/>
                </a:cxn>
                <a:cxn ang="0">
                  <a:pos x="13329" y="8322"/>
                </a:cxn>
                <a:cxn ang="0">
                  <a:pos x="12508" y="7741"/>
                </a:cxn>
                <a:cxn ang="0">
                  <a:pos x="11534" y="7382"/>
                </a:cxn>
                <a:cxn ang="0">
                  <a:pos x="10441" y="7313"/>
                </a:cxn>
                <a:cxn ang="0">
                  <a:pos x="9432" y="7570"/>
                </a:cxn>
                <a:cxn ang="0">
                  <a:pos x="8544" y="8100"/>
                </a:cxn>
                <a:cxn ang="0">
                  <a:pos x="7860" y="8851"/>
                </a:cxn>
                <a:cxn ang="0">
                  <a:pos x="7399" y="9808"/>
                </a:cxn>
                <a:cxn ang="0">
                  <a:pos x="7262" y="10851"/>
                </a:cxn>
                <a:cxn ang="0">
                  <a:pos x="7399" y="11927"/>
                </a:cxn>
                <a:cxn ang="0">
                  <a:pos x="7860" y="12850"/>
                </a:cxn>
                <a:cxn ang="0">
                  <a:pos x="8544" y="13602"/>
                </a:cxn>
                <a:cxn ang="0">
                  <a:pos x="9432" y="14166"/>
                </a:cxn>
                <a:cxn ang="0">
                  <a:pos x="10441" y="14388"/>
                </a:cxn>
              </a:cxnLst>
              <a:rect l="T0" t="T1" r="T2" b="T3"/>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p>
          </p:txBody>
        </p:sp>
        <p:sp>
          <p:nvSpPr>
            <p:cNvPr id="71" name="AutoShape 5"/>
            <p:cNvSpPr>
              <a:spLocks noEditPoints="1"/>
            </p:cNvSpPr>
            <p:nvPr/>
          </p:nvSpPr>
          <p:spPr bwMode="auto">
            <a:xfrm>
              <a:off x="927" y="894"/>
              <a:ext cx="1588" cy="1392"/>
            </a:xfrm>
            <a:custGeom>
              <a:avLst/>
              <a:gdLst>
                <a:gd name="T0" fmla="*/ 0 w 21600"/>
                <a:gd name="T1" fmla="*/ 0 h 21600"/>
                <a:gd name="T2" fmla="*/ 21600 w 21600"/>
                <a:gd name="T3" fmla="*/ 21600 h 21600"/>
              </a:gdLst>
              <a:ahLst/>
              <a:cxnLst>
                <a:cxn ang="0">
                  <a:pos x="11637" y="85"/>
                </a:cxn>
                <a:cxn ang="0">
                  <a:pos x="14303" y="598"/>
                </a:cxn>
                <a:cxn ang="0">
                  <a:pos x="16405" y="3520"/>
                </a:cxn>
                <a:cxn ang="0">
                  <a:pos x="18199" y="5314"/>
                </a:cxn>
                <a:cxn ang="0">
                  <a:pos x="20865" y="7211"/>
                </a:cxn>
                <a:cxn ang="0">
                  <a:pos x="21634" y="10287"/>
                </a:cxn>
                <a:cxn ang="0">
                  <a:pos x="19942" y="13158"/>
                </a:cxn>
                <a:cxn ang="0">
                  <a:pos x="19019" y="15465"/>
                </a:cxn>
                <a:cxn ang="0">
                  <a:pos x="18096" y="18797"/>
                </a:cxn>
                <a:cxn ang="0">
                  <a:pos x="15277" y="20848"/>
                </a:cxn>
                <a:cxn ang="0">
                  <a:pos x="12252" y="20181"/>
                </a:cxn>
                <a:cxn ang="0">
                  <a:pos x="9740" y="20130"/>
                </a:cxn>
                <a:cxn ang="0">
                  <a:pos x="5895" y="20489"/>
                </a:cxn>
                <a:cxn ang="0">
                  <a:pos x="3383" y="18848"/>
                </a:cxn>
                <a:cxn ang="0">
                  <a:pos x="2922" y="15465"/>
                </a:cxn>
                <a:cxn ang="0">
                  <a:pos x="1948" y="12901"/>
                </a:cxn>
                <a:cxn ang="0">
                  <a:pos x="51" y="10031"/>
                </a:cxn>
                <a:cxn ang="0">
                  <a:pos x="615" y="7160"/>
                </a:cxn>
                <a:cxn ang="0">
                  <a:pos x="3588" y="5417"/>
                </a:cxn>
                <a:cxn ang="0">
                  <a:pos x="5536" y="3417"/>
                </a:cxn>
                <a:cxn ang="0">
                  <a:pos x="7228" y="700"/>
                </a:cxn>
                <a:cxn ang="0">
                  <a:pos x="10817" y="14422"/>
                </a:cxn>
                <a:cxn ang="0">
                  <a:pos x="11893" y="14268"/>
                </a:cxn>
                <a:cxn ang="0">
                  <a:pos x="12816" y="13807"/>
                </a:cxn>
                <a:cxn ang="0">
                  <a:pos x="13568" y="13106"/>
                </a:cxn>
                <a:cxn ang="0">
                  <a:pos x="14115" y="12269"/>
                </a:cxn>
                <a:cxn ang="0">
                  <a:pos x="14388" y="11210"/>
                </a:cxn>
                <a:cxn ang="0">
                  <a:pos x="14320" y="10133"/>
                </a:cxn>
                <a:cxn ang="0">
                  <a:pos x="13961" y="9142"/>
                </a:cxn>
                <a:cxn ang="0">
                  <a:pos x="13329" y="8322"/>
                </a:cxn>
                <a:cxn ang="0">
                  <a:pos x="12508" y="7741"/>
                </a:cxn>
                <a:cxn ang="0">
                  <a:pos x="11534" y="7382"/>
                </a:cxn>
                <a:cxn ang="0">
                  <a:pos x="10441" y="7313"/>
                </a:cxn>
                <a:cxn ang="0">
                  <a:pos x="9432" y="7570"/>
                </a:cxn>
                <a:cxn ang="0">
                  <a:pos x="8544" y="8100"/>
                </a:cxn>
                <a:cxn ang="0">
                  <a:pos x="7860" y="8851"/>
                </a:cxn>
                <a:cxn ang="0">
                  <a:pos x="7399" y="9808"/>
                </a:cxn>
                <a:cxn ang="0">
                  <a:pos x="7262" y="10851"/>
                </a:cxn>
                <a:cxn ang="0">
                  <a:pos x="7399" y="11927"/>
                </a:cxn>
                <a:cxn ang="0">
                  <a:pos x="7860" y="12850"/>
                </a:cxn>
                <a:cxn ang="0">
                  <a:pos x="8544" y="13602"/>
                </a:cxn>
                <a:cxn ang="0">
                  <a:pos x="9432" y="14166"/>
                </a:cxn>
                <a:cxn ang="0">
                  <a:pos x="10441" y="14388"/>
                </a:cxn>
              </a:cxnLst>
              <a:rect l="T0" t="T1" r="T2" b="T3"/>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en-US"/>
            </a:p>
          </p:txBody>
        </p:sp>
      </p:grpSp>
      <p:cxnSp>
        <p:nvCxnSpPr>
          <p:cNvPr id="15" name="Straight Arrow Connector 14"/>
          <p:cNvCxnSpPr>
            <a:stCxn id="19" idx="0"/>
            <a:endCxn id="84" idx="2"/>
          </p:cNvCxnSpPr>
          <p:nvPr/>
        </p:nvCxnSpPr>
        <p:spPr>
          <a:xfrm flipV="1">
            <a:off x="7747001" y="4650296"/>
            <a:ext cx="144882" cy="167711"/>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20" idx="0"/>
            <a:endCxn id="84" idx="2"/>
          </p:cNvCxnSpPr>
          <p:nvPr/>
        </p:nvCxnSpPr>
        <p:spPr>
          <a:xfrm flipH="1" flipV="1">
            <a:off x="7891883" y="4650295"/>
            <a:ext cx="357009" cy="172193"/>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21" idx="0"/>
          </p:cNvCxnSpPr>
          <p:nvPr/>
        </p:nvCxnSpPr>
        <p:spPr>
          <a:xfrm flipH="1" flipV="1">
            <a:off x="7994259" y="4689381"/>
            <a:ext cx="796855" cy="137589"/>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3692733" y="3583145"/>
            <a:ext cx="1282885" cy="732009"/>
          </a:xfrm>
          <a:prstGeom prst="roundRect">
            <a:avLst/>
          </a:prstGeom>
          <a:solidFill>
            <a:schemeClr val="accent2"/>
          </a:solidFill>
          <a:ln w="31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dirty="0" err="1">
                <a:solidFill>
                  <a:schemeClr val="bg1"/>
                </a:solidFill>
              </a:rPr>
              <a:t>OAAgraph</a:t>
            </a:r>
            <a:endParaRPr lang="en-US" dirty="0">
              <a:solidFill>
                <a:schemeClr val="bg1"/>
              </a:solidFill>
            </a:endParaRPr>
          </a:p>
        </p:txBody>
      </p:sp>
    </p:spTree>
    <p:extLst>
      <p:ext uri="{BB962C8B-B14F-4D97-AF65-F5344CB8AC3E}">
        <p14:creationId xmlns:p14="http://schemas.microsoft.com/office/powerpoint/2010/main" val="175243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10" presetClass="entr" presetSubtype="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fade">
                                      <p:cBhvr>
                                        <p:cTn id="13" dur="500"/>
                                        <p:tgtEl>
                                          <p:spTgt spid="76"/>
                                        </p:tgtEl>
                                      </p:cBhvr>
                                    </p:animEffect>
                                  </p:childTnLst>
                                </p:cTn>
                              </p:par>
                              <p:par>
                                <p:cTn id="14" presetID="10" presetClass="entr" presetSubtype="0" fill="hold"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3"/>
          </p:nvPr>
        </p:nvSpPr>
        <p:spPr/>
        <p:txBody>
          <a:bodyPr/>
          <a:lstStyle/>
          <a:p>
            <a:r>
              <a:rPr lang="de-DE" dirty="0"/>
              <a:t>Introduction to graph analysis</a:t>
            </a:r>
          </a:p>
          <a:p>
            <a:r>
              <a:rPr lang="de-DE" dirty="0"/>
              <a:t>Using Oracle‘s graph technologies to work with graphs</a:t>
            </a:r>
          </a:p>
          <a:p>
            <a:r>
              <a:rPr lang="de-DE" dirty="0"/>
              <a:t>Combining graph analysis and machine learning</a:t>
            </a:r>
          </a:p>
          <a:p>
            <a:r>
              <a:rPr lang="de-DE" dirty="0"/>
              <a:t>Using machine learning for network intrusion detection</a:t>
            </a:r>
          </a:p>
          <a:p>
            <a:r>
              <a:rPr lang="de-DE" dirty="0"/>
              <a:t>Wrap-up</a:t>
            </a:r>
            <a:endParaRPr lang="en-US" dirty="0"/>
          </a:p>
        </p:txBody>
      </p:sp>
      <p:sp>
        <p:nvSpPr>
          <p:cNvPr id="6" name="Pentagon 5"/>
          <p:cNvSpPr/>
          <p:nvPr/>
        </p:nvSpPr>
        <p:spPr>
          <a:xfrm>
            <a:off x="2186329" y="198120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1</a:t>
            </a:r>
          </a:p>
        </p:txBody>
      </p:sp>
      <p:sp>
        <p:nvSpPr>
          <p:cNvPr id="16" name="Pentagon 15"/>
          <p:cNvSpPr/>
          <p:nvPr/>
        </p:nvSpPr>
        <p:spPr>
          <a:xfrm>
            <a:off x="2186329" y="2677477"/>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2</a:t>
            </a:r>
          </a:p>
        </p:txBody>
      </p:sp>
      <p:sp>
        <p:nvSpPr>
          <p:cNvPr id="17" name="Pentagon 16"/>
          <p:cNvSpPr/>
          <p:nvPr/>
        </p:nvSpPr>
        <p:spPr>
          <a:xfrm>
            <a:off x="2186329" y="3373754"/>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3</a:t>
            </a:r>
          </a:p>
        </p:txBody>
      </p:sp>
      <p:sp>
        <p:nvSpPr>
          <p:cNvPr id="18" name="Pentagon 17"/>
          <p:cNvSpPr/>
          <p:nvPr/>
        </p:nvSpPr>
        <p:spPr>
          <a:xfrm>
            <a:off x="2186329" y="4070031"/>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4</a:t>
            </a:r>
          </a:p>
        </p:txBody>
      </p:sp>
      <p:sp>
        <p:nvSpPr>
          <p:cNvPr id="19" name="Pentagon 18"/>
          <p:cNvSpPr/>
          <p:nvPr/>
        </p:nvSpPr>
        <p:spPr>
          <a:xfrm>
            <a:off x="2186329" y="476631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5</a:t>
            </a:r>
          </a:p>
        </p:txBody>
      </p:sp>
      <p:sp>
        <p:nvSpPr>
          <p:cNvPr id="4" name="Slide Number Placeholder 3"/>
          <p:cNvSpPr>
            <a:spLocks noGrp="1"/>
          </p:cNvSpPr>
          <p:nvPr>
            <p:ph type="sldNum" sz="quarter" idx="12"/>
          </p:nvPr>
        </p:nvSpPr>
        <p:spPr/>
        <p:txBody>
          <a:bodyPr/>
          <a:lstStyle/>
          <a:p>
            <a:fld id="{C51EAA63-D034-42AE-91FA-B13B9518C7BE}" type="slidenum">
              <a:rPr lang="en-US" smtClean="0"/>
              <a:pPr/>
              <a:t>32</a:t>
            </a:fld>
            <a:endParaRPr lang="en-US" dirty="0"/>
          </a:p>
        </p:txBody>
      </p:sp>
    </p:spTree>
    <p:extLst>
      <p:ext uri="{BB962C8B-B14F-4D97-AF65-F5344CB8AC3E}">
        <p14:creationId xmlns:p14="http://schemas.microsoft.com/office/powerpoint/2010/main" val="91879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DE" dirty="0"/>
              <a:t>Use case: Network Intrusion Detection</a:t>
            </a:r>
            <a:endParaRPr lang="en-US" dirty="0"/>
          </a:p>
        </p:txBody>
      </p:sp>
      <p:sp>
        <p:nvSpPr>
          <p:cNvPr id="7" name="Text Placeholder 6"/>
          <p:cNvSpPr>
            <a:spLocks noGrp="1"/>
          </p:cNvSpPr>
          <p:nvPr>
            <p:ph type="body" sz="quarter" idx="13"/>
          </p:nvPr>
        </p:nvSpPr>
        <p:spPr/>
        <p:txBody>
          <a:bodyPr/>
          <a:lstStyle/>
          <a:p>
            <a:r>
              <a:rPr lang="de-DE" dirty="0"/>
              <a:t>Using deep learning and graph analysis</a:t>
            </a:r>
            <a:endParaRPr lang="en-US" dirty="0"/>
          </a:p>
        </p:txBody>
      </p:sp>
      <p:sp>
        <p:nvSpPr>
          <p:cNvPr id="6" name="Content Placeholder 5"/>
          <p:cNvSpPr>
            <a:spLocks noGrp="1"/>
          </p:cNvSpPr>
          <p:nvPr>
            <p:ph idx="1"/>
          </p:nvPr>
        </p:nvSpPr>
        <p:spPr/>
        <p:txBody>
          <a:bodyPr/>
          <a:lstStyle/>
          <a:p>
            <a:r>
              <a:rPr lang="de-DE" dirty="0"/>
              <a:t>Determining if network activity is legitimate or fraudulent</a:t>
            </a:r>
          </a:p>
          <a:p>
            <a:pPr lvl="1"/>
            <a:r>
              <a:rPr lang="de-DE" dirty="0"/>
              <a:t>Based on sequence of network activity (as above)</a:t>
            </a:r>
          </a:p>
          <a:p>
            <a:pPr lvl="1"/>
            <a:r>
              <a:rPr lang="de-DE" dirty="0"/>
              <a:t>Complementary to firewalls, network intrusion prevention system, ...</a:t>
            </a:r>
          </a:p>
          <a:p>
            <a:r>
              <a:rPr lang="de-DE" dirty="0"/>
              <a:t>Possible approaches</a:t>
            </a:r>
          </a:p>
          <a:p>
            <a:pPr lvl="1"/>
            <a:r>
              <a:rPr lang="de-DE" dirty="0"/>
              <a:t>„Signature-based“, using labeled dataset of known attacks (supervised learning)</a:t>
            </a:r>
          </a:p>
          <a:p>
            <a:pPr lvl="1"/>
            <a:r>
              <a:rPr lang="de-DE" dirty="0"/>
              <a:t>Anomaly-based, trying to detect previously unseen attacks</a:t>
            </a:r>
          </a:p>
          <a:p>
            <a:r>
              <a:rPr lang="de-DE" dirty="0"/>
              <a:t>Most effective systems make use of both</a:t>
            </a:r>
          </a:p>
          <a:p>
            <a:pPr lvl="1"/>
            <a:r>
              <a:rPr lang="de-DE" dirty="0"/>
              <a:t>Combined with rules engine</a:t>
            </a:r>
          </a:p>
          <a:p>
            <a:r>
              <a:rPr lang="de-DE" dirty="0"/>
              <a:t>Tested supervised learning in project using DL4J</a:t>
            </a:r>
            <a:endParaRPr lang="en-US" dirty="0"/>
          </a:p>
        </p:txBody>
      </p:sp>
    </p:spTree>
    <p:extLst>
      <p:ext uri="{BB962C8B-B14F-4D97-AF65-F5344CB8AC3E}">
        <p14:creationId xmlns:p14="http://schemas.microsoft.com/office/powerpoint/2010/main" val="113289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Supervised learning</a:t>
            </a:r>
            <a:endParaRPr lang="en-US" dirty="0"/>
          </a:p>
        </p:txBody>
      </p:sp>
      <p:sp>
        <p:nvSpPr>
          <p:cNvPr id="3" name="Text Placeholder 2"/>
          <p:cNvSpPr>
            <a:spLocks noGrp="1"/>
          </p:cNvSpPr>
          <p:nvPr>
            <p:ph type="body" sz="quarter" idx="13"/>
          </p:nvPr>
        </p:nvSpPr>
        <p:spPr/>
        <p:txBody>
          <a:bodyPr/>
          <a:lstStyle/>
          <a:p>
            <a:r>
              <a:rPr lang="de-DE" dirty="0"/>
              <a:t>Training dataset</a:t>
            </a:r>
            <a:endParaRPr lang="en-US" dirty="0"/>
          </a:p>
        </p:txBody>
      </p:sp>
      <p:sp>
        <p:nvSpPr>
          <p:cNvPr id="4" name="Content Placeholder 3"/>
          <p:cNvSpPr>
            <a:spLocks noGrp="1"/>
          </p:cNvSpPr>
          <p:nvPr>
            <p:ph idx="1"/>
          </p:nvPr>
        </p:nvSpPr>
        <p:spPr/>
        <p:txBody>
          <a:bodyPr/>
          <a:lstStyle/>
          <a:p>
            <a:pPr marL="228600" lvl="0" indent="-228600" defTabSz="914400">
              <a:defRPr/>
            </a:pPr>
            <a:r>
              <a:rPr lang="en-US" dirty="0">
                <a:sym typeface="Wingdings" pitchFamily="2" charset="2"/>
              </a:rPr>
              <a:t>Labeled Network data set from Univ. of South Wales</a:t>
            </a:r>
          </a:p>
          <a:p>
            <a:pPr marL="502920" lvl="1" indent="-228600" defTabSz="914400">
              <a:defRPr/>
            </a:pPr>
            <a:r>
              <a:rPr lang="en-US" dirty="0">
                <a:sym typeface="Wingdings" pitchFamily="2" charset="2"/>
              </a:rPr>
              <a:t>UNSW-NB15 data set specifically created for </a:t>
            </a:r>
            <a:r>
              <a:rPr lang="en-US" b="1" dirty="0">
                <a:solidFill>
                  <a:srgbClr val="FF0000"/>
                </a:solidFill>
                <a:sym typeface="Wingdings" pitchFamily="2" charset="2"/>
              </a:rPr>
              <a:t>Network Intrusion Detection</a:t>
            </a:r>
            <a:r>
              <a:rPr lang="en-US" dirty="0">
                <a:solidFill>
                  <a:srgbClr val="FF0000"/>
                </a:solidFill>
                <a:sym typeface="Wingdings" pitchFamily="2" charset="2"/>
              </a:rPr>
              <a:t> </a:t>
            </a:r>
            <a:r>
              <a:rPr lang="en-US" dirty="0">
                <a:sym typeface="Wingdings" pitchFamily="2" charset="2"/>
              </a:rPr>
              <a:t>systems</a:t>
            </a:r>
          </a:p>
          <a:p>
            <a:pPr marL="502844" lvl="1" indent="-228600" defTabSz="914400">
              <a:defRPr/>
            </a:pPr>
            <a:r>
              <a:rPr lang="en-US" dirty="0">
                <a:sym typeface="Wingdings" pitchFamily="2" charset="2"/>
              </a:rPr>
              <a:t>Generated by IXIA </a:t>
            </a:r>
            <a:r>
              <a:rPr lang="en-US" dirty="0" err="1">
                <a:sym typeface="Wingdings" pitchFamily="2" charset="2"/>
              </a:rPr>
              <a:t>PerfectStorm</a:t>
            </a:r>
            <a:r>
              <a:rPr lang="en-US" dirty="0">
                <a:sym typeface="Wingdings" pitchFamily="2" charset="2"/>
              </a:rPr>
              <a:t> tool in Cyber Range Lab of Australian Centre for Cyber Security</a:t>
            </a:r>
          </a:p>
          <a:p>
            <a:pPr marL="502844" lvl="1" indent="-228600" defTabSz="914400">
              <a:defRPr/>
            </a:pPr>
            <a:r>
              <a:rPr lang="de-DE" dirty="0">
                <a:sym typeface="Wingdings" pitchFamily="2" charset="2"/>
              </a:rPr>
              <a:t>Real </a:t>
            </a:r>
            <a:r>
              <a:rPr lang="en-US" dirty="0">
                <a:sym typeface="Wingdings" pitchFamily="2" charset="2"/>
              </a:rPr>
              <a:t>modern normal activities plus synthetic contemporary attack </a:t>
            </a:r>
            <a:r>
              <a:rPr lang="en-US" dirty="0" err="1">
                <a:sym typeface="Wingdings" pitchFamily="2" charset="2"/>
              </a:rPr>
              <a:t>behaviours</a:t>
            </a:r>
            <a:endParaRPr lang="en-US" dirty="0">
              <a:sym typeface="Wingdings" pitchFamily="2" charset="2"/>
            </a:endParaRPr>
          </a:p>
          <a:p>
            <a:pPr marL="502844" lvl="1" indent="-228600" defTabSz="914400">
              <a:defRPr/>
            </a:pPr>
            <a:r>
              <a:rPr lang="de-DE" dirty="0">
                <a:sym typeface="Wingdings" pitchFamily="2" charset="2"/>
              </a:rPr>
              <a:t>Partitioned into training set (175K records) and testing set (82K records)</a:t>
            </a:r>
          </a:p>
          <a:p>
            <a:pPr marL="502844" lvl="1" indent="-228600" defTabSz="914400">
              <a:defRPr/>
            </a:pPr>
            <a:r>
              <a:rPr lang="en-US" dirty="0"/>
              <a:t>nine types of attacks – </a:t>
            </a:r>
            <a:r>
              <a:rPr lang="en-US" dirty="0" err="1"/>
              <a:t>Fuzzers</a:t>
            </a:r>
            <a:r>
              <a:rPr lang="en-US" dirty="0"/>
              <a:t>, Analysis, Backdoors, </a:t>
            </a:r>
            <a:r>
              <a:rPr lang="en-US" dirty="0" err="1"/>
              <a:t>DoS</a:t>
            </a:r>
            <a:r>
              <a:rPr lang="en-US" dirty="0"/>
              <a:t>, Exploits, Generic, Reconnaissance, Shellcode and Worms</a:t>
            </a:r>
            <a:endParaRPr lang="en-US" sz="2100" dirty="0">
              <a:sym typeface="Wingdings" pitchFamily="2" charset="2"/>
            </a:endParaRPr>
          </a:p>
          <a:p>
            <a:pPr marL="228600" indent="-228600"/>
            <a:r>
              <a:rPr lang="en-US" sz="1000" dirty="0" err="1"/>
              <a:t>Moustafa</a:t>
            </a:r>
            <a:r>
              <a:rPr lang="en-US" sz="1000" dirty="0"/>
              <a:t>, </a:t>
            </a:r>
            <a:r>
              <a:rPr lang="en-US" sz="1000" dirty="0" err="1"/>
              <a:t>Nour</a:t>
            </a:r>
            <a:r>
              <a:rPr lang="en-US" sz="1000" dirty="0"/>
              <a:t>, and Jill Slay. "UNSW-NB15: a comprehensive data set for network intrusion detection systems (UNSW-NB15 network data set)."</a:t>
            </a:r>
            <a:r>
              <a:rPr lang="en-US" sz="1000" i="1" dirty="0"/>
              <a:t>Military Communications and Information Systems Conference (</a:t>
            </a:r>
            <a:r>
              <a:rPr lang="en-US" sz="1000" i="1" dirty="0" err="1"/>
              <a:t>MilCIS</a:t>
            </a:r>
            <a:r>
              <a:rPr lang="en-US" sz="1000" i="1" dirty="0"/>
              <a:t>)</a:t>
            </a:r>
            <a:r>
              <a:rPr lang="en-US" sz="1000" dirty="0"/>
              <a:t>, 2015. IEEE, 2015.</a:t>
            </a:r>
          </a:p>
          <a:p>
            <a:pPr marL="228600" indent="-228600"/>
            <a:r>
              <a:rPr lang="en-US" sz="1000" dirty="0" err="1"/>
              <a:t>Moustafa</a:t>
            </a:r>
            <a:r>
              <a:rPr lang="en-US" sz="1000" dirty="0"/>
              <a:t>, </a:t>
            </a:r>
            <a:r>
              <a:rPr lang="en-US" sz="1000" dirty="0" err="1"/>
              <a:t>Nour</a:t>
            </a:r>
            <a:r>
              <a:rPr lang="en-US" sz="1000" dirty="0"/>
              <a:t>, and Jill Slay. "The evaluation of Network Anomaly Detection Systems: Statistical analysis of the UNSW-NB15 data set and the comparison with the KDD99 data set." </a:t>
            </a:r>
            <a:r>
              <a:rPr lang="en-US" sz="1000" i="1" dirty="0"/>
              <a:t>Information Security Journal: A Global Perspective</a:t>
            </a:r>
            <a:r>
              <a:rPr lang="en-US" sz="1000" dirty="0"/>
              <a:t> (2016): 1-14.</a:t>
            </a:r>
          </a:p>
          <a:p>
            <a:pPr marL="0" indent="0">
              <a:buNone/>
            </a:pP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34</a:t>
            </a:fld>
            <a:endParaRPr lang="en-US" dirty="0"/>
          </a:p>
        </p:txBody>
      </p:sp>
    </p:spTree>
    <p:extLst>
      <p:ext uri="{BB962C8B-B14F-4D97-AF65-F5344CB8AC3E}">
        <p14:creationId xmlns:p14="http://schemas.microsoft.com/office/powerpoint/2010/main" val="339376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dirty="0"/>
              <a:t>Prototype with Skymind and DeepLearning4J</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35</a:t>
            </a:fld>
            <a:endParaRPr lang="en-US" dirty="0"/>
          </a:p>
        </p:txBody>
      </p:sp>
      <p:pic>
        <p:nvPicPr>
          <p:cNvPr id="7" name="Shape 178" descr="Schematic Overview.png"/>
          <p:cNvPicPr preferRelativeResize="0"/>
          <p:nvPr/>
        </p:nvPicPr>
        <p:blipFill rotWithShape="1">
          <a:blip r:embed="rId2" cstate="print">
            <a:alphaModFix/>
          </a:blip>
          <a:srcRect/>
          <a:stretch/>
        </p:blipFill>
        <p:spPr>
          <a:xfrm>
            <a:off x="1749090" y="1524000"/>
            <a:ext cx="8688722" cy="4740812"/>
          </a:xfrm>
          <a:prstGeom prst="rect">
            <a:avLst/>
          </a:prstGeom>
          <a:noFill/>
          <a:ln>
            <a:noFill/>
          </a:ln>
        </p:spPr>
      </p:pic>
      <p:sp>
        <p:nvSpPr>
          <p:cNvPr id="8" name="Shape 179"/>
          <p:cNvSpPr/>
          <p:nvPr/>
        </p:nvSpPr>
        <p:spPr>
          <a:xfrm>
            <a:off x="416002" y="3219478"/>
            <a:ext cx="1804330" cy="1105633"/>
          </a:xfrm>
          <a:prstGeom prst="can">
            <a:avLst>
              <a:gd name="adj" fmla="val 25000"/>
            </a:avLst>
          </a:prstGeom>
          <a:solidFill>
            <a:srgbClr val="FF0000"/>
          </a:solidFill>
          <a:ln w="9525" cap="flat" cmpd="sng">
            <a:solidFill>
              <a:schemeClr val="dk2"/>
            </a:solidFill>
            <a:prstDash val="solid"/>
            <a:round/>
            <a:headEnd type="none" w="med" len="med"/>
            <a:tailEnd type="none" w="med" len="med"/>
          </a:ln>
        </p:spPr>
        <p:txBody>
          <a:bodyPr lIns="121879" tIns="121879" rIns="121879" bIns="121879" anchor="ctr" anchorCtr="0">
            <a:noAutofit/>
          </a:bodyPr>
          <a:lstStyle/>
          <a:p>
            <a:endParaRPr dirty="0"/>
          </a:p>
        </p:txBody>
      </p:sp>
      <p:sp>
        <p:nvSpPr>
          <p:cNvPr id="9" name="Shape 180"/>
          <p:cNvSpPr txBox="1"/>
          <p:nvPr/>
        </p:nvSpPr>
        <p:spPr>
          <a:xfrm>
            <a:off x="379412" y="2191512"/>
            <a:ext cx="1877511" cy="810400"/>
          </a:xfrm>
          <a:prstGeom prst="rect">
            <a:avLst/>
          </a:prstGeom>
          <a:noFill/>
          <a:ln>
            <a:noFill/>
          </a:ln>
        </p:spPr>
        <p:txBody>
          <a:bodyPr lIns="121879" tIns="121879" rIns="121879" bIns="121879" anchor="t" anchorCtr="0">
            <a:noAutofit/>
          </a:bodyPr>
          <a:lstStyle/>
          <a:p>
            <a:r>
              <a:rPr lang="en" b="1" dirty="0"/>
              <a:t>Graph Database </a:t>
            </a:r>
            <a:r>
              <a:rPr lang="en" dirty="0"/>
              <a:t>(</a:t>
            </a:r>
            <a:r>
              <a:rPr lang="en" sz="1600" dirty="0"/>
              <a:t>BDSG and Oracle Spatial and Graph</a:t>
            </a:r>
            <a:r>
              <a:rPr lang="en" dirty="0"/>
              <a:t>)</a:t>
            </a:r>
          </a:p>
        </p:txBody>
      </p:sp>
      <p:pic>
        <p:nvPicPr>
          <p:cNvPr id="10" name="Picture 2" descr="http://www.scientificcomputing.com/sites/scientificcomputing.com/files/New%20Approach%20to%20Vertex%20Connectivity%20Could%20Maximize%20Network%20Bandwidth_ml.jpg"/>
          <p:cNvPicPr>
            <a:picLocks noChangeAspect="1" noChangeArrowheads="1"/>
          </p:cNvPicPr>
          <p:nvPr/>
        </p:nvPicPr>
        <p:blipFill>
          <a:blip r:embed="rId3" cstate="print"/>
          <a:srcRect l="3021" r="2917" b="1652"/>
          <a:stretch>
            <a:fillRect/>
          </a:stretch>
        </p:blipFill>
        <p:spPr bwMode="auto">
          <a:xfrm>
            <a:off x="847282" y="3558500"/>
            <a:ext cx="910799" cy="690412"/>
          </a:xfrm>
          <a:prstGeom prst="roundRect">
            <a:avLst>
              <a:gd name="adj" fmla="val 8594"/>
            </a:avLst>
          </a:prstGeom>
          <a:solidFill>
            <a:srgbClr val="FFFFFF">
              <a:shade val="85000"/>
            </a:srgbClr>
          </a:solidFill>
          <a:ln>
            <a:noFill/>
          </a:ln>
          <a:effectLst/>
        </p:spPr>
      </p:pic>
      <p:sp>
        <p:nvSpPr>
          <p:cNvPr id="11" name="Shape 179"/>
          <p:cNvSpPr/>
          <p:nvPr/>
        </p:nvSpPr>
        <p:spPr>
          <a:xfrm>
            <a:off x="9980612" y="3225574"/>
            <a:ext cx="1804330" cy="1105633"/>
          </a:xfrm>
          <a:prstGeom prst="can">
            <a:avLst>
              <a:gd name="adj" fmla="val 25000"/>
            </a:avLst>
          </a:prstGeom>
          <a:solidFill>
            <a:srgbClr val="FF0000"/>
          </a:solidFill>
          <a:ln w="9525" cap="flat" cmpd="sng">
            <a:solidFill>
              <a:schemeClr val="dk2"/>
            </a:solidFill>
            <a:prstDash val="solid"/>
            <a:round/>
            <a:headEnd type="none" w="med" len="med"/>
            <a:tailEnd type="none" w="med" len="med"/>
          </a:ln>
        </p:spPr>
        <p:txBody>
          <a:bodyPr lIns="121879" tIns="121879" rIns="121879" bIns="121879" anchor="ctr" anchorCtr="0">
            <a:noAutofit/>
          </a:bodyPr>
          <a:lstStyle/>
          <a:p>
            <a:endParaRPr dirty="0"/>
          </a:p>
        </p:txBody>
      </p:sp>
      <p:sp>
        <p:nvSpPr>
          <p:cNvPr id="12" name="Shape 180"/>
          <p:cNvSpPr txBox="1"/>
          <p:nvPr/>
        </p:nvSpPr>
        <p:spPr>
          <a:xfrm>
            <a:off x="9944022" y="2197608"/>
            <a:ext cx="1877511" cy="810400"/>
          </a:xfrm>
          <a:prstGeom prst="rect">
            <a:avLst/>
          </a:prstGeom>
          <a:noFill/>
          <a:ln>
            <a:noFill/>
          </a:ln>
        </p:spPr>
        <p:txBody>
          <a:bodyPr lIns="121879" tIns="121879" rIns="121879" bIns="121879" anchor="t" anchorCtr="0">
            <a:noAutofit/>
          </a:bodyPr>
          <a:lstStyle/>
          <a:p>
            <a:r>
              <a:rPr lang="en" b="1" dirty="0"/>
              <a:t>Graph Database </a:t>
            </a:r>
            <a:r>
              <a:rPr lang="en" dirty="0"/>
              <a:t>(</a:t>
            </a:r>
            <a:r>
              <a:rPr lang="en" sz="1600" dirty="0"/>
              <a:t>BDSG and Oracle Spatial and Graph</a:t>
            </a:r>
            <a:r>
              <a:rPr lang="en" dirty="0"/>
              <a:t>)</a:t>
            </a:r>
          </a:p>
        </p:txBody>
      </p:sp>
      <p:pic>
        <p:nvPicPr>
          <p:cNvPr id="13" name="Picture 2" descr="http://www.scientificcomputing.com/sites/scientificcomputing.com/files/New%20Approach%20to%20Vertex%20Connectivity%20Could%20Maximize%20Network%20Bandwidth_ml.jpg"/>
          <p:cNvPicPr>
            <a:picLocks noChangeAspect="1" noChangeArrowheads="1"/>
          </p:cNvPicPr>
          <p:nvPr/>
        </p:nvPicPr>
        <p:blipFill>
          <a:blip r:embed="rId3" cstate="print"/>
          <a:srcRect l="3021" r="2917" b="1652"/>
          <a:stretch>
            <a:fillRect/>
          </a:stretch>
        </p:blipFill>
        <p:spPr bwMode="auto">
          <a:xfrm>
            <a:off x="10411892" y="3564596"/>
            <a:ext cx="910799" cy="69041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44251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Processing Workflow</a:t>
            </a:r>
            <a:endParaRPr lang="en-US" dirty="0"/>
          </a:p>
        </p:txBody>
      </p:sp>
      <p:sp>
        <p:nvSpPr>
          <p:cNvPr id="5" name="Content Placeholder 4"/>
          <p:cNvSpPr>
            <a:spLocks noGrp="1"/>
          </p:cNvSpPr>
          <p:nvPr>
            <p:ph idx="1"/>
          </p:nvPr>
        </p:nvSpPr>
        <p:spPr/>
        <p:txBody>
          <a:bodyPr/>
          <a:lstStyle/>
          <a:p>
            <a:r>
              <a:rPr lang="de-DE" dirty="0"/>
              <a:t>Understanding the dataset</a:t>
            </a:r>
          </a:p>
          <a:p>
            <a:pPr lvl="1"/>
            <a:r>
              <a:rPr lang="de-DE" dirty="0"/>
              <a:t>49 features in each record – IP addresses, integer, float, timestamp, ...</a:t>
            </a:r>
          </a:p>
          <a:p>
            <a:r>
              <a:rPr lang="de-DE" dirty="0"/>
              <a:t>Data cleansing</a:t>
            </a:r>
          </a:p>
          <a:p>
            <a:pPr lvl="1"/>
            <a:r>
              <a:rPr lang="de-DE" dirty="0"/>
              <a:t>Converting Hex to number</a:t>
            </a:r>
          </a:p>
          <a:p>
            <a:r>
              <a:rPr lang="de-DE" dirty="0"/>
              <a:t>Creating vector as input to DL4J deep learning engine</a:t>
            </a:r>
          </a:p>
          <a:p>
            <a:pPr lvl="1"/>
            <a:r>
              <a:rPr lang="de-DE" dirty="0"/>
              <a:t>Categorical to One Hot transformation of status strings</a:t>
            </a:r>
          </a:p>
          <a:p>
            <a:r>
              <a:rPr lang="de-DE" dirty="0"/>
              <a:t>Build Neural Network</a:t>
            </a:r>
          </a:p>
          <a:p>
            <a:pPr lvl="1"/>
            <a:r>
              <a:rPr lang="de-DE" dirty="0"/>
              <a:t>Train and subsequently test quality using testing set</a:t>
            </a:r>
          </a:p>
          <a:p>
            <a:r>
              <a:rPr lang="de-DE" dirty="0"/>
              <a:t>Transfer result to graph database</a:t>
            </a:r>
          </a:p>
          <a:p>
            <a:pPr lvl="1"/>
            <a:r>
              <a:rPr lang="de-DE" dirty="0"/>
              <a:t>Further analysis</a:t>
            </a:r>
          </a:p>
          <a:p>
            <a:endParaRPr lang="en-US" dirty="0"/>
          </a:p>
        </p:txBody>
      </p:sp>
      <p:sp>
        <p:nvSpPr>
          <p:cNvPr id="3" name="Slide Number Placeholder 2"/>
          <p:cNvSpPr>
            <a:spLocks noGrp="1"/>
          </p:cNvSpPr>
          <p:nvPr>
            <p:ph type="sldNum" sz="quarter" idx="12"/>
          </p:nvPr>
        </p:nvSpPr>
        <p:spPr/>
        <p:txBody>
          <a:bodyPr/>
          <a:lstStyle/>
          <a:p>
            <a:fld id="{C51EAA63-D034-42AE-91FA-B13B9518C7BE}" type="slidenum">
              <a:rPr lang="en-US" smtClean="0"/>
              <a:pPr/>
              <a:t>36</a:t>
            </a:fld>
            <a:endParaRPr lang="en-US" dirty="0"/>
          </a:p>
        </p:txBody>
      </p:sp>
    </p:spTree>
    <p:extLst>
      <p:ext uri="{BB962C8B-B14F-4D97-AF65-F5344CB8AC3E}">
        <p14:creationId xmlns:p14="http://schemas.microsoft.com/office/powerpoint/2010/main" val="40098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1106769" y="1407813"/>
            <a:ext cx="10933968" cy="5137607"/>
          </a:xfrm>
          <a:prstGeom prst="rect">
            <a:avLst/>
          </a:prstGeom>
          <a:noFill/>
          <a:ln>
            <a:noFill/>
          </a:ln>
          <a:extLst>
            <a:ext uri="{909E8E84-426E-40dd-AFC4-6F175D3DCCD1}"/>
            <a:ext uri="{91240B29-F687-4f45-9708-019B960494DF}"/>
          </a:extLst>
        </p:spPr>
        <p:txBody>
          <a:bodyPr lIns="0" tIns="0" rIns="0" bIns="0"/>
          <a:lstStyle/>
          <a:p>
            <a:pPr marL="683564" lvl="1" indent="-302631" eaLnBrk="0" hangingPunct="0">
              <a:spcBef>
                <a:spcPts val="267"/>
              </a:spcBef>
              <a:defRPr/>
            </a:pPr>
            <a:endParaRPr lang="en-US" sz="2400" dirty="0">
              <a:cs typeface="ＭＳ Ｐゴシック" pitchFamily="127" charset="-128"/>
            </a:endParaRPr>
          </a:p>
          <a:p>
            <a:pPr marL="683564" lvl="1" indent="-302631" eaLnBrk="0" hangingPunct="0">
              <a:spcBef>
                <a:spcPts val="267"/>
              </a:spcBef>
              <a:defRPr/>
            </a:pPr>
            <a:endParaRPr lang="en-US" sz="2400" dirty="0">
              <a:cs typeface="ＭＳ Ｐゴシック" pitchFamily="127" charset="-128"/>
            </a:endParaRPr>
          </a:p>
          <a:p>
            <a:pPr marL="457120" indent="-302631" eaLnBrk="0" hangingPunct="0">
              <a:spcBef>
                <a:spcPts val="267"/>
              </a:spcBef>
              <a:buFont typeface="Arial" pitchFamily="34" charset="0"/>
              <a:buChar char="–"/>
              <a:defRPr/>
            </a:pPr>
            <a:endParaRPr lang="en-US" sz="2400" dirty="0">
              <a:ea typeface="ＭＳ Ｐゴシック" pitchFamily="127" charset="-128"/>
              <a:cs typeface="ＭＳ Ｐゴシック" pitchFamily="127" charset="-128"/>
            </a:endParaRPr>
          </a:p>
        </p:txBody>
      </p:sp>
      <p:sp>
        <p:nvSpPr>
          <p:cNvPr id="8" name="Content Placeholder 7"/>
          <p:cNvSpPr txBox="1">
            <a:spLocks/>
          </p:cNvSpPr>
          <p:nvPr/>
        </p:nvSpPr>
        <p:spPr>
          <a:xfrm>
            <a:off x="531813" y="2057399"/>
            <a:ext cx="11048999" cy="3886201"/>
          </a:xfrm>
          <a:prstGeom prst="rect">
            <a:avLst/>
          </a:prstGeom>
        </p:spPr>
        <p:txBody>
          <a:bodyPr/>
          <a:lstStyle/>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Content Placeholder 2"/>
          <p:cNvSpPr txBox="1">
            <a:spLocks/>
          </p:cNvSpPr>
          <p:nvPr/>
        </p:nvSpPr>
        <p:spPr>
          <a:xfrm>
            <a:off x="608012" y="2057398"/>
            <a:ext cx="10744200" cy="4131865"/>
          </a:xfrm>
          <a:prstGeom prst="rect">
            <a:avLst/>
          </a:prstGeom>
        </p:spPr>
        <p:txBody>
          <a:bodyPr vert="horz" lIns="0" tIns="0" rIns="0" bIns="0" rtlCol="0">
            <a:noAutofit/>
          </a:bodyPr>
          <a:lstStyle/>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r>
              <a:rPr lang="en-US" sz="2800" dirty="0">
                <a:sym typeface="Wingdings" pitchFamily="2" charset="2"/>
              </a:rPr>
              <a:t>Understand the data</a:t>
            </a:r>
            <a:endParaRPr kumimoji="0" lang="en-US" sz="28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Char char="–"/>
              <a:tabLst/>
              <a:defRPr/>
            </a:pPr>
            <a:r>
              <a:rPr lang="en-US" sz="2000" dirty="0">
                <a:sym typeface="Wingdings" pitchFamily="2" charset="2"/>
              </a:rPr>
              <a:t>Features of UNSW-NB15 data set</a:t>
            </a:r>
          </a:p>
          <a:p>
            <a:pPr marL="960120" lvl="2" indent="-228600">
              <a:lnSpc>
                <a:spcPct val="90000"/>
              </a:lnSpc>
              <a:spcBef>
                <a:spcPts val="800"/>
              </a:spcBef>
              <a:buClr>
                <a:schemeClr val="tx1">
                  <a:lumMod val="60000"/>
                  <a:lumOff val="40000"/>
                </a:schemeClr>
              </a:buClr>
              <a:buFont typeface="Arial" panose="020B0604020202020204" pitchFamily="34" charset="0"/>
              <a:buChar char="–"/>
            </a:pPr>
            <a:endParaRPr kumimoji="0" 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400" dirty="0"/>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p:txBody>
      </p:sp>
      <p:pic>
        <p:nvPicPr>
          <p:cNvPr id="21" name="Picture 20" descr="dl_2Capture.GIF"/>
          <p:cNvPicPr>
            <a:picLocks noChangeAspect="1"/>
          </p:cNvPicPr>
          <p:nvPr/>
        </p:nvPicPr>
        <p:blipFill>
          <a:blip r:embed="rId2" cstate="print"/>
          <a:stretch>
            <a:fillRect/>
          </a:stretch>
        </p:blipFill>
        <p:spPr>
          <a:xfrm>
            <a:off x="2312987" y="2438400"/>
            <a:ext cx="6600825" cy="3560391"/>
          </a:xfrm>
          <a:prstGeom prst="rect">
            <a:avLst/>
          </a:prstGeom>
          <a:ln>
            <a:noFill/>
          </a:ln>
          <a:effectLst>
            <a:outerShdw blurRad="292100" dist="139700" dir="2700000" algn="tl" rotWithShape="0">
              <a:srgbClr val="333333">
                <a:alpha val="65000"/>
              </a:srgbClr>
            </a:outerShdw>
          </a:effectLst>
        </p:spPr>
      </p:pic>
      <p:sp>
        <p:nvSpPr>
          <p:cNvPr id="22" name="TextBox 21"/>
          <p:cNvSpPr txBox="1"/>
          <p:nvPr/>
        </p:nvSpPr>
        <p:spPr>
          <a:xfrm>
            <a:off x="10285412" y="2057398"/>
            <a:ext cx="914400" cy="914400"/>
          </a:xfrm>
          <a:prstGeom prst="rect">
            <a:avLst/>
          </a:prstGeom>
          <a:noFill/>
        </p:spPr>
        <p:txBody>
          <a:bodyPr wrap="none" lIns="0" tIns="0" rIns="0" bIns="0" rtlCol="0">
            <a:noAutofit/>
          </a:bodyPr>
          <a:lstStyle/>
          <a:p>
            <a:pPr algn="ctr">
              <a:lnSpc>
                <a:spcPct val="90000"/>
              </a:lnSpc>
            </a:pPr>
            <a:r>
              <a:rPr lang="en-US" sz="2800" b="1" dirty="0">
                <a:solidFill>
                  <a:srgbClr val="0070C0"/>
                </a:solidFill>
              </a:rPr>
              <a:t>49 original </a:t>
            </a:r>
          </a:p>
          <a:p>
            <a:pPr algn="ctr">
              <a:lnSpc>
                <a:spcPct val="90000"/>
              </a:lnSpc>
            </a:pPr>
            <a:r>
              <a:rPr lang="en-US" sz="2800" b="1" dirty="0">
                <a:solidFill>
                  <a:srgbClr val="0070C0"/>
                </a:solidFill>
              </a:rPr>
              <a:t>features</a:t>
            </a:r>
          </a:p>
        </p:txBody>
      </p:sp>
      <p:sp>
        <p:nvSpPr>
          <p:cNvPr id="23" name="AutoShape 8"/>
          <p:cNvSpPr>
            <a:spLocks noChangeArrowheads="1"/>
          </p:cNvSpPr>
          <p:nvPr/>
        </p:nvSpPr>
        <p:spPr bwMode="gray">
          <a:xfrm>
            <a:off x="8185248" y="609600"/>
            <a:ext cx="3282096"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4" name="AutoShape 8"/>
          <p:cNvSpPr>
            <a:spLocks noChangeArrowheads="1"/>
          </p:cNvSpPr>
          <p:nvPr/>
        </p:nvSpPr>
        <p:spPr bwMode="gray">
          <a:xfrm>
            <a:off x="6616332" y="609600"/>
            <a:ext cx="2590800"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5" name="AutoShape 8"/>
          <p:cNvSpPr>
            <a:spLocks noChangeArrowheads="1"/>
          </p:cNvSpPr>
          <p:nvPr/>
        </p:nvSpPr>
        <p:spPr bwMode="gray">
          <a:xfrm>
            <a:off x="4376291" y="609600"/>
            <a:ext cx="2894557"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6" name="AutoShape 8"/>
          <p:cNvSpPr>
            <a:spLocks noChangeArrowheads="1"/>
          </p:cNvSpPr>
          <p:nvPr/>
        </p:nvSpPr>
        <p:spPr bwMode="gray">
          <a:xfrm>
            <a:off x="2927448" y="609600"/>
            <a:ext cx="2743200"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7" name="AutoShape 8"/>
          <p:cNvSpPr>
            <a:spLocks noChangeArrowheads="1"/>
          </p:cNvSpPr>
          <p:nvPr/>
        </p:nvSpPr>
        <p:spPr bwMode="gray">
          <a:xfrm>
            <a:off x="1645920" y="609600"/>
            <a:ext cx="1891128"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8" name="Text Box 41"/>
          <p:cNvSpPr txBox="1">
            <a:spLocks noChangeArrowheads="1"/>
          </p:cNvSpPr>
          <p:nvPr/>
        </p:nvSpPr>
        <p:spPr bwMode="gray">
          <a:xfrm>
            <a:off x="3759191" y="828140"/>
            <a:ext cx="1834671" cy="543460"/>
          </a:xfrm>
          <a:prstGeom prst="rect">
            <a:avLst/>
          </a:prstGeom>
          <a:noFill/>
          <a:ln w="9525">
            <a:noFill/>
            <a:miter lim="800000"/>
            <a:headEnd/>
            <a:tailEnd/>
          </a:ln>
        </p:spPr>
        <p:txBody>
          <a:bodyPr lIns="121899" tIns="60949" rIns="121899" bIns="60949">
            <a:spAutoFit/>
          </a:bodyPr>
          <a:lstStyle/>
          <a:p>
            <a:pPr>
              <a:lnSpc>
                <a:spcPct val="85000"/>
              </a:lnSpc>
            </a:pPr>
            <a:r>
              <a:rPr lang="en-US" sz="1600" b="1" dirty="0">
                <a:solidFill>
                  <a:schemeClr val="bg1"/>
                </a:solidFill>
                <a:ea typeface="Arial Unicode MS" pitchFamily="34" charset="-128"/>
                <a:cs typeface="Arial Unicode MS" pitchFamily="34" charset="-128"/>
              </a:rPr>
              <a:t>Train Neural Network model</a:t>
            </a:r>
            <a:endParaRPr lang="en-US" sz="1600" b="1" i="1" dirty="0">
              <a:solidFill>
                <a:schemeClr val="bg1"/>
              </a:solidFill>
              <a:ea typeface="Arial Unicode MS" pitchFamily="34" charset="-128"/>
              <a:cs typeface="Arial Unicode MS" pitchFamily="34" charset="-128"/>
            </a:endParaRPr>
          </a:p>
        </p:txBody>
      </p:sp>
      <p:sp>
        <p:nvSpPr>
          <p:cNvPr id="35" name="Text Box 41"/>
          <p:cNvSpPr txBox="1">
            <a:spLocks noChangeArrowheads="1"/>
          </p:cNvSpPr>
          <p:nvPr/>
        </p:nvSpPr>
        <p:spPr bwMode="gray">
          <a:xfrm>
            <a:off x="1886925" y="533400"/>
            <a:ext cx="1597420" cy="960241"/>
          </a:xfrm>
          <a:prstGeom prst="rect">
            <a:avLst/>
          </a:prstGeom>
          <a:noFill/>
          <a:ln w="9525">
            <a:noFill/>
            <a:miter lim="800000"/>
            <a:headEnd/>
            <a:tailEnd/>
          </a:ln>
        </p:spPr>
        <p:txBody>
          <a:bodyPr wrap="square" lIns="121899" tIns="60949" rIns="121899" bIns="60949">
            <a:spAutoFit/>
          </a:bodyPr>
          <a:lstStyle/>
          <a:p>
            <a:pPr>
              <a:lnSpc>
                <a:spcPct val="85000"/>
              </a:lnSpc>
            </a:pPr>
            <a:endParaRPr lang="en-US" sz="16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Data Cleansing</a:t>
            </a:r>
          </a:p>
          <a:p>
            <a:pPr>
              <a:lnSpc>
                <a:spcPct val="85000"/>
              </a:lnSpc>
            </a:pPr>
            <a:r>
              <a:rPr lang="en-US" sz="1600" b="1" dirty="0">
                <a:solidFill>
                  <a:schemeClr val="bg1"/>
                </a:solidFill>
                <a:ea typeface="Arial Unicode MS" pitchFamily="34" charset="-128"/>
                <a:cs typeface="Arial Unicode MS" pitchFamily="34" charset="-128"/>
              </a:rPr>
              <a:t>          &amp; </a:t>
            </a:r>
          </a:p>
          <a:p>
            <a:pPr>
              <a:lnSpc>
                <a:spcPct val="85000"/>
              </a:lnSpc>
            </a:pPr>
            <a:r>
              <a:rPr lang="en-US" sz="1600" b="1" dirty="0">
                <a:solidFill>
                  <a:schemeClr val="bg1"/>
                </a:solidFill>
                <a:ea typeface="Arial Unicode MS" pitchFamily="34" charset="-128"/>
                <a:cs typeface="Arial Unicode MS" pitchFamily="34" charset="-128"/>
              </a:rPr>
              <a:t> preparation</a:t>
            </a:r>
            <a:endParaRPr lang="en-US" b="1" dirty="0">
              <a:solidFill>
                <a:schemeClr val="bg1"/>
              </a:solidFill>
              <a:ea typeface="Arial Unicode MS" pitchFamily="34" charset="-128"/>
              <a:cs typeface="Arial Unicode MS" pitchFamily="34" charset="-128"/>
            </a:endParaRPr>
          </a:p>
        </p:txBody>
      </p:sp>
      <p:sp>
        <p:nvSpPr>
          <p:cNvPr id="36" name="Text Box 41"/>
          <p:cNvSpPr txBox="1">
            <a:spLocks noChangeArrowheads="1"/>
          </p:cNvSpPr>
          <p:nvPr/>
        </p:nvSpPr>
        <p:spPr bwMode="gray">
          <a:xfrm>
            <a:off x="5593862" y="829935"/>
            <a:ext cx="1758473" cy="541665"/>
          </a:xfrm>
          <a:prstGeom prst="rect">
            <a:avLst/>
          </a:prstGeom>
          <a:noFill/>
          <a:ln w="9525">
            <a:noFill/>
            <a:miter lim="800000"/>
            <a:headEnd/>
            <a:tailEnd/>
          </a:ln>
        </p:spPr>
        <p:txBody>
          <a:bodyPr wrap="square" lIns="121899" tIns="60949" rIns="121899" bIns="60949">
            <a:spAutoFit/>
          </a:bodyPr>
          <a:lstStyle/>
          <a:p>
            <a:pPr>
              <a:lnSpc>
                <a:spcPct val="85000"/>
              </a:lnSpc>
            </a:pPr>
            <a:r>
              <a:rPr lang="en-US" sz="1600" b="1" dirty="0">
                <a:solidFill>
                  <a:schemeClr val="bg1"/>
                </a:solidFill>
                <a:ea typeface="Arial Unicode MS" pitchFamily="34" charset="-128"/>
                <a:cs typeface="Arial Unicode MS" pitchFamily="34" charset="-128"/>
              </a:rPr>
              <a:t>Generate</a:t>
            </a:r>
          </a:p>
          <a:p>
            <a:pPr>
              <a:lnSpc>
                <a:spcPct val="85000"/>
              </a:lnSpc>
            </a:pPr>
            <a:r>
              <a:rPr lang="en-US" sz="1600" b="1" i="1" dirty="0">
                <a:solidFill>
                  <a:schemeClr val="bg1"/>
                </a:solidFill>
                <a:ea typeface="Arial Unicode MS" pitchFamily="34" charset="-128"/>
                <a:cs typeface="Arial Unicode MS" pitchFamily="34" charset="-128"/>
              </a:rPr>
              <a:t>Property Graph</a:t>
            </a:r>
          </a:p>
        </p:txBody>
      </p:sp>
      <p:sp>
        <p:nvSpPr>
          <p:cNvPr id="37" name="Text Box 41"/>
          <p:cNvSpPr txBox="1">
            <a:spLocks noChangeArrowheads="1"/>
          </p:cNvSpPr>
          <p:nvPr/>
        </p:nvSpPr>
        <p:spPr bwMode="gray">
          <a:xfrm>
            <a:off x="7423843" y="508000"/>
            <a:ext cx="2285405" cy="1025643"/>
          </a:xfrm>
          <a:prstGeom prst="rect">
            <a:avLst/>
          </a:prstGeom>
          <a:noFill/>
          <a:ln w="9525">
            <a:noFill/>
            <a:miter lim="800000"/>
            <a:headEnd/>
            <a:tailEnd/>
          </a:ln>
        </p:spPr>
        <p:txBody>
          <a:bodyPr wrap="square" lIns="121899" tIns="60949" rIns="121899" bIns="60949">
            <a:spAutoFit/>
          </a:bodyPr>
          <a:lstStyle/>
          <a:p>
            <a:pPr>
              <a:lnSpc>
                <a:spcPct val="85000"/>
              </a:lnSpc>
            </a:pPr>
            <a:endParaRPr lang="en-US" sz="21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Load </a:t>
            </a:r>
          </a:p>
          <a:p>
            <a:pPr>
              <a:lnSpc>
                <a:spcPct val="85000"/>
              </a:lnSpc>
            </a:pPr>
            <a:r>
              <a:rPr lang="en-US" sz="1600" b="1" dirty="0">
                <a:solidFill>
                  <a:schemeClr val="bg1"/>
                </a:solidFill>
                <a:ea typeface="Arial Unicode MS" pitchFamily="34" charset="-128"/>
                <a:cs typeface="Arial Unicode MS" pitchFamily="34" charset="-128"/>
              </a:rPr>
              <a:t>Property Graph </a:t>
            </a:r>
          </a:p>
          <a:p>
            <a:pPr>
              <a:lnSpc>
                <a:spcPct val="85000"/>
              </a:lnSpc>
            </a:pPr>
            <a:r>
              <a:rPr lang="en-US" sz="1600" b="1" dirty="0">
                <a:solidFill>
                  <a:schemeClr val="bg1"/>
                </a:solidFill>
                <a:ea typeface="Arial Unicode MS" pitchFamily="34" charset="-128"/>
                <a:cs typeface="Arial Unicode MS" pitchFamily="34" charset="-128"/>
              </a:rPr>
              <a:t>into BDSG</a:t>
            </a:r>
          </a:p>
        </p:txBody>
      </p:sp>
      <p:sp>
        <p:nvSpPr>
          <p:cNvPr id="38" name="Text Box 41"/>
          <p:cNvSpPr txBox="1">
            <a:spLocks noChangeArrowheads="1"/>
          </p:cNvSpPr>
          <p:nvPr/>
        </p:nvSpPr>
        <p:spPr bwMode="gray">
          <a:xfrm>
            <a:off x="9231542" y="609600"/>
            <a:ext cx="2535106" cy="816355"/>
          </a:xfrm>
          <a:prstGeom prst="rect">
            <a:avLst/>
          </a:prstGeom>
          <a:noFill/>
          <a:ln w="9525">
            <a:noFill/>
            <a:miter lim="800000"/>
            <a:headEnd/>
            <a:tailEnd/>
          </a:ln>
        </p:spPr>
        <p:txBody>
          <a:bodyPr lIns="121899" tIns="60949" rIns="121899" bIns="60949">
            <a:spAutoFit/>
          </a:bodyPr>
          <a:lstStyle/>
          <a:p>
            <a:pPr>
              <a:lnSpc>
                <a:spcPct val="85000"/>
              </a:lnSpc>
            </a:pPr>
            <a:endParaRPr lang="en-US" sz="21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Graph </a:t>
            </a:r>
          </a:p>
          <a:p>
            <a:pPr>
              <a:lnSpc>
                <a:spcPct val="85000"/>
              </a:lnSpc>
            </a:pPr>
            <a:r>
              <a:rPr lang="en-US" sz="1600" b="1" dirty="0">
                <a:solidFill>
                  <a:schemeClr val="bg1"/>
                </a:solidFill>
                <a:ea typeface="Arial Unicode MS" pitchFamily="34" charset="-128"/>
                <a:cs typeface="Arial Unicode MS" pitchFamily="34" charset="-128"/>
              </a:rPr>
              <a:t>Visualization</a:t>
            </a:r>
          </a:p>
        </p:txBody>
      </p:sp>
      <p:sp>
        <p:nvSpPr>
          <p:cNvPr id="39" name="AutoShape 8"/>
          <p:cNvSpPr>
            <a:spLocks noChangeArrowheads="1"/>
          </p:cNvSpPr>
          <p:nvPr/>
        </p:nvSpPr>
        <p:spPr bwMode="gray">
          <a:xfrm>
            <a:off x="300012" y="608000"/>
            <a:ext cx="1753186"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40" name="Text Box 41"/>
          <p:cNvSpPr txBox="1">
            <a:spLocks noChangeArrowheads="1"/>
          </p:cNvSpPr>
          <p:nvPr/>
        </p:nvSpPr>
        <p:spPr bwMode="gray">
          <a:xfrm>
            <a:off x="557075" y="551050"/>
            <a:ext cx="1497137" cy="750953"/>
          </a:xfrm>
          <a:prstGeom prst="rect">
            <a:avLst/>
          </a:prstGeom>
          <a:noFill/>
          <a:ln w="9525">
            <a:noFill/>
            <a:miter lim="800000"/>
            <a:headEnd/>
            <a:tailEnd/>
          </a:ln>
        </p:spPr>
        <p:txBody>
          <a:bodyPr wrap="square" lIns="121899" tIns="60949" rIns="121899" bIns="60949">
            <a:spAutoFit/>
          </a:bodyPr>
          <a:lstStyle/>
          <a:p>
            <a:pPr>
              <a:lnSpc>
                <a:spcPct val="85000"/>
              </a:lnSpc>
            </a:pPr>
            <a:endParaRPr lang="en-US" sz="1600" b="1" dirty="0">
              <a:solidFill>
                <a:srgbClr val="00B050"/>
              </a:solidFill>
              <a:ea typeface="Arial Unicode MS" pitchFamily="34" charset="-128"/>
              <a:cs typeface="Arial Unicode MS" pitchFamily="34" charset="-128"/>
            </a:endParaRPr>
          </a:p>
          <a:p>
            <a:pPr>
              <a:lnSpc>
                <a:spcPct val="85000"/>
              </a:lnSpc>
            </a:pPr>
            <a:r>
              <a:rPr lang="en-US" sz="1600" b="1" dirty="0">
                <a:solidFill>
                  <a:srgbClr val="00B050"/>
                </a:solidFill>
                <a:ea typeface="Arial Unicode MS" pitchFamily="34" charset="-128"/>
                <a:cs typeface="Arial Unicode MS" pitchFamily="34" charset="-128"/>
              </a:rPr>
              <a:t>Dataset</a:t>
            </a:r>
          </a:p>
          <a:p>
            <a:pPr>
              <a:lnSpc>
                <a:spcPct val="85000"/>
              </a:lnSpc>
            </a:pPr>
            <a:r>
              <a:rPr lang="en-US" sz="1600" b="1" dirty="0">
                <a:solidFill>
                  <a:srgbClr val="00B050"/>
                </a:solidFill>
                <a:ea typeface="Arial Unicode MS" pitchFamily="34" charset="-128"/>
                <a:cs typeface="Arial Unicode MS" pitchFamily="34" charset="-128"/>
              </a:rPr>
              <a:t>selection </a:t>
            </a:r>
            <a:endParaRPr lang="en-US" b="1" dirty="0">
              <a:solidFill>
                <a:srgbClr val="00B050"/>
              </a:solidFill>
              <a:ea typeface="Arial Unicode MS" pitchFamily="34" charset="-128"/>
              <a:cs typeface="Arial Unicode MS" pitchFamily="34" charset="-128"/>
            </a:endParaRPr>
          </a:p>
        </p:txBody>
      </p:sp>
      <p:pic>
        <p:nvPicPr>
          <p:cNvPr id="19" name="Picture 18" descr="dl_features_Capture.GIF"/>
          <p:cNvPicPr>
            <a:picLocks noChangeAspect="1"/>
          </p:cNvPicPr>
          <p:nvPr/>
        </p:nvPicPr>
        <p:blipFill>
          <a:blip r:embed="rId3" cstate="print"/>
          <a:stretch>
            <a:fillRect/>
          </a:stretch>
        </p:blipFill>
        <p:spPr>
          <a:xfrm>
            <a:off x="4561947" y="381001"/>
            <a:ext cx="7171265" cy="58673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585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1106769" y="1407813"/>
            <a:ext cx="10933968" cy="5137607"/>
          </a:xfrm>
          <a:prstGeom prst="rect">
            <a:avLst/>
          </a:prstGeom>
          <a:noFill/>
          <a:ln>
            <a:noFill/>
          </a:ln>
          <a:extLst>
            <a:ext uri="{909E8E84-426E-40dd-AFC4-6F175D3DCCD1}"/>
            <a:ext uri="{91240B29-F687-4f45-9708-019B960494DF}"/>
          </a:extLst>
        </p:spPr>
        <p:txBody>
          <a:bodyPr lIns="0" tIns="0" rIns="0" bIns="0"/>
          <a:lstStyle/>
          <a:p>
            <a:pPr marL="683564" lvl="1" indent="-302631" eaLnBrk="0" hangingPunct="0">
              <a:spcBef>
                <a:spcPts val="267"/>
              </a:spcBef>
              <a:defRPr/>
            </a:pPr>
            <a:endParaRPr lang="en-US" sz="2400" dirty="0">
              <a:cs typeface="ＭＳ Ｐゴシック" pitchFamily="127" charset="-128"/>
            </a:endParaRPr>
          </a:p>
          <a:p>
            <a:pPr marL="683564" lvl="1" indent="-302631" eaLnBrk="0" hangingPunct="0">
              <a:spcBef>
                <a:spcPts val="267"/>
              </a:spcBef>
              <a:defRPr/>
            </a:pPr>
            <a:endParaRPr lang="en-US" sz="2400" dirty="0">
              <a:cs typeface="ＭＳ Ｐゴシック" pitchFamily="127" charset="-128"/>
            </a:endParaRPr>
          </a:p>
          <a:p>
            <a:pPr marL="457120" indent="-302631" eaLnBrk="0" hangingPunct="0">
              <a:spcBef>
                <a:spcPts val="267"/>
              </a:spcBef>
              <a:buFont typeface="Arial" pitchFamily="34" charset="0"/>
              <a:buChar char="–"/>
              <a:defRPr/>
            </a:pPr>
            <a:endParaRPr lang="en-US" sz="2400" dirty="0">
              <a:ea typeface="ＭＳ Ｐゴシック" pitchFamily="127" charset="-128"/>
              <a:cs typeface="ＭＳ Ｐゴシック" pitchFamily="127" charset="-128"/>
            </a:endParaRPr>
          </a:p>
        </p:txBody>
      </p:sp>
      <p:sp>
        <p:nvSpPr>
          <p:cNvPr id="8" name="Content Placeholder 7"/>
          <p:cNvSpPr txBox="1">
            <a:spLocks/>
          </p:cNvSpPr>
          <p:nvPr/>
        </p:nvSpPr>
        <p:spPr>
          <a:xfrm>
            <a:off x="531813" y="2057399"/>
            <a:ext cx="11048999" cy="3886201"/>
          </a:xfrm>
          <a:prstGeom prst="rect">
            <a:avLst/>
          </a:prstGeom>
        </p:spPr>
        <p:txBody>
          <a:bodyPr/>
          <a:lstStyle/>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Content Placeholder 2"/>
          <p:cNvSpPr txBox="1">
            <a:spLocks/>
          </p:cNvSpPr>
          <p:nvPr/>
        </p:nvSpPr>
        <p:spPr>
          <a:xfrm>
            <a:off x="608012" y="1905000"/>
            <a:ext cx="10744200" cy="4131865"/>
          </a:xfrm>
          <a:prstGeom prst="rect">
            <a:avLst/>
          </a:prstGeom>
        </p:spPr>
        <p:txBody>
          <a:bodyPr vert="horz" lIns="0" tIns="0" rIns="0" bIns="0" rtlCol="0">
            <a:noAutofit/>
          </a:bodyPr>
          <a:lstStyle/>
          <a:p>
            <a:pPr marL="228600" indent="-228600">
              <a:lnSpc>
                <a:spcPct val="90000"/>
              </a:lnSpc>
              <a:spcBef>
                <a:spcPts val="1200"/>
              </a:spcBef>
              <a:buClr>
                <a:schemeClr val="tx1">
                  <a:lumMod val="60000"/>
                  <a:lumOff val="40000"/>
                </a:schemeClr>
              </a:buClr>
              <a:buFont typeface="Arial" panose="020B0604020202020204" pitchFamily="34" charset="0"/>
              <a:buChar char="•"/>
            </a:pPr>
            <a:r>
              <a:rPr lang="en-US" sz="2800" dirty="0">
                <a:sym typeface="Wingdings" pitchFamily="2" charset="2"/>
              </a:rPr>
              <a:t>One round of clean up.</a:t>
            </a: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Ports should be all integer based,</a:t>
            </a:r>
            <a:r>
              <a:rPr kumimoji="0" lang="en-US" sz="2000" b="0" i="0" u="none" strike="noStrike" kern="1200" cap="none" spc="0" normalizeH="0" noProof="0" dirty="0">
                <a:ln>
                  <a:noFill/>
                </a:ln>
                <a:solidFill>
                  <a:schemeClr val="tx1"/>
                </a:solidFill>
                <a:effectLst/>
                <a:uLnTx/>
                <a:uFillTx/>
                <a:latin typeface="+mn-lt"/>
                <a:ea typeface="+mn-ea"/>
                <a:cs typeface="+mn-cs"/>
                <a:sym typeface="Wingdings" pitchFamily="2" charset="2"/>
              </a:rPr>
              <a:t> however, there are </a:t>
            </a:r>
            <a:r>
              <a:rPr kumimoji="0" lang="en-US" sz="2000" b="0" i="0" u="none" strike="noStrike" kern="1200" cap="none" spc="0" normalizeH="0" noProof="0" dirty="0">
                <a:ln>
                  <a:noFill/>
                </a:ln>
                <a:solidFill>
                  <a:schemeClr val="accent1">
                    <a:lumMod val="75000"/>
                  </a:schemeClr>
                </a:solidFill>
                <a:effectLst/>
                <a:uLnTx/>
                <a:uFillTx/>
                <a:latin typeface="+mn-lt"/>
                <a:ea typeface="+mn-ea"/>
                <a:cs typeface="+mn-cs"/>
                <a:sym typeface="Wingdings" pitchFamily="2" charset="2"/>
              </a:rPr>
              <a:t>Hex</a:t>
            </a:r>
            <a:r>
              <a:rPr kumimoji="0" lang="en-US" sz="2000" b="0" i="0" u="none" strike="noStrike" kern="1200" cap="none" spc="0" normalizeH="0" noProof="0" dirty="0">
                <a:ln>
                  <a:noFill/>
                </a:ln>
                <a:solidFill>
                  <a:schemeClr val="tx1"/>
                </a:solidFill>
                <a:effectLst/>
                <a:uLnTx/>
                <a:uFillTx/>
                <a:latin typeface="+mn-lt"/>
                <a:ea typeface="+mn-ea"/>
                <a:cs typeface="+mn-cs"/>
                <a:sym typeface="Wingdings" pitchFamily="2" charset="2"/>
              </a:rPr>
              <a:t> values</a:t>
            </a: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Char char="–"/>
              <a:tabLst/>
              <a:defRPr/>
            </a:pPr>
            <a:r>
              <a:rPr lang="en-US" sz="2000" dirty="0">
                <a:sym typeface="Wingdings" pitchFamily="2" charset="2"/>
              </a:rPr>
              <a:t>Action: convert them back to decimal</a:t>
            </a:r>
            <a:endParaRPr kumimoji="0" lang="en-US" sz="2000" b="0" i="0" u="none" strike="noStrike" kern="1200" cap="none" spc="0" normalizeH="0" noProof="0" dirty="0">
              <a:ln>
                <a:noFill/>
              </a:ln>
              <a:solidFill>
                <a:schemeClr val="tx1"/>
              </a:solidFill>
              <a:effectLst/>
              <a:uLnTx/>
              <a:uFillTx/>
              <a:latin typeface="+mn-lt"/>
              <a:ea typeface="+mn-ea"/>
              <a:cs typeface="+mn-cs"/>
              <a:sym typeface="Wingdings" pitchFamily="2" charset="2"/>
            </a:endParaRPr>
          </a:p>
          <a:p>
            <a:pPr marL="960120" lvl="2" indent="-228600">
              <a:lnSpc>
                <a:spcPct val="90000"/>
              </a:lnSpc>
              <a:spcBef>
                <a:spcPts val="800"/>
              </a:spcBef>
              <a:buClr>
                <a:schemeClr val="tx1">
                  <a:lumMod val="60000"/>
                  <a:lumOff val="40000"/>
                </a:schemeClr>
              </a:buClr>
              <a:buFont typeface="Arial" panose="020B0604020202020204" pitchFamily="34" charset="0"/>
              <a:buChar char="–"/>
            </a:pPr>
            <a:endParaRPr kumimoji="0" 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p:txBody>
      </p:sp>
      <p:pic>
        <p:nvPicPr>
          <p:cNvPr id="19" name="Picture 18" descr="d3Capture.GIF"/>
          <p:cNvPicPr>
            <a:picLocks noChangeAspect="1"/>
          </p:cNvPicPr>
          <p:nvPr/>
        </p:nvPicPr>
        <p:blipFill>
          <a:blip r:embed="rId2" cstate="print"/>
          <a:stretch>
            <a:fillRect/>
          </a:stretch>
        </p:blipFill>
        <p:spPr>
          <a:xfrm>
            <a:off x="1450974" y="3124200"/>
            <a:ext cx="9631592" cy="2819400"/>
          </a:xfrm>
          <a:prstGeom prst="rect">
            <a:avLst/>
          </a:prstGeom>
        </p:spPr>
      </p:pic>
      <p:sp>
        <p:nvSpPr>
          <p:cNvPr id="21" name="Rectangle 20"/>
          <p:cNvSpPr/>
          <p:nvPr/>
        </p:nvSpPr>
        <p:spPr>
          <a:xfrm>
            <a:off x="5103812" y="3581400"/>
            <a:ext cx="838786" cy="304800"/>
          </a:xfrm>
          <a:prstGeom prst="rect">
            <a:avLst/>
          </a:prstGeom>
          <a:noFill/>
          <a:ln w="571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2" name="AutoShape 8"/>
          <p:cNvSpPr>
            <a:spLocks noChangeArrowheads="1"/>
          </p:cNvSpPr>
          <p:nvPr/>
        </p:nvSpPr>
        <p:spPr bwMode="gray">
          <a:xfrm>
            <a:off x="8185248" y="609600"/>
            <a:ext cx="3282096"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3" name="AutoShape 8"/>
          <p:cNvSpPr>
            <a:spLocks noChangeArrowheads="1"/>
          </p:cNvSpPr>
          <p:nvPr/>
        </p:nvSpPr>
        <p:spPr bwMode="gray">
          <a:xfrm>
            <a:off x="6616332" y="609600"/>
            <a:ext cx="2590800"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4" name="AutoShape 8"/>
          <p:cNvSpPr>
            <a:spLocks noChangeArrowheads="1"/>
          </p:cNvSpPr>
          <p:nvPr/>
        </p:nvSpPr>
        <p:spPr bwMode="gray">
          <a:xfrm>
            <a:off x="4376291" y="609600"/>
            <a:ext cx="2894557"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5" name="AutoShape 8"/>
          <p:cNvSpPr>
            <a:spLocks noChangeArrowheads="1"/>
          </p:cNvSpPr>
          <p:nvPr/>
        </p:nvSpPr>
        <p:spPr bwMode="gray">
          <a:xfrm>
            <a:off x="2927448" y="609600"/>
            <a:ext cx="2743200"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6" name="AutoShape 8"/>
          <p:cNvSpPr>
            <a:spLocks noChangeArrowheads="1"/>
          </p:cNvSpPr>
          <p:nvPr/>
        </p:nvSpPr>
        <p:spPr bwMode="gray">
          <a:xfrm>
            <a:off x="1645920" y="609600"/>
            <a:ext cx="1891128"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7" name="Text Box 41"/>
          <p:cNvSpPr txBox="1">
            <a:spLocks noChangeArrowheads="1"/>
          </p:cNvSpPr>
          <p:nvPr/>
        </p:nvSpPr>
        <p:spPr bwMode="gray">
          <a:xfrm>
            <a:off x="3759191" y="828140"/>
            <a:ext cx="1834671" cy="543460"/>
          </a:xfrm>
          <a:prstGeom prst="rect">
            <a:avLst/>
          </a:prstGeom>
          <a:noFill/>
          <a:ln w="9525">
            <a:noFill/>
            <a:miter lim="800000"/>
            <a:headEnd/>
            <a:tailEnd/>
          </a:ln>
        </p:spPr>
        <p:txBody>
          <a:bodyPr lIns="121899" tIns="60949" rIns="121899" bIns="60949">
            <a:spAutoFit/>
          </a:bodyPr>
          <a:lstStyle/>
          <a:p>
            <a:pPr>
              <a:lnSpc>
                <a:spcPct val="85000"/>
              </a:lnSpc>
            </a:pPr>
            <a:r>
              <a:rPr lang="en-US" sz="1600" b="1" dirty="0">
                <a:solidFill>
                  <a:schemeClr val="bg1"/>
                </a:solidFill>
                <a:ea typeface="Arial Unicode MS" pitchFamily="34" charset="-128"/>
                <a:cs typeface="Arial Unicode MS" pitchFamily="34" charset="-128"/>
              </a:rPr>
              <a:t>Train Neural Network model</a:t>
            </a:r>
            <a:endParaRPr lang="en-US" sz="1600" b="1" i="1" dirty="0">
              <a:solidFill>
                <a:schemeClr val="bg1"/>
              </a:solidFill>
              <a:ea typeface="Arial Unicode MS" pitchFamily="34" charset="-128"/>
              <a:cs typeface="Arial Unicode MS" pitchFamily="34" charset="-128"/>
            </a:endParaRPr>
          </a:p>
        </p:txBody>
      </p:sp>
      <p:sp>
        <p:nvSpPr>
          <p:cNvPr id="28" name="Text Box 41"/>
          <p:cNvSpPr txBox="1">
            <a:spLocks noChangeArrowheads="1"/>
          </p:cNvSpPr>
          <p:nvPr/>
        </p:nvSpPr>
        <p:spPr bwMode="gray">
          <a:xfrm>
            <a:off x="1886925" y="533400"/>
            <a:ext cx="1597420" cy="960241"/>
          </a:xfrm>
          <a:prstGeom prst="rect">
            <a:avLst/>
          </a:prstGeom>
          <a:noFill/>
          <a:ln w="9525">
            <a:noFill/>
            <a:miter lim="800000"/>
            <a:headEnd/>
            <a:tailEnd/>
          </a:ln>
        </p:spPr>
        <p:txBody>
          <a:bodyPr wrap="square" lIns="121899" tIns="60949" rIns="121899" bIns="60949">
            <a:spAutoFit/>
          </a:bodyPr>
          <a:lstStyle/>
          <a:p>
            <a:pPr>
              <a:lnSpc>
                <a:spcPct val="85000"/>
              </a:lnSpc>
            </a:pPr>
            <a:endParaRPr lang="en-US" sz="1600" b="1" dirty="0">
              <a:solidFill>
                <a:schemeClr val="bg1"/>
              </a:solidFill>
              <a:ea typeface="Arial Unicode MS" pitchFamily="34" charset="-128"/>
              <a:cs typeface="Arial Unicode MS" pitchFamily="34" charset="-128"/>
            </a:endParaRPr>
          </a:p>
          <a:p>
            <a:pPr>
              <a:lnSpc>
                <a:spcPct val="85000"/>
              </a:lnSpc>
            </a:pPr>
            <a:r>
              <a:rPr lang="en-US" sz="1600" b="1" dirty="0">
                <a:solidFill>
                  <a:srgbClr val="00B050"/>
                </a:solidFill>
                <a:ea typeface="Arial Unicode MS" pitchFamily="34" charset="-128"/>
                <a:cs typeface="Arial Unicode MS" pitchFamily="34" charset="-128"/>
              </a:rPr>
              <a:t>Data Cleansing</a:t>
            </a:r>
          </a:p>
          <a:p>
            <a:pPr>
              <a:lnSpc>
                <a:spcPct val="85000"/>
              </a:lnSpc>
            </a:pPr>
            <a:r>
              <a:rPr lang="en-US" sz="1600" b="1" dirty="0">
                <a:solidFill>
                  <a:srgbClr val="00B050"/>
                </a:solidFill>
                <a:ea typeface="Arial Unicode MS" pitchFamily="34" charset="-128"/>
                <a:cs typeface="Arial Unicode MS" pitchFamily="34" charset="-128"/>
              </a:rPr>
              <a:t>          &amp; </a:t>
            </a:r>
          </a:p>
          <a:p>
            <a:pPr>
              <a:lnSpc>
                <a:spcPct val="85000"/>
              </a:lnSpc>
            </a:pPr>
            <a:r>
              <a:rPr lang="en-US" sz="1600" b="1" dirty="0">
                <a:solidFill>
                  <a:srgbClr val="00B050"/>
                </a:solidFill>
                <a:ea typeface="Arial Unicode MS" pitchFamily="34" charset="-128"/>
                <a:cs typeface="Arial Unicode MS" pitchFamily="34" charset="-128"/>
              </a:rPr>
              <a:t> preparation</a:t>
            </a:r>
            <a:endParaRPr lang="en-US" b="1" dirty="0">
              <a:solidFill>
                <a:srgbClr val="00B050"/>
              </a:solidFill>
              <a:ea typeface="Arial Unicode MS" pitchFamily="34" charset="-128"/>
              <a:cs typeface="Arial Unicode MS" pitchFamily="34" charset="-128"/>
            </a:endParaRPr>
          </a:p>
        </p:txBody>
      </p:sp>
      <p:sp>
        <p:nvSpPr>
          <p:cNvPr id="35" name="Text Box 41"/>
          <p:cNvSpPr txBox="1">
            <a:spLocks noChangeArrowheads="1"/>
          </p:cNvSpPr>
          <p:nvPr/>
        </p:nvSpPr>
        <p:spPr bwMode="gray">
          <a:xfrm>
            <a:off x="5593862" y="829935"/>
            <a:ext cx="1758473" cy="541665"/>
          </a:xfrm>
          <a:prstGeom prst="rect">
            <a:avLst/>
          </a:prstGeom>
          <a:noFill/>
          <a:ln w="9525">
            <a:noFill/>
            <a:miter lim="800000"/>
            <a:headEnd/>
            <a:tailEnd/>
          </a:ln>
        </p:spPr>
        <p:txBody>
          <a:bodyPr wrap="square" lIns="121899" tIns="60949" rIns="121899" bIns="60949">
            <a:spAutoFit/>
          </a:bodyPr>
          <a:lstStyle/>
          <a:p>
            <a:pPr>
              <a:lnSpc>
                <a:spcPct val="85000"/>
              </a:lnSpc>
            </a:pPr>
            <a:r>
              <a:rPr lang="en-US" sz="1600" b="1" dirty="0">
                <a:solidFill>
                  <a:schemeClr val="bg1"/>
                </a:solidFill>
                <a:ea typeface="Arial Unicode MS" pitchFamily="34" charset="-128"/>
                <a:cs typeface="Arial Unicode MS" pitchFamily="34" charset="-128"/>
              </a:rPr>
              <a:t>Generate</a:t>
            </a:r>
          </a:p>
          <a:p>
            <a:pPr>
              <a:lnSpc>
                <a:spcPct val="85000"/>
              </a:lnSpc>
            </a:pPr>
            <a:r>
              <a:rPr lang="en-US" sz="1600" b="1" i="1" dirty="0">
                <a:solidFill>
                  <a:schemeClr val="bg1"/>
                </a:solidFill>
                <a:ea typeface="Arial Unicode MS" pitchFamily="34" charset="-128"/>
                <a:cs typeface="Arial Unicode MS" pitchFamily="34" charset="-128"/>
              </a:rPr>
              <a:t>Property Graph</a:t>
            </a:r>
          </a:p>
        </p:txBody>
      </p:sp>
      <p:sp>
        <p:nvSpPr>
          <p:cNvPr id="36" name="Text Box 41"/>
          <p:cNvSpPr txBox="1">
            <a:spLocks noChangeArrowheads="1"/>
          </p:cNvSpPr>
          <p:nvPr/>
        </p:nvSpPr>
        <p:spPr bwMode="gray">
          <a:xfrm>
            <a:off x="7423843" y="508000"/>
            <a:ext cx="2285405" cy="1025643"/>
          </a:xfrm>
          <a:prstGeom prst="rect">
            <a:avLst/>
          </a:prstGeom>
          <a:noFill/>
          <a:ln w="9525">
            <a:noFill/>
            <a:miter lim="800000"/>
            <a:headEnd/>
            <a:tailEnd/>
          </a:ln>
        </p:spPr>
        <p:txBody>
          <a:bodyPr wrap="square" lIns="121899" tIns="60949" rIns="121899" bIns="60949">
            <a:spAutoFit/>
          </a:bodyPr>
          <a:lstStyle/>
          <a:p>
            <a:pPr>
              <a:lnSpc>
                <a:spcPct val="85000"/>
              </a:lnSpc>
            </a:pPr>
            <a:endParaRPr lang="en-US" sz="21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Load </a:t>
            </a:r>
          </a:p>
          <a:p>
            <a:pPr>
              <a:lnSpc>
                <a:spcPct val="85000"/>
              </a:lnSpc>
            </a:pPr>
            <a:r>
              <a:rPr lang="en-US" sz="1600" b="1" dirty="0">
                <a:solidFill>
                  <a:schemeClr val="bg1"/>
                </a:solidFill>
                <a:ea typeface="Arial Unicode MS" pitchFamily="34" charset="-128"/>
                <a:cs typeface="Arial Unicode MS" pitchFamily="34" charset="-128"/>
              </a:rPr>
              <a:t>Property Graph </a:t>
            </a:r>
          </a:p>
          <a:p>
            <a:pPr>
              <a:lnSpc>
                <a:spcPct val="85000"/>
              </a:lnSpc>
            </a:pPr>
            <a:r>
              <a:rPr lang="en-US" sz="1600" b="1" dirty="0">
                <a:solidFill>
                  <a:schemeClr val="bg1"/>
                </a:solidFill>
                <a:ea typeface="Arial Unicode MS" pitchFamily="34" charset="-128"/>
                <a:cs typeface="Arial Unicode MS" pitchFamily="34" charset="-128"/>
              </a:rPr>
              <a:t>into BDSG</a:t>
            </a:r>
          </a:p>
        </p:txBody>
      </p:sp>
      <p:sp>
        <p:nvSpPr>
          <p:cNvPr id="37" name="Text Box 41"/>
          <p:cNvSpPr txBox="1">
            <a:spLocks noChangeArrowheads="1"/>
          </p:cNvSpPr>
          <p:nvPr/>
        </p:nvSpPr>
        <p:spPr bwMode="gray">
          <a:xfrm>
            <a:off x="9231542" y="609600"/>
            <a:ext cx="2535106" cy="816355"/>
          </a:xfrm>
          <a:prstGeom prst="rect">
            <a:avLst/>
          </a:prstGeom>
          <a:noFill/>
          <a:ln w="9525">
            <a:noFill/>
            <a:miter lim="800000"/>
            <a:headEnd/>
            <a:tailEnd/>
          </a:ln>
        </p:spPr>
        <p:txBody>
          <a:bodyPr lIns="121899" tIns="60949" rIns="121899" bIns="60949">
            <a:spAutoFit/>
          </a:bodyPr>
          <a:lstStyle/>
          <a:p>
            <a:pPr>
              <a:lnSpc>
                <a:spcPct val="85000"/>
              </a:lnSpc>
            </a:pPr>
            <a:endParaRPr lang="en-US" sz="21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Graph </a:t>
            </a:r>
          </a:p>
          <a:p>
            <a:pPr>
              <a:lnSpc>
                <a:spcPct val="85000"/>
              </a:lnSpc>
            </a:pPr>
            <a:r>
              <a:rPr lang="en-US" sz="1600" b="1" dirty="0">
                <a:solidFill>
                  <a:schemeClr val="bg1"/>
                </a:solidFill>
                <a:ea typeface="Arial Unicode MS" pitchFamily="34" charset="-128"/>
                <a:cs typeface="Arial Unicode MS" pitchFamily="34" charset="-128"/>
              </a:rPr>
              <a:t>Visualization</a:t>
            </a:r>
          </a:p>
        </p:txBody>
      </p:sp>
      <p:sp>
        <p:nvSpPr>
          <p:cNvPr id="38" name="AutoShape 8"/>
          <p:cNvSpPr>
            <a:spLocks noChangeArrowheads="1"/>
          </p:cNvSpPr>
          <p:nvPr/>
        </p:nvSpPr>
        <p:spPr bwMode="gray">
          <a:xfrm>
            <a:off x="300012" y="608000"/>
            <a:ext cx="1753186"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39" name="Text Box 41"/>
          <p:cNvSpPr txBox="1">
            <a:spLocks noChangeArrowheads="1"/>
          </p:cNvSpPr>
          <p:nvPr/>
        </p:nvSpPr>
        <p:spPr bwMode="gray">
          <a:xfrm>
            <a:off x="557075" y="551050"/>
            <a:ext cx="1497137" cy="750953"/>
          </a:xfrm>
          <a:prstGeom prst="rect">
            <a:avLst/>
          </a:prstGeom>
          <a:noFill/>
          <a:ln w="9525">
            <a:noFill/>
            <a:miter lim="800000"/>
            <a:headEnd/>
            <a:tailEnd/>
          </a:ln>
        </p:spPr>
        <p:txBody>
          <a:bodyPr wrap="square" lIns="121899" tIns="60949" rIns="121899" bIns="60949">
            <a:spAutoFit/>
          </a:bodyPr>
          <a:lstStyle/>
          <a:p>
            <a:pPr>
              <a:lnSpc>
                <a:spcPct val="85000"/>
              </a:lnSpc>
            </a:pPr>
            <a:endParaRPr lang="en-US" sz="16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Dataset</a:t>
            </a:r>
          </a:p>
          <a:p>
            <a:pPr>
              <a:lnSpc>
                <a:spcPct val="85000"/>
              </a:lnSpc>
            </a:pPr>
            <a:r>
              <a:rPr lang="en-US" sz="1600" b="1" dirty="0">
                <a:solidFill>
                  <a:schemeClr val="bg1"/>
                </a:solidFill>
                <a:ea typeface="Arial Unicode MS" pitchFamily="34" charset="-128"/>
                <a:cs typeface="Arial Unicode MS" pitchFamily="34" charset="-128"/>
              </a:rPr>
              <a:t>selection </a:t>
            </a:r>
            <a:endParaRPr lang="en-US" b="1" dirty="0">
              <a:solidFill>
                <a:schemeClr val="bg1"/>
              </a:solidFill>
              <a:ea typeface="Arial Unicode MS" pitchFamily="34" charset="-128"/>
              <a:cs typeface="Arial Unicode MS" pitchFamily="34" charset="-128"/>
            </a:endParaRPr>
          </a:p>
        </p:txBody>
      </p:sp>
    </p:spTree>
    <p:extLst>
      <p:ext uri="{BB962C8B-B14F-4D97-AF65-F5344CB8AC3E}">
        <p14:creationId xmlns:p14="http://schemas.microsoft.com/office/powerpoint/2010/main" val="234018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dl4Capture.GIF"/>
          <p:cNvPicPr>
            <a:picLocks noChangeAspect="1"/>
          </p:cNvPicPr>
          <p:nvPr/>
        </p:nvPicPr>
        <p:blipFill>
          <a:blip r:embed="rId2" cstate="print"/>
          <a:stretch>
            <a:fillRect/>
          </a:stretch>
        </p:blipFill>
        <p:spPr>
          <a:xfrm>
            <a:off x="989012" y="2514600"/>
            <a:ext cx="6935651" cy="2895600"/>
          </a:xfrm>
          <a:prstGeom prst="rect">
            <a:avLst/>
          </a:prstGeom>
          <a:ln>
            <a:noFill/>
          </a:ln>
          <a:effectLst>
            <a:outerShdw blurRad="292100" dist="139700" dir="2700000" algn="tl" rotWithShape="0">
              <a:srgbClr val="333333">
                <a:alpha val="65000"/>
              </a:srgbClr>
            </a:outerShdw>
          </a:effectLst>
        </p:spPr>
      </p:pic>
      <p:sp>
        <p:nvSpPr>
          <p:cNvPr id="6" name="Rectangle 4"/>
          <p:cNvSpPr txBox="1">
            <a:spLocks noChangeArrowheads="1"/>
          </p:cNvSpPr>
          <p:nvPr/>
        </p:nvSpPr>
        <p:spPr bwMode="auto">
          <a:xfrm>
            <a:off x="1106769" y="1407813"/>
            <a:ext cx="10933968" cy="5137607"/>
          </a:xfrm>
          <a:prstGeom prst="rect">
            <a:avLst/>
          </a:prstGeom>
          <a:noFill/>
          <a:ln>
            <a:noFill/>
          </a:ln>
          <a:extLst>
            <a:ext uri="{909E8E84-426E-40dd-AFC4-6F175D3DCCD1}"/>
            <a:ext uri="{91240B29-F687-4f45-9708-019B960494DF}"/>
          </a:extLst>
        </p:spPr>
        <p:txBody>
          <a:bodyPr lIns="0" tIns="0" rIns="0" bIns="0"/>
          <a:lstStyle/>
          <a:p>
            <a:pPr marL="683564" lvl="1" indent="-302631" eaLnBrk="0" hangingPunct="0">
              <a:spcBef>
                <a:spcPts val="267"/>
              </a:spcBef>
              <a:defRPr/>
            </a:pPr>
            <a:endParaRPr lang="en-US" sz="2400" dirty="0">
              <a:cs typeface="ＭＳ Ｐゴシック" pitchFamily="127" charset="-128"/>
            </a:endParaRPr>
          </a:p>
          <a:p>
            <a:pPr marL="683564" lvl="1" indent="-302631" eaLnBrk="0" hangingPunct="0">
              <a:spcBef>
                <a:spcPts val="267"/>
              </a:spcBef>
              <a:defRPr/>
            </a:pPr>
            <a:endParaRPr lang="en-US" sz="2400" dirty="0">
              <a:cs typeface="ＭＳ Ｐゴシック" pitchFamily="127" charset="-128"/>
            </a:endParaRPr>
          </a:p>
          <a:p>
            <a:pPr marL="457120" indent="-302631" eaLnBrk="0" hangingPunct="0">
              <a:spcBef>
                <a:spcPts val="267"/>
              </a:spcBef>
              <a:buFont typeface="Arial" pitchFamily="34" charset="0"/>
              <a:buChar char="–"/>
              <a:defRPr/>
            </a:pPr>
            <a:endParaRPr lang="en-US" sz="2400" dirty="0">
              <a:ea typeface="ＭＳ Ｐゴシック" pitchFamily="127" charset="-128"/>
              <a:cs typeface="ＭＳ Ｐゴシック" pitchFamily="127" charset="-128"/>
            </a:endParaRPr>
          </a:p>
        </p:txBody>
      </p:sp>
      <p:sp>
        <p:nvSpPr>
          <p:cNvPr id="8" name="Content Placeholder 7"/>
          <p:cNvSpPr txBox="1">
            <a:spLocks/>
          </p:cNvSpPr>
          <p:nvPr/>
        </p:nvSpPr>
        <p:spPr>
          <a:xfrm>
            <a:off x="531813" y="2057399"/>
            <a:ext cx="11048999" cy="3886201"/>
          </a:xfrm>
          <a:prstGeom prst="rect">
            <a:avLst/>
          </a:prstGeom>
        </p:spPr>
        <p:txBody>
          <a:bodyPr/>
          <a:lstStyle/>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Content Placeholder 2"/>
          <p:cNvSpPr txBox="1">
            <a:spLocks/>
          </p:cNvSpPr>
          <p:nvPr/>
        </p:nvSpPr>
        <p:spPr>
          <a:xfrm>
            <a:off x="608012" y="1905000"/>
            <a:ext cx="10744200" cy="4131865"/>
          </a:xfrm>
          <a:prstGeom prst="rect">
            <a:avLst/>
          </a:prstGeom>
        </p:spPr>
        <p:txBody>
          <a:bodyPr vert="horz" lIns="0" tIns="0" rIns="0" bIns="0" rtlCol="0">
            <a:noAutofit/>
          </a:bodyPr>
          <a:lstStyle/>
          <a:p>
            <a:pPr marL="228600" indent="-228600">
              <a:lnSpc>
                <a:spcPct val="90000"/>
              </a:lnSpc>
              <a:spcBef>
                <a:spcPts val="1200"/>
              </a:spcBef>
              <a:buClr>
                <a:schemeClr val="tx1">
                  <a:lumMod val="60000"/>
                  <a:lumOff val="40000"/>
                </a:schemeClr>
              </a:buClr>
              <a:buFont typeface="Arial" panose="020B0604020202020204" pitchFamily="34" charset="0"/>
              <a:buChar char="•"/>
            </a:pPr>
            <a:r>
              <a:rPr lang="en-US" sz="2800" dirty="0">
                <a:sym typeface="Wingdings" pitchFamily="2" charset="2"/>
              </a:rPr>
              <a:t>Understand the data &amp; define transformations</a:t>
            </a: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r>
              <a:rPr lang="en-US" sz="2800" dirty="0">
                <a:sym typeface="Wingdings" pitchFamily="2" charset="2"/>
              </a:rPr>
              <a:t>Service “</a:t>
            </a:r>
            <a:r>
              <a:rPr lang="en-US" sz="2800" dirty="0" err="1">
                <a:sym typeface="Wingdings" pitchFamily="2" charset="2"/>
              </a:rPr>
              <a:t>dns</a:t>
            </a:r>
            <a:r>
              <a:rPr lang="en-US" sz="2800" dirty="0">
                <a:sym typeface="Wingdings" pitchFamily="2" charset="2"/>
              </a:rPr>
              <a:t>” becomes 	   						  		                 </a:t>
            </a:r>
            <a:r>
              <a:rPr lang="en-US" sz="2800" dirty="0"/>
              <a:t>0     </a:t>
            </a:r>
            <a:r>
              <a:rPr lang="en-US" sz="2800" b="1" dirty="0">
                <a:solidFill>
                  <a:srgbClr val="0070C0"/>
                </a:solidFill>
              </a:rPr>
              <a:t>1 </a:t>
            </a:r>
            <a:r>
              <a:rPr lang="en-US" sz="2800" dirty="0"/>
              <a:t>    0    0     0    0    0     0     0     0     0     0     0</a:t>
            </a:r>
            <a:br>
              <a:rPr lang="en-US" sz="2800" dirty="0"/>
            </a:br>
            <a:endParaRPr lang="en-US" sz="2800" dirty="0">
              <a:sym typeface="Wingdings" pitchFamily="2" charset="2"/>
            </a:endParaRPr>
          </a:p>
          <a:p>
            <a:pPr marL="960120" lvl="2" indent="-228600">
              <a:lnSpc>
                <a:spcPct val="90000"/>
              </a:lnSpc>
              <a:spcBef>
                <a:spcPts val="800"/>
              </a:spcBef>
              <a:buClr>
                <a:schemeClr val="tx1">
                  <a:lumMod val="60000"/>
                  <a:lumOff val="40000"/>
                </a:schemeClr>
              </a:buClr>
            </a:pPr>
            <a:endParaRPr kumimoji="0" 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p:txBody>
      </p:sp>
      <p:sp>
        <p:nvSpPr>
          <p:cNvPr id="21" name="Rectangle 20"/>
          <p:cNvSpPr/>
          <p:nvPr/>
        </p:nvSpPr>
        <p:spPr>
          <a:xfrm>
            <a:off x="1789404" y="3657600"/>
            <a:ext cx="3009607" cy="304800"/>
          </a:xfrm>
          <a:prstGeom prst="rect">
            <a:avLst/>
          </a:prstGeom>
          <a:noFill/>
          <a:ln w="571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3" name="Line Callout 2 22"/>
          <p:cNvSpPr/>
          <p:nvPr/>
        </p:nvSpPr>
        <p:spPr>
          <a:xfrm>
            <a:off x="9822716" y="3657600"/>
            <a:ext cx="1758096" cy="1143000"/>
          </a:xfrm>
          <a:prstGeom prst="borderCallout2">
            <a:avLst>
              <a:gd name="adj1" fmla="val 18750"/>
              <a:gd name="adj2" fmla="val -8333"/>
              <a:gd name="adj3" fmla="val 18750"/>
              <a:gd name="adj4" fmla="val -16667"/>
              <a:gd name="adj5" fmla="val 189462"/>
              <a:gd name="adj6" fmla="val -73002"/>
            </a:avLst>
          </a:prstGeom>
          <a:solidFill>
            <a:schemeClr val="accent5"/>
          </a:solidFill>
          <a:ln w="19050">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b="1" dirty="0"/>
              <a:t>Categorical to One Hot transformation</a:t>
            </a:r>
          </a:p>
        </p:txBody>
      </p:sp>
      <p:sp>
        <p:nvSpPr>
          <p:cNvPr id="19" name="AutoShape 8"/>
          <p:cNvSpPr>
            <a:spLocks noChangeArrowheads="1"/>
          </p:cNvSpPr>
          <p:nvPr/>
        </p:nvSpPr>
        <p:spPr bwMode="gray">
          <a:xfrm>
            <a:off x="8185248" y="609600"/>
            <a:ext cx="3282096"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4" name="AutoShape 8"/>
          <p:cNvSpPr>
            <a:spLocks noChangeArrowheads="1"/>
          </p:cNvSpPr>
          <p:nvPr/>
        </p:nvSpPr>
        <p:spPr bwMode="gray">
          <a:xfrm>
            <a:off x="6616332" y="609600"/>
            <a:ext cx="2590800"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5" name="AutoShape 8"/>
          <p:cNvSpPr>
            <a:spLocks noChangeArrowheads="1"/>
          </p:cNvSpPr>
          <p:nvPr/>
        </p:nvSpPr>
        <p:spPr bwMode="gray">
          <a:xfrm>
            <a:off x="4376291" y="609600"/>
            <a:ext cx="2894557"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6" name="AutoShape 8"/>
          <p:cNvSpPr>
            <a:spLocks noChangeArrowheads="1"/>
          </p:cNvSpPr>
          <p:nvPr/>
        </p:nvSpPr>
        <p:spPr bwMode="gray">
          <a:xfrm>
            <a:off x="2927448" y="609600"/>
            <a:ext cx="2743200"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7" name="AutoShape 8"/>
          <p:cNvSpPr>
            <a:spLocks noChangeArrowheads="1"/>
          </p:cNvSpPr>
          <p:nvPr/>
        </p:nvSpPr>
        <p:spPr bwMode="gray">
          <a:xfrm>
            <a:off x="1645920" y="609600"/>
            <a:ext cx="1891128"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8" name="Text Box 41"/>
          <p:cNvSpPr txBox="1">
            <a:spLocks noChangeArrowheads="1"/>
          </p:cNvSpPr>
          <p:nvPr/>
        </p:nvSpPr>
        <p:spPr bwMode="gray">
          <a:xfrm>
            <a:off x="3759191" y="828140"/>
            <a:ext cx="1834671" cy="543460"/>
          </a:xfrm>
          <a:prstGeom prst="rect">
            <a:avLst/>
          </a:prstGeom>
          <a:noFill/>
          <a:ln w="9525">
            <a:noFill/>
            <a:miter lim="800000"/>
            <a:headEnd/>
            <a:tailEnd/>
          </a:ln>
        </p:spPr>
        <p:txBody>
          <a:bodyPr lIns="121899" tIns="60949" rIns="121899" bIns="60949">
            <a:spAutoFit/>
          </a:bodyPr>
          <a:lstStyle/>
          <a:p>
            <a:pPr>
              <a:lnSpc>
                <a:spcPct val="85000"/>
              </a:lnSpc>
            </a:pPr>
            <a:r>
              <a:rPr lang="en-US" sz="1600" b="1" dirty="0">
                <a:solidFill>
                  <a:schemeClr val="bg1"/>
                </a:solidFill>
                <a:ea typeface="Arial Unicode MS" pitchFamily="34" charset="-128"/>
                <a:cs typeface="Arial Unicode MS" pitchFamily="34" charset="-128"/>
              </a:rPr>
              <a:t>Train Neural Network model</a:t>
            </a:r>
            <a:endParaRPr lang="en-US" sz="1600" b="1" i="1" dirty="0">
              <a:solidFill>
                <a:schemeClr val="bg1"/>
              </a:solidFill>
              <a:ea typeface="Arial Unicode MS" pitchFamily="34" charset="-128"/>
              <a:cs typeface="Arial Unicode MS" pitchFamily="34" charset="-128"/>
            </a:endParaRPr>
          </a:p>
        </p:txBody>
      </p:sp>
      <p:sp>
        <p:nvSpPr>
          <p:cNvPr id="35" name="Text Box 41"/>
          <p:cNvSpPr txBox="1">
            <a:spLocks noChangeArrowheads="1"/>
          </p:cNvSpPr>
          <p:nvPr/>
        </p:nvSpPr>
        <p:spPr bwMode="gray">
          <a:xfrm>
            <a:off x="1886925" y="533400"/>
            <a:ext cx="1597420" cy="960241"/>
          </a:xfrm>
          <a:prstGeom prst="rect">
            <a:avLst/>
          </a:prstGeom>
          <a:noFill/>
          <a:ln w="9525">
            <a:noFill/>
            <a:miter lim="800000"/>
            <a:headEnd/>
            <a:tailEnd/>
          </a:ln>
        </p:spPr>
        <p:txBody>
          <a:bodyPr wrap="square" lIns="121899" tIns="60949" rIns="121899" bIns="60949">
            <a:spAutoFit/>
          </a:bodyPr>
          <a:lstStyle/>
          <a:p>
            <a:pPr>
              <a:lnSpc>
                <a:spcPct val="85000"/>
              </a:lnSpc>
            </a:pPr>
            <a:endParaRPr lang="en-US" sz="1600" b="1" dirty="0">
              <a:solidFill>
                <a:srgbClr val="00B050"/>
              </a:solidFill>
              <a:ea typeface="Arial Unicode MS" pitchFamily="34" charset="-128"/>
              <a:cs typeface="Arial Unicode MS" pitchFamily="34" charset="-128"/>
            </a:endParaRPr>
          </a:p>
          <a:p>
            <a:pPr>
              <a:lnSpc>
                <a:spcPct val="85000"/>
              </a:lnSpc>
            </a:pPr>
            <a:r>
              <a:rPr lang="en-US" sz="1600" b="1" dirty="0">
                <a:solidFill>
                  <a:srgbClr val="00B050"/>
                </a:solidFill>
                <a:ea typeface="Arial Unicode MS" pitchFamily="34" charset="-128"/>
                <a:cs typeface="Arial Unicode MS" pitchFamily="34" charset="-128"/>
              </a:rPr>
              <a:t>Data Cleansing</a:t>
            </a:r>
          </a:p>
          <a:p>
            <a:pPr>
              <a:lnSpc>
                <a:spcPct val="85000"/>
              </a:lnSpc>
            </a:pPr>
            <a:r>
              <a:rPr lang="en-US" sz="1600" b="1" dirty="0">
                <a:solidFill>
                  <a:srgbClr val="00B050"/>
                </a:solidFill>
                <a:ea typeface="Arial Unicode MS" pitchFamily="34" charset="-128"/>
                <a:cs typeface="Arial Unicode MS" pitchFamily="34" charset="-128"/>
              </a:rPr>
              <a:t>          &amp; </a:t>
            </a:r>
          </a:p>
          <a:p>
            <a:pPr>
              <a:lnSpc>
                <a:spcPct val="85000"/>
              </a:lnSpc>
            </a:pPr>
            <a:r>
              <a:rPr lang="en-US" sz="1600" b="1" dirty="0">
                <a:solidFill>
                  <a:srgbClr val="00B050"/>
                </a:solidFill>
                <a:ea typeface="Arial Unicode MS" pitchFamily="34" charset="-128"/>
                <a:cs typeface="Arial Unicode MS" pitchFamily="34" charset="-128"/>
              </a:rPr>
              <a:t> preparation</a:t>
            </a:r>
            <a:endParaRPr lang="en-US" b="1" dirty="0">
              <a:solidFill>
                <a:srgbClr val="00B050"/>
              </a:solidFill>
              <a:ea typeface="Arial Unicode MS" pitchFamily="34" charset="-128"/>
              <a:cs typeface="Arial Unicode MS" pitchFamily="34" charset="-128"/>
            </a:endParaRPr>
          </a:p>
        </p:txBody>
      </p:sp>
      <p:sp>
        <p:nvSpPr>
          <p:cNvPr id="36" name="Text Box 41"/>
          <p:cNvSpPr txBox="1">
            <a:spLocks noChangeArrowheads="1"/>
          </p:cNvSpPr>
          <p:nvPr/>
        </p:nvSpPr>
        <p:spPr bwMode="gray">
          <a:xfrm>
            <a:off x="5593862" y="829935"/>
            <a:ext cx="1758473" cy="541665"/>
          </a:xfrm>
          <a:prstGeom prst="rect">
            <a:avLst/>
          </a:prstGeom>
          <a:noFill/>
          <a:ln w="9525">
            <a:noFill/>
            <a:miter lim="800000"/>
            <a:headEnd/>
            <a:tailEnd/>
          </a:ln>
        </p:spPr>
        <p:txBody>
          <a:bodyPr wrap="square" lIns="121899" tIns="60949" rIns="121899" bIns="60949">
            <a:spAutoFit/>
          </a:bodyPr>
          <a:lstStyle/>
          <a:p>
            <a:pPr>
              <a:lnSpc>
                <a:spcPct val="85000"/>
              </a:lnSpc>
            </a:pPr>
            <a:r>
              <a:rPr lang="en-US" sz="1600" b="1" dirty="0">
                <a:solidFill>
                  <a:schemeClr val="bg1"/>
                </a:solidFill>
                <a:ea typeface="Arial Unicode MS" pitchFamily="34" charset="-128"/>
                <a:cs typeface="Arial Unicode MS" pitchFamily="34" charset="-128"/>
              </a:rPr>
              <a:t>Generate</a:t>
            </a:r>
          </a:p>
          <a:p>
            <a:pPr>
              <a:lnSpc>
                <a:spcPct val="85000"/>
              </a:lnSpc>
            </a:pPr>
            <a:r>
              <a:rPr lang="en-US" sz="1600" b="1" i="1" dirty="0">
                <a:solidFill>
                  <a:schemeClr val="bg1"/>
                </a:solidFill>
                <a:ea typeface="Arial Unicode MS" pitchFamily="34" charset="-128"/>
                <a:cs typeface="Arial Unicode MS" pitchFamily="34" charset="-128"/>
              </a:rPr>
              <a:t>Property Graph</a:t>
            </a:r>
          </a:p>
        </p:txBody>
      </p:sp>
      <p:sp>
        <p:nvSpPr>
          <p:cNvPr id="37" name="Text Box 41"/>
          <p:cNvSpPr txBox="1">
            <a:spLocks noChangeArrowheads="1"/>
          </p:cNvSpPr>
          <p:nvPr/>
        </p:nvSpPr>
        <p:spPr bwMode="gray">
          <a:xfrm>
            <a:off x="7423843" y="508000"/>
            <a:ext cx="2285405" cy="1025643"/>
          </a:xfrm>
          <a:prstGeom prst="rect">
            <a:avLst/>
          </a:prstGeom>
          <a:noFill/>
          <a:ln w="9525">
            <a:noFill/>
            <a:miter lim="800000"/>
            <a:headEnd/>
            <a:tailEnd/>
          </a:ln>
        </p:spPr>
        <p:txBody>
          <a:bodyPr wrap="square" lIns="121899" tIns="60949" rIns="121899" bIns="60949">
            <a:spAutoFit/>
          </a:bodyPr>
          <a:lstStyle/>
          <a:p>
            <a:pPr>
              <a:lnSpc>
                <a:spcPct val="85000"/>
              </a:lnSpc>
            </a:pPr>
            <a:endParaRPr lang="en-US" sz="21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Load </a:t>
            </a:r>
          </a:p>
          <a:p>
            <a:pPr>
              <a:lnSpc>
                <a:spcPct val="85000"/>
              </a:lnSpc>
            </a:pPr>
            <a:r>
              <a:rPr lang="en-US" sz="1600" b="1" dirty="0">
                <a:solidFill>
                  <a:schemeClr val="bg1"/>
                </a:solidFill>
                <a:ea typeface="Arial Unicode MS" pitchFamily="34" charset="-128"/>
                <a:cs typeface="Arial Unicode MS" pitchFamily="34" charset="-128"/>
              </a:rPr>
              <a:t>Property Graph </a:t>
            </a:r>
          </a:p>
          <a:p>
            <a:pPr>
              <a:lnSpc>
                <a:spcPct val="85000"/>
              </a:lnSpc>
            </a:pPr>
            <a:r>
              <a:rPr lang="en-US" sz="1600" b="1" dirty="0">
                <a:solidFill>
                  <a:schemeClr val="bg1"/>
                </a:solidFill>
                <a:ea typeface="Arial Unicode MS" pitchFamily="34" charset="-128"/>
                <a:cs typeface="Arial Unicode MS" pitchFamily="34" charset="-128"/>
              </a:rPr>
              <a:t>into BDSG</a:t>
            </a:r>
          </a:p>
        </p:txBody>
      </p:sp>
      <p:sp>
        <p:nvSpPr>
          <p:cNvPr id="38" name="Text Box 41"/>
          <p:cNvSpPr txBox="1">
            <a:spLocks noChangeArrowheads="1"/>
          </p:cNvSpPr>
          <p:nvPr/>
        </p:nvSpPr>
        <p:spPr bwMode="gray">
          <a:xfrm>
            <a:off x="9231542" y="609600"/>
            <a:ext cx="2535106" cy="816355"/>
          </a:xfrm>
          <a:prstGeom prst="rect">
            <a:avLst/>
          </a:prstGeom>
          <a:noFill/>
          <a:ln w="9525">
            <a:noFill/>
            <a:miter lim="800000"/>
            <a:headEnd/>
            <a:tailEnd/>
          </a:ln>
        </p:spPr>
        <p:txBody>
          <a:bodyPr lIns="121899" tIns="60949" rIns="121899" bIns="60949">
            <a:spAutoFit/>
          </a:bodyPr>
          <a:lstStyle/>
          <a:p>
            <a:pPr>
              <a:lnSpc>
                <a:spcPct val="85000"/>
              </a:lnSpc>
            </a:pPr>
            <a:endParaRPr lang="en-US" sz="21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Graph </a:t>
            </a:r>
          </a:p>
          <a:p>
            <a:pPr>
              <a:lnSpc>
                <a:spcPct val="85000"/>
              </a:lnSpc>
            </a:pPr>
            <a:r>
              <a:rPr lang="en-US" sz="1600" b="1" dirty="0">
                <a:solidFill>
                  <a:schemeClr val="bg1"/>
                </a:solidFill>
                <a:ea typeface="Arial Unicode MS" pitchFamily="34" charset="-128"/>
                <a:cs typeface="Arial Unicode MS" pitchFamily="34" charset="-128"/>
              </a:rPr>
              <a:t>Visualization</a:t>
            </a:r>
          </a:p>
        </p:txBody>
      </p:sp>
      <p:sp>
        <p:nvSpPr>
          <p:cNvPr id="39" name="AutoShape 8"/>
          <p:cNvSpPr>
            <a:spLocks noChangeArrowheads="1"/>
          </p:cNvSpPr>
          <p:nvPr/>
        </p:nvSpPr>
        <p:spPr bwMode="gray">
          <a:xfrm>
            <a:off x="300012" y="608000"/>
            <a:ext cx="1753186"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40" name="Text Box 41"/>
          <p:cNvSpPr txBox="1">
            <a:spLocks noChangeArrowheads="1"/>
          </p:cNvSpPr>
          <p:nvPr/>
        </p:nvSpPr>
        <p:spPr bwMode="gray">
          <a:xfrm>
            <a:off x="557075" y="551050"/>
            <a:ext cx="1497137" cy="750953"/>
          </a:xfrm>
          <a:prstGeom prst="rect">
            <a:avLst/>
          </a:prstGeom>
          <a:noFill/>
          <a:ln w="9525">
            <a:noFill/>
            <a:miter lim="800000"/>
            <a:headEnd/>
            <a:tailEnd/>
          </a:ln>
        </p:spPr>
        <p:txBody>
          <a:bodyPr wrap="square" lIns="121899" tIns="60949" rIns="121899" bIns="60949">
            <a:spAutoFit/>
          </a:bodyPr>
          <a:lstStyle/>
          <a:p>
            <a:pPr>
              <a:lnSpc>
                <a:spcPct val="85000"/>
              </a:lnSpc>
            </a:pPr>
            <a:endParaRPr lang="en-US" sz="16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Dataset</a:t>
            </a:r>
          </a:p>
          <a:p>
            <a:pPr>
              <a:lnSpc>
                <a:spcPct val="85000"/>
              </a:lnSpc>
            </a:pPr>
            <a:r>
              <a:rPr lang="en-US" sz="1600" b="1" dirty="0">
                <a:solidFill>
                  <a:schemeClr val="bg1"/>
                </a:solidFill>
                <a:ea typeface="Arial Unicode MS" pitchFamily="34" charset="-128"/>
                <a:cs typeface="Arial Unicode MS" pitchFamily="34" charset="-128"/>
              </a:rPr>
              <a:t>selection </a:t>
            </a:r>
            <a:endParaRPr lang="en-US" b="1" dirty="0">
              <a:solidFill>
                <a:schemeClr val="bg1"/>
              </a:solidFill>
              <a:ea typeface="Arial Unicode MS" pitchFamily="34" charset="-128"/>
              <a:cs typeface="Arial Unicode MS" pitchFamily="34" charset="-128"/>
            </a:endParaRPr>
          </a:p>
        </p:txBody>
      </p:sp>
    </p:spTree>
    <p:extLst>
      <p:ext uri="{BB962C8B-B14F-4D97-AF65-F5344CB8AC3E}">
        <p14:creationId xmlns:p14="http://schemas.microsoft.com/office/powerpoint/2010/main" val="125328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 Albert Hans Jean.png"/>
          <p:cNvPicPr>
            <a:picLocks noChangeAspect="1"/>
          </p:cNvPicPr>
          <p:nvPr/>
        </p:nvPicPr>
        <p:blipFill>
          <a:blip r:embed="rId2" cstate="print"/>
          <a:srcRect l="3598"/>
          <a:stretch>
            <a:fillRect/>
          </a:stretch>
        </p:blipFill>
        <p:spPr>
          <a:xfrm>
            <a:off x="3275012" y="190499"/>
            <a:ext cx="8534400" cy="6156043"/>
          </a:xfrm>
          <a:prstGeom prst="rect">
            <a:avLst/>
          </a:prstGeom>
        </p:spPr>
      </p:pic>
      <p:sp>
        <p:nvSpPr>
          <p:cNvPr id="6" name="Slide Number Placeholder 4"/>
          <p:cNvSpPr>
            <a:spLocks noGrp="1"/>
          </p:cNvSpPr>
          <p:nvPr>
            <p:ph type="sldNum" sz="quarter" idx="12"/>
          </p:nvPr>
        </p:nvSpPr>
        <p:spPr>
          <a:xfrm>
            <a:off x="11276011" y="6556248"/>
            <a:ext cx="381661" cy="182880"/>
          </a:xfrm>
        </p:spPr>
        <p:txBody>
          <a:bodyPr/>
          <a:lstStyle/>
          <a:p>
            <a:fld id="{C51EAA63-D034-42AE-91FA-B13B9518C7BE}" type="slidenum">
              <a:rPr lang="en-US" smtClean="0"/>
              <a:pPr/>
              <a:t>4</a:t>
            </a:fld>
            <a:endParaRPr lang="en-US" dirty="0"/>
          </a:p>
        </p:txBody>
      </p:sp>
      <p:sp>
        <p:nvSpPr>
          <p:cNvPr id="7" name="Rectangle 6"/>
          <p:cNvSpPr/>
          <p:nvPr/>
        </p:nvSpPr>
        <p:spPr>
          <a:xfrm>
            <a:off x="455612" y="5791200"/>
            <a:ext cx="2971800" cy="369332"/>
          </a:xfrm>
          <a:prstGeom prst="rect">
            <a:avLst/>
          </a:prstGeom>
        </p:spPr>
        <p:txBody>
          <a:bodyPr wrap="square">
            <a:spAutoFit/>
          </a:bodyPr>
          <a:lstStyle/>
          <a:p>
            <a:r>
              <a:rPr lang="en-US" dirty="0">
                <a:hlinkClick r:id="rId3"/>
              </a:rPr>
              <a:t>https://twitter.jeffprod.com</a:t>
            </a:r>
            <a:endParaRPr lang="en-US" dirty="0"/>
          </a:p>
        </p:txBody>
      </p:sp>
      <p:grpSp>
        <p:nvGrpSpPr>
          <p:cNvPr id="2" name="Group 11"/>
          <p:cNvGrpSpPr/>
          <p:nvPr/>
        </p:nvGrpSpPr>
        <p:grpSpPr>
          <a:xfrm>
            <a:off x="455612" y="457200"/>
            <a:ext cx="2940941" cy="1479696"/>
            <a:chOff x="455612" y="457200"/>
            <a:chExt cx="2940941" cy="1479696"/>
          </a:xfrm>
        </p:grpSpPr>
        <p:sp>
          <p:nvSpPr>
            <p:cNvPr id="8" name="Rectangle 7"/>
            <p:cNvSpPr/>
            <p:nvPr/>
          </p:nvSpPr>
          <p:spPr>
            <a:xfrm>
              <a:off x="836613" y="457200"/>
              <a:ext cx="2559940" cy="1477328"/>
            </a:xfrm>
            <a:prstGeom prst="rect">
              <a:avLst/>
            </a:prstGeom>
          </p:spPr>
          <p:txBody>
            <a:bodyPr wrap="square">
              <a:spAutoFit/>
            </a:bodyPr>
            <a:lstStyle/>
            <a:p>
              <a:r>
                <a:rPr lang="en-US" dirty="0"/>
                <a:t>Following, no follow back</a:t>
              </a:r>
            </a:p>
            <a:p>
              <a:endParaRPr lang="en-US" dirty="0"/>
            </a:p>
            <a:p>
              <a:r>
                <a:rPr lang="en-US" dirty="0"/>
                <a:t>Follower, no follow back</a:t>
              </a:r>
            </a:p>
            <a:p>
              <a:endParaRPr lang="en-US" dirty="0"/>
            </a:p>
            <a:p>
              <a:r>
                <a:rPr lang="en-US" dirty="0"/>
                <a:t>Follow each other</a:t>
              </a:r>
            </a:p>
          </p:txBody>
        </p:sp>
        <p:sp>
          <p:nvSpPr>
            <p:cNvPr id="9" name="Oval 8"/>
            <p:cNvSpPr/>
            <p:nvPr/>
          </p:nvSpPr>
          <p:spPr bwMode="gray">
            <a:xfrm>
              <a:off x="455612" y="471968"/>
              <a:ext cx="381000" cy="381000"/>
            </a:xfrm>
            <a:prstGeom prst="ellipse">
              <a:avLst/>
            </a:prstGeom>
            <a:solidFill>
              <a:srgbClr val="0098C5"/>
            </a:solidFill>
            <a:ln w="158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sp>
          <p:nvSpPr>
            <p:cNvPr id="10" name="Oval 9"/>
            <p:cNvSpPr/>
            <p:nvPr/>
          </p:nvSpPr>
          <p:spPr bwMode="gray">
            <a:xfrm>
              <a:off x="455612" y="1555896"/>
              <a:ext cx="381000" cy="381000"/>
            </a:xfrm>
            <a:prstGeom prst="ellipse">
              <a:avLst/>
            </a:prstGeom>
            <a:solidFill>
              <a:srgbClr val="00FF99"/>
            </a:solidFill>
            <a:ln w="158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sp>
          <p:nvSpPr>
            <p:cNvPr id="11" name="Oval 10"/>
            <p:cNvSpPr/>
            <p:nvPr/>
          </p:nvSpPr>
          <p:spPr bwMode="gray">
            <a:xfrm>
              <a:off x="455612" y="1037264"/>
              <a:ext cx="381000" cy="381000"/>
            </a:xfrm>
            <a:prstGeom prst="ellipse">
              <a:avLst/>
            </a:prstGeom>
            <a:solidFill>
              <a:srgbClr val="CCFF00"/>
            </a:solidFill>
            <a:ln w="158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grpSp>
    </p:spTree>
    <p:extLst>
      <p:ext uri="{BB962C8B-B14F-4D97-AF65-F5344CB8AC3E}">
        <p14:creationId xmlns:p14="http://schemas.microsoft.com/office/powerpoint/2010/main" val="226161089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dl5Capture.GIF"/>
          <p:cNvPicPr>
            <a:picLocks noChangeAspect="1"/>
          </p:cNvPicPr>
          <p:nvPr/>
        </p:nvPicPr>
        <p:blipFill>
          <a:blip r:embed="rId2" cstate="print"/>
          <a:stretch>
            <a:fillRect/>
          </a:stretch>
        </p:blipFill>
        <p:spPr>
          <a:xfrm>
            <a:off x="999363" y="2890837"/>
            <a:ext cx="9438449" cy="2366963"/>
          </a:xfrm>
          <a:prstGeom prst="rect">
            <a:avLst/>
          </a:prstGeom>
          <a:ln>
            <a:noFill/>
          </a:ln>
          <a:effectLst>
            <a:outerShdw blurRad="292100" dist="139700" dir="2700000" algn="tl" rotWithShape="0">
              <a:srgbClr val="333333">
                <a:alpha val="65000"/>
              </a:srgbClr>
            </a:outerShdw>
          </a:effectLst>
        </p:spPr>
      </p:pic>
      <p:sp>
        <p:nvSpPr>
          <p:cNvPr id="6" name="Rectangle 4"/>
          <p:cNvSpPr txBox="1">
            <a:spLocks noChangeArrowheads="1"/>
          </p:cNvSpPr>
          <p:nvPr/>
        </p:nvSpPr>
        <p:spPr bwMode="auto">
          <a:xfrm>
            <a:off x="1106769" y="1407813"/>
            <a:ext cx="10933968" cy="5137607"/>
          </a:xfrm>
          <a:prstGeom prst="rect">
            <a:avLst/>
          </a:prstGeom>
          <a:noFill/>
          <a:ln>
            <a:noFill/>
          </a:ln>
          <a:extLst>
            <a:ext uri="{909E8E84-426E-40dd-AFC4-6F175D3DCCD1}"/>
            <a:ext uri="{91240B29-F687-4f45-9708-019B960494DF}"/>
          </a:extLst>
        </p:spPr>
        <p:txBody>
          <a:bodyPr lIns="0" tIns="0" rIns="0" bIns="0"/>
          <a:lstStyle/>
          <a:p>
            <a:pPr marL="683564" lvl="1" indent="-302631" eaLnBrk="0" hangingPunct="0">
              <a:spcBef>
                <a:spcPts val="267"/>
              </a:spcBef>
              <a:defRPr/>
            </a:pPr>
            <a:endParaRPr lang="en-US" sz="2400" dirty="0">
              <a:cs typeface="ＭＳ Ｐゴシック" pitchFamily="127" charset="-128"/>
            </a:endParaRPr>
          </a:p>
          <a:p>
            <a:pPr marL="683564" lvl="1" indent="-302631" eaLnBrk="0" hangingPunct="0">
              <a:spcBef>
                <a:spcPts val="267"/>
              </a:spcBef>
              <a:defRPr/>
            </a:pPr>
            <a:endParaRPr lang="en-US" sz="2400" dirty="0">
              <a:cs typeface="ＭＳ Ｐゴシック" pitchFamily="127" charset="-128"/>
            </a:endParaRPr>
          </a:p>
          <a:p>
            <a:pPr marL="457120" indent="-302631" eaLnBrk="0" hangingPunct="0">
              <a:spcBef>
                <a:spcPts val="267"/>
              </a:spcBef>
              <a:buFont typeface="Arial" pitchFamily="34" charset="0"/>
              <a:buChar char="–"/>
              <a:defRPr/>
            </a:pPr>
            <a:endParaRPr lang="en-US" sz="2400" dirty="0">
              <a:ea typeface="ＭＳ Ｐゴシック" pitchFamily="127" charset="-128"/>
              <a:cs typeface="ＭＳ Ｐゴシック" pitchFamily="127" charset="-128"/>
            </a:endParaRPr>
          </a:p>
        </p:txBody>
      </p:sp>
      <p:sp>
        <p:nvSpPr>
          <p:cNvPr id="8" name="Content Placeholder 7"/>
          <p:cNvSpPr txBox="1">
            <a:spLocks/>
          </p:cNvSpPr>
          <p:nvPr/>
        </p:nvSpPr>
        <p:spPr>
          <a:xfrm>
            <a:off x="531813" y="2057399"/>
            <a:ext cx="11048999" cy="3886201"/>
          </a:xfrm>
          <a:prstGeom prst="rect">
            <a:avLst/>
          </a:prstGeom>
        </p:spPr>
        <p:txBody>
          <a:bodyPr/>
          <a:lstStyle/>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Content Placeholder 2"/>
          <p:cNvSpPr txBox="1">
            <a:spLocks/>
          </p:cNvSpPr>
          <p:nvPr/>
        </p:nvSpPr>
        <p:spPr>
          <a:xfrm>
            <a:off x="608012" y="1905000"/>
            <a:ext cx="10744200" cy="4131865"/>
          </a:xfrm>
          <a:prstGeom prst="rect">
            <a:avLst/>
          </a:prstGeom>
        </p:spPr>
        <p:txBody>
          <a:bodyPr vert="horz" lIns="0" tIns="0" rIns="0" bIns="0" rtlCol="0">
            <a:noAutofit/>
          </a:bodyPr>
          <a:lstStyle/>
          <a:p>
            <a:pPr marL="228600" indent="-228600">
              <a:lnSpc>
                <a:spcPct val="90000"/>
              </a:lnSpc>
              <a:spcBef>
                <a:spcPts val="1200"/>
              </a:spcBef>
              <a:buClr>
                <a:schemeClr val="tx1">
                  <a:lumMod val="60000"/>
                  <a:lumOff val="40000"/>
                </a:schemeClr>
              </a:buClr>
              <a:buFont typeface="Arial" panose="020B0604020202020204" pitchFamily="34" charset="0"/>
              <a:buChar char="•"/>
            </a:pPr>
            <a:r>
              <a:rPr lang="en-US" sz="2800" dirty="0">
                <a:sym typeface="Wingdings" pitchFamily="2" charset="2"/>
              </a:rPr>
              <a:t>Executed transformations with Scala &amp; Apache Spark using Oracle’s Big Data stack</a:t>
            </a: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r>
              <a:rPr lang="en-US" sz="2800" dirty="0">
                <a:sym typeface="Wingdings" pitchFamily="2" charset="2"/>
              </a:rPr>
              <a:t>Save the RDD back to CSV format</a:t>
            </a: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960120" lvl="2" indent="-228600">
              <a:lnSpc>
                <a:spcPct val="90000"/>
              </a:lnSpc>
              <a:spcBef>
                <a:spcPts val="800"/>
              </a:spcBef>
              <a:buClr>
                <a:schemeClr val="tx1">
                  <a:lumMod val="60000"/>
                  <a:lumOff val="40000"/>
                </a:schemeClr>
              </a:buClr>
            </a:pPr>
            <a:endParaRPr kumimoji="0" 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p:txBody>
      </p:sp>
      <p:sp>
        <p:nvSpPr>
          <p:cNvPr id="21" name="Rectangle 20"/>
          <p:cNvSpPr/>
          <p:nvPr/>
        </p:nvSpPr>
        <p:spPr>
          <a:xfrm>
            <a:off x="3351212" y="4872037"/>
            <a:ext cx="6324600" cy="304800"/>
          </a:xfrm>
          <a:prstGeom prst="rect">
            <a:avLst/>
          </a:prstGeom>
          <a:noFill/>
          <a:ln w="571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2" name="AutoShape 8"/>
          <p:cNvSpPr>
            <a:spLocks noChangeArrowheads="1"/>
          </p:cNvSpPr>
          <p:nvPr/>
        </p:nvSpPr>
        <p:spPr bwMode="gray">
          <a:xfrm>
            <a:off x="8185248" y="609600"/>
            <a:ext cx="3282096"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3" name="AutoShape 8"/>
          <p:cNvSpPr>
            <a:spLocks noChangeArrowheads="1"/>
          </p:cNvSpPr>
          <p:nvPr/>
        </p:nvSpPr>
        <p:spPr bwMode="gray">
          <a:xfrm>
            <a:off x="6616332" y="609600"/>
            <a:ext cx="2590800"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4" name="AutoShape 8"/>
          <p:cNvSpPr>
            <a:spLocks noChangeArrowheads="1"/>
          </p:cNvSpPr>
          <p:nvPr/>
        </p:nvSpPr>
        <p:spPr bwMode="gray">
          <a:xfrm>
            <a:off x="4376291" y="609600"/>
            <a:ext cx="2894557"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5" name="AutoShape 8"/>
          <p:cNvSpPr>
            <a:spLocks noChangeArrowheads="1"/>
          </p:cNvSpPr>
          <p:nvPr/>
        </p:nvSpPr>
        <p:spPr bwMode="gray">
          <a:xfrm>
            <a:off x="2927448" y="609600"/>
            <a:ext cx="2743200"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6" name="AutoShape 8"/>
          <p:cNvSpPr>
            <a:spLocks noChangeArrowheads="1"/>
          </p:cNvSpPr>
          <p:nvPr/>
        </p:nvSpPr>
        <p:spPr bwMode="gray">
          <a:xfrm>
            <a:off x="1645920" y="609600"/>
            <a:ext cx="1891128"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7" name="Text Box 41"/>
          <p:cNvSpPr txBox="1">
            <a:spLocks noChangeArrowheads="1"/>
          </p:cNvSpPr>
          <p:nvPr/>
        </p:nvSpPr>
        <p:spPr bwMode="gray">
          <a:xfrm>
            <a:off x="3759191" y="828140"/>
            <a:ext cx="1834671" cy="543460"/>
          </a:xfrm>
          <a:prstGeom prst="rect">
            <a:avLst/>
          </a:prstGeom>
          <a:noFill/>
          <a:ln w="9525">
            <a:noFill/>
            <a:miter lim="800000"/>
            <a:headEnd/>
            <a:tailEnd/>
          </a:ln>
        </p:spPr>
        <p:txBody>
          <a:bodyPr lIns="121899" tIns="60949" rIns="121899" bIns="60949">
            <a:spAutoFit/>
          </a:bodyPr>
          <a:lstStyle/>
          <a:p>
            <a:pPr>
              <a:lnSpc>
                <a:spcPct val="85000"/>
              </a:lnSpc>
            </a:pPr>
            <a:r>
              <a:rPr lang="en-US" sz="1600" b="1" dirty="0">
                <a:solidFill>
                  <a:schemeClr val="bg1"/>
                </a:solidFill>
                <a:ea typeface="Arial Unicode MS" pitchFamily="34" charset="-128"/>
                <a:cs typeface="Arial Unicode MS" pitchFamily="34" charset="-128"/>
              </a:rPr>
              <a:t>Train Neural Network model</a:t>
            </a:r>
            <a:endParaRPr lang="en-US" sz="1600" b="1" i="1" dirty="0">
              <a:solidFill>
                <a:schemeClr val="bg1"/>
              </a:solidFill>
              <a:ea typeface="Arial Unicode MS" pitchFamily="34" charset="-128"/>
              <a:cs typeface="Arial Unicode MS" pitchFamily="34" charset="-128"/>
            </a:endParaRPr>
          </a:p>
        </p:txBody>
      </p:sp>
      <p:sp>
        <p:nvSpPr>
          <p:cNvPr id="28" name="Text Box 41"/>
          <p:cNvSpPr txBox="1">
            <a:spLocks noChangeArrowheads="1"/>
          </p:cNvSpPr>
          <p:nvPr/>
        </p:nvSpPr>
        <p:spPr bwMode="gray">
          <a:xfrm>
            <a:off x="1886925" y="533400"/>
            <a:ext cx="1597420" cy="960241"/>
          </a:xfrm>
          <a:prstGeom prst="rect">
            <a:avLst/>
          </a:prstGeom>
          <a:noFill/>
          <a:ln w="9525">
            <a:noFill/>
            <a:miter lim="800000"/>
            <a:headEnd/>
            <a:tailEnd/>
          </a:ln>
        </p:spPr>
        <p:txBody>
          <a:bodyPr wrap="square" lIns="121899" tIns="60949" rIns="121899" bIns="60949">
            <a:spAutoFit/>
          </a:bodyPr>
          <a:lstStyle/>
          <a:p>
            <a:pPr>
              <a:lnSpc>
                <a:spcPct val="85000"/>
              </a:lnSpc>
            </a:pPr>
            <a:endParaRPr lang="en-US" sz="1600" b="1" dirty="0">
              <a:solidFill>
                <a:schemeClr val="bg1"/>
              </a:solidFill>
              <a:ea typeface="Arial Unicode MS" pitchFamily="34" charset="-128"/>
              <a:cs typeface="Arial Unicode MS" pitchFamily="34" charset="-128"/>
            </a:endParaRPr>
          </a:p>
          <a:p>
            <a:pPr>
              <a:lnSpc>
                <a:spcPct val="85000"/>
              </a:lnSpc>
            </a:pPr>
            <a:r>
              <a:rPr lang="en-US" sz="1600" b="1" dirty="0">
                <a:solidFill>
                  <a:srgbClr val="00B050"/>
                </a:solidFill>
                <a:ea typeface="Arial Unicode MS" pitchFamily="34" charset="-128"/>
                <a:cs typeface="Arial Unicode MS" pitchFamily="34" charset="-128"/>
              </a:rPr>
              <a:t>Data Cleansing</a:t>
            </a:r>
          </a:p>
          <a:p>
            <a:pPr>
              <a:lnSpc>
                <a:spcPct val="85000"/>
              </a:lnSpc>
            </a:pPr>
            <a:r>
              <a:rPr lang="en-US" sz="1600" b="1" dirty="0">
                <a:solidFill>
                  <a:srgbClr val="00B050"/>
                </a:solidFill>
                <a:ea typeface="Arial Unicode MS" pitchFamily="34" charset="-128"/>
                <a:cs typeface="Arial Unicode MS" pitchFamily="34" charset="-128"/>
              </a:rPr>
              <a:t>          &amp; </a:t>
            </a:r>
          </a:p>
          <a:p>
            <a:pPr>
              <a:lnSpc>
                <a:spcPct val="85000"/>
              </a:lnSpc>
            </a:pPr>
            <a:r>
              <a:rPr lang="en-US" sz="1600" b="1" dirty="0">
                <a:solidFill>
                  <a:srgbClr val="00B050"/>
                </a:solidFill>
                <a:ea typeface="Arial Unicode MS" pitchFamily="34" charset="-128"/>
                <a:cs typeface="Arial Unicode MS" pitchFamily="34" charset="-128"/>
              </a:rPr>
              <a:t> preparation</a:t>
            </a:r>
            <a:endParaRPr lang="en-US" b="1" dirty="0">
              <a:solidFill>
                <a:srgbClr val="00B050"/>
              </a:solidFill>
              <a:ea typeface="Arial Unicode MS" pitchFamily="34" charset="-128"/>
              <a:cs typeface="Arial Unicode MS" pitchFamily="34" charset="-128"/>
            </a:endParaRPr>
          </a:p>
        </p:txBody>
      </p:sp>
      <p:sp>
        <p:nvSpPr>
          <p:cNvPr id="35" name="Text Box 41"/>
          <p:cNvSpPr txBox="1">
            <a:spLocks noChangeArrowheads="1"/>
          </p:cNvSpPr>
          <p:nvPr/>
        </p:nvSpPr>
        <p:spPr bwMode="gray">
          <a:xfrm>
            <a:off x="5593862" y="829935"/>
            <a:ext cx="1758473" cy="541665"/>
          </a:xfrm>
          <a:prstGeom prst="rect">
            <a:avLst/>
          </a:prstGeom>
          <a:noFill/>
          <a:ln w="9525">
            <a:noFill/>
            <a:miter lim="800000"/>
            <a:headEnd/>
            <a:tailEnd/>
          </a:ln>
        </p:spPr>
        <p:txBody>
          <a:bodyPr wrap="square" lIns="121899" tIns="60949" rIns="121899" bIns="60949">
            <a:spAutoFit/>
          </a:bodyPr>
          <a:lstStyle/>
          <a:p>
            <a:pPr>
              <a:lnSpc>
                <a:spcPct val="85000"/>
              </a:lnSpc>
            </a:pPr>
            <a:r>
              <a:rPr lang="en-US" sz="1600" b="1" dirty="0">
                <a:solidFill>
                  <a:schemeClr val="bg1"/>
                </a:solidFill>
                <a:ea typeface="Arial Unicode MS" pitchFamily="34" charset="-128"/>
                <a:cs typeface="Arial Unicode MS" pitchFamily="34" charset="-128"/>
              </a:rPr>
              <a:t>Generate</a:t>
            </a:r>
          </a:p>
          <a:p>
            <a:pPr>
              <a:lnSpc>
                <a:spcPct val="85000"/>
              </a:lnSpc>
            </a:pPr>
            <a:r>
              <a:rPr lang="en-US" sz="1600" b="1" i="1" dirty="0">
                <a:solidFill>
                  <a:schemeClr val="bg1"/>
                </a:solidFill>
                <a:ea typeface="Arial Unicode MS" pitchFamily="34" charset="-128"/>
                <a:cs typeface="Arial Unicode MS" pitchFamily="34" charset="-128"/>
              </a:rPr>
              <a:t>Property Graph</a:t>
            </a:r>
          </a:p>
        </p:txBody>
      </p:sp>
      <p:sp>
        <p:nvSpPr>
          <p:cNvPr id="36" name="Text Box 41"/>
          <p:cNvSpPr txBox="1">
            <a:spLocks noChangeArrowheads="1"/>
          </p:cNvSpPr>
          <p:nvPr/>
        </p:nvSpPr>
        <p:spPr bwMode="gray">
          <a:xfrm>
            <a:off x="7423843" y="508000"/>
            <a:ext cx="2285405" cy="1025643"/>
          </a:xfrm>
          <a:prstGeom prst="rect">
            <a:avLst/>
          </a:prstGeom>
          <a:noFill/>
          <a:ln w="9525">
            <a:noFill/>
            <a:miter lim="800000"/>
            <a:headEnd/>
            <a:tailEnd/>
          </a:ln>
        </p:spPr>
        <p:txBody>
          <a:bodyPr wrap="square" lIns="121899" tIns="60949" rIns="121899" bIns="60949">
            <a:spAutoFit/>
          </a:bodyPr>
          <a:lstStyle/>
          <a:p>
            <a:pPr>
              <a:lnSpc>
                <a:spcPct val="85000"/>
              </a:lnSpc>
            </a:pPr>
            <a:endParaRPr lang="en-US" sz="21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Load </a:t>
            </a:r>
          </a:p>
          <a:p>
            <a:pPr>
              <a:lnSpc>
                <a:spcPct val="85000"/>
              </a:lnSpc>
            </a:pPr>
            <a:r>
              <a:rPr lang="en-US" sz="1600" b="1" dirty="0">
                <a:solidFill>
                  <a:schemeClr val="bg1"/>
                </a:solidFill>
                <a:ea typeface="Arial Unicode MS" pitchFamily="34" charset="-128"/>
                <a:cs typeface="Arial Unicode MS" pitchFamily="34" charset="-128"/>
              </a:rPr>
              <a:t>Property Graph </a:t>
            </a:r>
          </a:p>
          <a:p>
            <a:pPr>
              <a:lnSpc>
                <a:spcPct val="85000"/>
              </a:lnSpc>
            </a:pPr>
            <a:r>
              <a:rPr lang="en-US" sz="1600" b="1" dirty="0">
                <a:solidFill>
                  <a:schemeClr val="bg1"/>
                </a:solidFill>
                <a:ea typeface="Arial Unicode MS" pitchFamily="34" charset="-128"/>
                <a:cs typeface="Arial Unicode MS" pitchFamily="34" charset="-128"/>
              </a:rPr>
              <a:t>into BDSG</a:t>
            </a:r>
          </a:p>
        </p:txBody>
      </p:sp>
      <p:sp>
        <p:nvSpPr>
          <p:cNvPr id="37" name="Text Box 41"/>
          <p:cNvSpPr txBox="1">
            <a:spLocks noChangeArrowheads="1"/>
          </p:cNvSpPr>
          <p:nvPr/>
        </p:nvSpPr>
        <p:spPr bwMode="gray">
          <a:xfrm>
            <a:off x="9231542" y="609600"/>
            <a:ext cx="2535106" cy="816355"/>
          </a:xfrm>
          <a:prstGeom prst="rect">
            <a:avLst/>
          </a:prstGeom>
          <a:noFill/>
          <a:ln w="9525">
            <a:noFill/>
            <a:miter lim="800000"/>
            <a:headEnd/>
            <a:tailEnd/>
          </a:ln>
        </p:spPr>
        <p:txBody>
          <a:bodyPr lIns="121899" tIns="60949" rIns="121899" bIns="60949">
            <a:spAutoFit/>
          </a:bodyPr>
          <a:lstStyle/>
          <a:p>
            <a:pPr>
              <a:lnSpc>
                <a:spcPct val="85000"/>
              </a:lnSpc>
            </a:pPr>
            <a:endParaRPr lang="en-US" sz="21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Graph </a:t>
            </a:r>
          </a:p>
          <a:p>
            <a:pPr>
              <a:lnSpc>
                <a:spcPct val="85000"/>
              </a:lnSpc>
            </a:pPr>
            <a:r>
              <a:rPr lang="en-US" sz="1600" b="1" dirty="0">
                <a:solidFill>
                  <a:schemeClr val="bg1"/>
                </a:solidFill>
                <a:ea typeface="Arial Unicode MS" pitchFamily="34" charset="-128"/>
                <a:cs typeface="Arial Unicode MS" pitchFamily="34" charset="-128"/>
              </a:rPr>
              <a:t>Visualization</a:t>
            </a:r>
          </a:p>
        </p:txBody>
      </p:sp>
      <p:sp>
        <p:nvSpPr>
          <p:cNvPr id="38" name="AutoShape 8"/>
          <p:cNvSpPr>
            <a:spLocks noChangeArrowheads="1"/>
          </p:cNvSpPr>
          <p:nvPr/>
        </p:nvSpPr>
        <p:spPr bwMode="gray">
          <a:xfrm>
            <a:off x="300012" y="608000"/>
            <a:ext cx="1753186"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39" name="Text Box 41"/>
          <p:cNvSpPr txBox="1">
            <a:spLocks noChangeArrowheads="1"/>
          </p:cNvSpPr>
          <p:nvPr/>
        </p:nvSpPr>
        <p:spPr bwMode="gray">
          <a:xfrm>
            <a:off x="557075" y="551050"/>
            <a:ext cx="1497137" cy="750953"/>
          </a:xfrm>
          <a:prstGeom prst="rect">
            <a:avLst/>
          </a:prstGeom>
          <a:noFill/>
          <a:ln w="9525">
            <a:noFill/>
            <a:miter lim="800000"/>
            <a:headEnd/>
            <a:tailEnd/>
          </a:ln>
        </p:spPr>
        <p:txBody>
          <a:bodyPr wrap="square" lIns="121899" tIns="60949" rIns="121899" bIns="60949">
            <a:spAutoFit/>
          </a:bodyPr>
          <a:lstStyle/>
          <a:p>
            <a:pPr>
              <a:lnSpc>
                <a:spcPct val="85000"/>
              </a:lnSpc>
            </a:pPr>
            <a:endParaRPr lang="en-US" sz="16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Dataset</a:t>
            </a:r>
          </a:p>
          <a:p>
            <a:pPr>
              <a:lnSpc>
                <a:spcPct val="85000"/>
              </a:lnSpc>
            </a:pPr>
            <a:r>
              <a:rPr lang="en-US" sz="1600" b="1" dirty="0">
                <a:solidFill>
                  <a:schemeClr val="bg1"/>
                </a:solidFill>
                <a:ea typeface="Arial Unicode MS" pitchFamily="34" charset="-128"/>
                <a:cs typeface="Arial Unicode MS" pitchFamily="34" charset="-128"/>
              </a:rPr>
              <a:t>selection </a:t>
            </a:r>
            <a:endParaRPr lang="en-US" b="1" dirty="0">
              <a:solidFill>
                <a:schemeClr val="bg1"/>
              </a:solidFill>
              <a:ea typeface="Arial Unicode MS" pitchFamily="34" charset="-128"/>
              <a:cs typeface="Arial Unicode MS" pitchFamily="34" charset="-128"/>
            </a:endParaRPr>
          </a:p>
        </p:txBody>
      </p:sp>
    </p:spTree>
    <p:extLst>
      <p:ext uri="{BB962C8B-B14F-4D97-AF65-F5344CB8AC3E}">
        <p14:creationId xmlns:p14="http://schemas.microsoft.com/office/powerpoint/2010/main" val="339514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dl6Capture.GIF"/>
          <p:cNvPicPr>
            <a:picLocks noChangeAspect="1"/>
          </p:cNvPicPr>
          <p:nvPr/>
        </p:nvPicPr>
        <p:blipFill>
          <a:blip r:embed="rId2" cstate="print"/>
          <a:stretch>
            <a:fillRect/>
          </a:stretch>
        </p:blipFill>
        <p:spPr>
          <a:xfrm>
            <a:off x="1370012" y="2505074"/>
            <a:ext cx="9848310" cy="3667125"/>
          </a:xfrm>
          <a:prstGeom prst="rect">
            <a:avLst/>
          </a:prstGeom>
          <a:ln>
            <a:noFill/>
          </a:ln>
          <a:effectLst>
            <a:outerShdw blurRad="292100" dist="139700" dir="2700000" algn="tl" rotWithShape="0">
              <a:srgbClr val="333333">
                <a:alpha val="65000"/>
              </a:srgbClr>
            </a:outerShdw>
          </a:effectLst>
        </p:spPr>
      </p:pic>
      <p:sp>
        <p:nvSpPr>
          <p:cNvPr id="6" name="Rectangle 4"/>
          <p:cNvSpPr txBox="1">
            <a:spLocks noChangeArrowheads="1"/>
          </p:cNvSpPr>
          <p:nvPr/>
        </p:nvSpPr>
        <p:spPr bwMode="auto">
          <a:xfrm>
            <a:off x="1106769" y="1407813"/>
            <a:ext cx="10933968" cy="5137607"/>
          </a:xfrm>
          <a:prstGeom prst="rect">
            <a:avLst/>
          </a:prstGeom>
          <a:noFill/>
          <a:ln>
            <a:noFill/>
          </a:ln>
          <a:extLst>
            <a:ext uri="{909E8E84-426E-40dd-AFC4-6F175D3DCCD1}"/>
            <a:ext uri="{91240B29-F687-4f45-9708-019B960494DF}"/>
          </a:extLst>
        </p:spPr>
        <p:txBody>
          <a:bodyPr lIns="0" tIns="0" rIns="0" bIns="0"/>
          <a:lstStyle/>
          <a:p>
            <a:pPr marL="683564" lvl="1" indent="-302631" eaLnBrk="0" hangingPunct="0">
              <a:spcBef>
                <a:spcPts val="267"/>
              </a:spcBef>
              <a:defRPr/>
            </a:pPr>
            <a:endParaRPr lang="en-US" sz="2400" dirty="0">
              <a:cs typeface="ＭＳ Ｐゴシック" pitchFamily="127" charset="-128"/>
            </a:endParaRPr>
          </a:p>
          <a:p>
            <a:pPr marL="683564" lvl="1" indent="-302631" eaLnBrk="0" hangingPunct="0">
              <a:spcBef>
                <a:spcPts val="267"/>
              </a:spcBef>
              <a:defRPr/>
            </a:pPr>
            <a:endParaRPr lang="en-US" sz="2400" dirty="0">
              <a:cs typeface="ＭＳ Ｐゴシック" pitchFamily="127" charset="-128"/>
            </a:endParaRPr>
          </a:p>
          <a:p>
            <a:pPr marL="457120" indent="-302631" eaLnBrk="0" hangingPunct="0">
              <a:spcBef>
                <a:spcPts val="267"/>
              </a:spcBef>
              <a:buFont typeface="Arial" pitchFamily="34" charset="0"/>
              <a:buChar char="–"/>
              <a:defRPr/>
            </a:pPr>
            <a:endParaRPr lang="en-US" sz="2400" dirty="0">
              <a:ea typeface="ＭＳ Ｐゴシック" pitchFamily="127" charset="-128"/>
              <a:cs typeface="ＭＳ Ｐゴシック" pitchFamily="127" charset="-128"/>
            </a:endParaRPr>
          </a:p>
        </p:txBody>
      </p:sp>
      <p:sp>
        <p:nvSpPr>
          <p:cNvPr id="8" name="Content Placeholder 7"/>
          <p:cNvSpPr txBox="1">
            <a:spLocks/>
          </p:cNvSpPr>
          <p:nvPr/>
        </p:nvSpPr>
        <p:spPr>
          <a:xfrm>
            <a:off x="531813" y="2057399"/>
            <a:ext cx="11048999" cy="3886201"/>
          </a:xfrm>
          <a:prstGeom prst="rect">
            <a:avLst/>
          </a:prstGeom>
        </p:spPr>
        <p:txBody>
          <a:bodyPr/>
          <a:lstStyle/>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Content Placeholder 2"/>
          <p:cNvSpPr txBox="1">
            <a:spLocks/>
          </p:cNvSpPr>
          <p:nvPr/>
        </p:nvSpPr>
        <p:spPr>
          <a:xfrm>
            <a:off x="608012" y="1905000"/>
            <a:ext cx="10744200" cy="4131865"/>
          </a:xfrm>
          <a:prstGeom prst="rect">
            <a:avLst/>
          </a:prstGeom>
        </p:spPr>
        <p:txBody>
          <a:bodyPr vert="horz" lIns="0" tIns="0" rIns="0" bIns="0" rtlCol="0">
            <a:noAutofit/>
          </a:bodyPr>
          <a:lstStyle/>
          <a:p>
            <a:pPr marL="228600" indent="-228600">
              <a:lnSpc>
                <a:spcPct val="90000"/>
              </a:lnSpc>
              <a:spcBef>
                <a:spcPts val="1200"/>
              </a:spcBef>
              <a:buClr>
                <a:schemeClr val="tx1">
                  <a:lumMod val="60000"/>
                  <a:lumOff val="40000"/>
                </a:schemeClr>
              </a:buClr>
              <a:buFont typeface="Arial" panose="020B0604020202020204" pitchFamily="34" charset="0"/>
              <a:buChar char="•"/>
            </a:pPr>
            <a:r>
              <a:rPr lang="en-US" sz="2800" dirty="0">
                <a:sym typeface="Wingdings" pitchFamily="2" charset="2"/>
              </a:rPr>
              <a:t>Built a Multi-Layer </a:t>
            </a:r>
            <a:r>
              <a:rPr lang="en-US" sz="2800" dirty="0" err="1">
                <a:sym typeface="Wingdings" pitchFamily="2" charset="2"/>
              </a:rPr>
              <a:t>Perceptron</a:t>
            </a:r>
            <a:r>
              <a:rPr lang="en-US" sz="2800" dirty="0">
                <a:sym typeface="Wingdings" pitchFamily="2" charset="2"/>
              </a:rPr>
              <a:t> (MLP) Neural Network</a:t>
            </a: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960120" lvl="2" indent="-228600">
              <a:lnSpc>
                <a:spcPct val="90000"/>
              </a:lnSpc>
              <a:spcBef>
                <a:spcPts val="800"/>
              </a:spcBef>
              <a:buClr>
                <a:schemeClr val="tx1">
                  <a:lumMod val="60000"/>
                  <a:lumOff val="40000"/>
                </a:schemeClr>
              </a:buClr>
            </a:pPr>
            <a:endParaRPr kumimoji="0" 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p:txBody>
      </p:sp>
      <p:sp>
        <p:nvSpPr>
          <p:cNvPr id="21" name="Rectangle 20"/>
          <p:cNvSpPr/>
          <p:nvPr/>
        </p:nvSpPr>
        <p:spPr>
          <a:xfrm>
            <a:off x="1446212" y="4419600"/>
            <a:ext cx="9695324" cy="1295400"/>
          </a:xfrm>
          <a:prstGeom prst="rect">
            <a:avLst/>
          </a:prstGeom>
          <a:noFill/>
          <a:ln w="571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pic>
        <p:nvPicPr>
          <p:cNvPr id="23" name="Picture 22" descr="dl7mlp.png"/>
          <p:cNvPicPr>
            <a:picLocks noChangeAspect="1"/>
          </p:cNvPicPr>
          <p:nvPr/>
        </p:nvPicPr>
        <p:blipFill>
          <a:blip r:embed="rId3" cstate="print"/>
          <a:stretch>
            <a:fillRect/>
          </a:stretch>
        </p:blipFill>
        <p:spPr>
          <a:xfrm>
            <a:off x="8924621" y="2678312"/>
            <a:ext cx="1589391" cy="1436488"/>
          </a:xfrm>
          <a:prstGeom prst="rect">
            <a:avLst/>
          </a:prstGeom>
          <a:ln>
            <a:noFill/>
          </a:ln>
          <a:effectLst>
            <a:outerShdw blurRad="292100" dist="139700" dir="2700000" algn="tl" rotWithShape="0">
              <a:srgbClr val="333333">
                <a:alpha val="65000"/>
              </a:srgbClr>
            </a:outerShdw>
          </a:effectLst>
        </p:spPr>
      </p:pic>
      <p:sp>
        <p:nvSpPr>
          <p:cNvPr id="19" name="AutoShape 8"/>
          <p:cNvSpPr>
            <a:spLocks noChangeArrowheads="1"/>
          </p:cNvSpPr>
          <p:nvPr/>
        </p:nvSpPr>
        <p:spPr bwMode="gray">
          <a:xfrm>
            <a:off x="8185248" y="609600"/>
            <a:ext cx="3282096"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4" name="AutoShape 8"/>
          <p:cNvSpPr>
            <a:spLocks noChangeArrowheads="1"/>
          </p:cNvSpPr>
          <p:nvPr/>
        </p:nvSpPr>
        <p:spPr bwMode="gray">
          <a:xfrm>
            <a:off x="6616332" y="609600"/>
            <a:ext cx="2590800"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5" name="AutoShape 8"/>
          <p:cNvSpPr>
            <a:spLocks noChangeArrowheads="1"/>
          </p:cNvSpPr>
          <p:nvPr/>
        </p:nvSpPr>
        <p:spPr bwMode="gray">
          <a:xfrm>
            <a:off x="4376291" y="609600"/>
            <a:ext cx="2894557"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6" name="AutoShape 8"/>
          <p:cNvSpPr>
            <a:spLocks noChangeArrowheads="1"/>
          </p:cNvSpPr>
          <p:nvPr/>
        </p:nvSpPr>
        <p:spPr bwMode="gray">
          <a:xfrm>
            <a:off x="2927448" y="609600"/>
            <a:ext cx="2743200"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7" name="AutoShape 8"/>
          <p:cNvSpPr>
            <a:spLocks noChangeArrowheads="1"/>
          </p:cNvSpPr>
          <p:nvPr/>
        </p:nvSpPr>
        <p:spPr bwMode="gray">
          <a:xfrm>
            <a:off x="1645920" y="609600"/>
            <a:ext cx="1891128"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8" name="Text Box 41"/>
          <p:cNvSpPr txBox="1">
            <a:spLocks noChangeArrowheads="1"/>
          </p:cNvSpPr>
          <p:nvPr/>
        </p:nvSpPr>
        <p:spPr bwMode="gray">
          <a:xfrm>
            <a:off x="3759191" y="828140"/>
            <a:ext cx="1834671" cy="543460"/>
          </a:xfrm>
          <a:prstGeom prst="rect">
            <a:avLst/>
          </a:prstGeom>
          <a:noFill/>
          <a:ln w="9525">
            <a:noFill/>
            <a:miter lim="800000"/>
            <a:headEnd/>
            <a:tailEnd/>
          </a:ln>
        </p:spPr>
        <p:txBody>
          <a:bodyPr lIns="121899" tIns="60949" rIns="121899" bIns="60949">
            <a:spAutoFit/>
          </a:bodyPr>
          <a:lstStyle/>
          <a:p>
            <a:pPr>
              <a:lnSpc>
                <a:spcPct val="85000"/>
              </a:lnSpc>
            </a:pPr>
            <a:r>
              <a:rPr lang="en-US" sz="1600" b="1" dirty="0">
                <a:solidFill>
                  <a:srgbClr val="00B050"/>
                </a:solidFill>
                <a:ea typeface="Arial Unicode MS" pitchFamily="34" charset="-128"/>
                <a:cs typeface="Arial Unicode MS" pitchFamily="34" charset="-128"/>
              </a:rPr>
              <a:t>Train Neural Network model</a:t>
            </a:r>
            <a:endParaRPr lang="en-US" sz="1600" b="1" i="1" dirty="0">
              <a:solidFill>
                <a:srgbClr val="00B050"/>
              </a:solidFill>
              <a:ea typeface="Arial Unicode MS" pitchFamily="34" charset="-128"/>
              <a:cs typeface="Arial Unicode MS" pitchFamily="34" charset="-128"/>
            </a:endParaRPr>
          </a:p>
        </p:txBody>
      </p:sp>
      <p:sp>
        <p:nvSpPr>
          <p:cNvPr id="35" name="Text Box 41"/>
          <p:cNvSpPr txBox="1">
            <a:spLocks noChangeArrowheads="1"/>
          </p:cNvSpPr>
          <p:nvPr/>
        </p:nvSpPr>
        <p:spPr bwMode="gray">
          <a:xfrm>
            <a:off x="1886925" y="533400"/>
            <a:ext cx="1597420" cy="960241"/>
          </a:xfrm>
          <a:prstGeom prst="rect">
            <a:avLst/>
          </a:prstGeom>
          <a:noFill/>
          <a:ln w="9525">
            <a:noFill/>
            <a:miter lim="800000"/>
            <a:headEnd/>
            <a:tailEnd/>
          </a:ln>
        </p:spPr>
        <p:txBody>
          <a:bodyPr wrap="square" lIns="121899" tIns="60949" rIns="121899" bIns="60949">
            <a:spAutoFit/>
          </a:bodyPr>
          <a:lstStyle/>
          <a:p>
            <a:pPr>
              <a:lnSpc>
                <a:spcPct val="85000"/>
              </a:lnSpc>
            </a:pPr>
            <a:endParaRPr lang="en-US" sz="16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Data Cleansing</a:t>
            </a:r>
          </a:p>
          <a:p>
            <a:pPr>
              <a:lnSpc>
                <a:spcPct val="85000"/>
              </a:lnSpc>
            </a:pPr>
            <a:r>
              <a:rPr lang="en-US" sz="1600" b="1" dirty="0">
                <a:solidFill>
                  <a:schemeClr val="bg1"/>
                </a:solidFill>
                <a:ea typeface="Arial Unicode MS" pitchFamily="34" charset="-128"/>
                <a:cs typeface="Arial Unicode MS" pitchFamily="34" charset="-128"/>
              </a:rPr>
              <a:t>          &amp; </a:t>
            </a:r>
          </a:p>
          <a:p>
            <a:pPr>
              <a:lnSpc>
                <a:spcPct val="85000"/>
              </a:lnSpc>
            </a:pPr>
            <a:r>
              <a:rPr lang="en-US" sz="1600" b="1" dirty="0">
                <a:solidFill>
                  <a:schemeClr val="bg1"/>
                </a:solidFill>
                <a:ea typeface="Arial Unicode MS" pitchFamily="34" charset="-128"/>
                <a:cs typeface="Arial Unicode MS" pitchFamily="34" charset="-128"/>
              </a:rPr>
              <a:t> preparation</a:t>
            </a:r>
            <a:endParaRPr lang="en-US" b="1" dirty="0">
              <a:solidFill>
                <a:schemeClr val="bg1"/>
              </a:solidFill>
              <a:ea typeface="Arial Unicode MS" pitchFamily="34" charset="-128"/>
              <a:cs typeface="Arial Unicode MS" pitchFamily="34" charset="-128"/>
            </a:endParaRPr>
          </a:p>
        </p:txBody>
      </p:sp>
      <p:sp>
        <p:nvSpPr>
          <p:cNvPr id="36" name="Text Box 41"/>
          <p:cNvSpPr txBox="1">
            <a:spLocks noChangeArrowheads="1"/>
          </p:cNvSpPr>
          <p:nvPr/>
        </p:nvSpPr>
        <p:spPr bwMode="gray">
          <a:xfrm>
            <a:off x="5593862" y="829935"/>
            <a:ext cx="1758473" cy="541665"/>
          </a:xfrm>
          <a:prstGeom prst="rect">
            <a:avLst/>
          </a:prstGeom>
          <a:noFill/>
          <a:ln w="9525">
            <a:noFill/>
            <a:miter lim="800000"/>
            <a:headEnd/>
            <a:tailEnd/>
          </a:ln>
        </p:spPr>
        <p:txBody>
          <a:bodyPr wrap="square" lIns="121899" tIns="60949" rIns="121899" bIns="60949">
            <a:spAutoFit/>
          </a:bodyPr>
          <a:lstStyle/>
          <a:p>
            <a:pPr>
              <a:lnSpc>
                <a:spcPct val="85000"/>
              </a:lnSpc>
            </a:pPr>
            <a:r>
              <a:rPr lang="en-US" sz="1600" b="1" dirty="0">
                <a:solidFill>
                  <a:schemeClr val="bg1"/>
                </a:solidFill>
                <a:ea typeface="Arial Unicode MS" pitchFamily="34" charset="-128"/>
                <a:cs typeface="Arial Unicode MS" pitchFamily="34" charset="-128"/>
              </a:rPr>
              <a:t>Generate</a:t>
            </a:r>
          </a:p>
          <a:p>
            <a:pPr>
              <a:lnSpc>
                <a:spcPct val="85000"/>
              </a:lnSpc>
            </a:pPr>
            <a:r>
              <a:rPr lang="en-US" sz="1600" b="1" i="1" dirty="0">
                <a:solidFill>
                  <a:schemeClr val="bg1"/>
                </a:solidFill>
                <a:ea typeface="Arial Unicode MS" pitchFamily="34" charset="-128"/>
                <a:cs typeface="Arial Unicode MS" pitchFamily="34" charset="-128"/>
              </a:rPr>
              <a:t>Property Graph</a:t>
            </a:r>
          </a:p>
        </p:txBody>
      </p:sp>
      <p:sp>
        <p:nvSpPr>
          <p:cNvPr id="37" name="Text Box 41"/>
          <p:cNvSpPr txBox="1">
            <a:spLocks noChangeArrowheads="1"/>
          </p:cNvSpPr>
          <p:nvPr/>
        </p:nvSpPr>
        <p:spPr bwMode="gray">
          <a:xfrm>
            <a:off x="7423843" y="508000"/>
            <a:ext cx="2285405" cy="1025643"/>
          </a:xfrm>
          <a:prstGeom prst="rect">
            <a:avLst/>
          </a:prstGeom>
          <a:noFill/>
          <a:ln w="9525">
            <a:noFill/>
            <a:miter lim="800000"/>
            <a:headEnd/>
            <a:tailEnd/>
          </a:ln>
        </p:spPr>
        <p:txBody>
          <a:bodyPr wrap="square" lIns="121899" tIns="60949" rIns="121899" bIns="60949">
            <a:spAutoFit/>
          </a:bodyPr>
          <a:lstStyle/>
          <a:p>
            <a:pPr>
              <a:lnSpc>
                <a:spcPct val="85000"/>
              </a:lnSpc>
            </a:pPr>
            <a:endParaRPr lang="en-US" sz="21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Load </a:t>
            </a:r>
          </a:p>
          <a:p>
            <a:pPr>
              <a:lnSpc>
                <a:spcPct val="85000"/>
              </a:lnSpc>
            </a:pPr>
            <a:r>
              <a:rPr lang="en-US" sz="1600" b="1" dirty="0">
                <a:solidFill>
                  <a:schemeClr val="bg1"/>
                </a:solidFill>
                <a:ea typeface="Arial Unicode MS" pitchFamily="34" charset="-128"/>
                <a:cs typeface="Arial Unicode MS" pitchFamily="34" charset="-128"/>
              </a:rPr>
              <a:t>Property Graph </a:t>
            </a:r>
          </a:p>
          <a:p>
            <a:pPr>
              <a:lnSpc>
                <a:spcPct val="85000"/>
              </a:lnSpc>
            </a:pPr>
            <a:r>
              <a:rPr lang="en-US" sz="1600" b="1" dirty="0">
                <a:solidFill>
                  <a:schemeClr val="bg1"/>
                </a:solidFill>
                <a:ea typeface="Arial Unicode MS" pitchFamily="34" charset="-128"/>
                <a:cs typeface="Arial Unicode MS" pitchFamily="34" charset="-128"/>
              </a:rPr>
              <a:t>into BDSG</a:t>
            </a:r>
          </a:p>
        </p:txBody>
      </p:sp>
      <p:sp>
        <p:nvSpPr>
          <p:cNvPr id="38" name="Text Box 41"/>
          <p:cNvSpPr txBox="1">
            <a:spLocks noChangeArrowheads="1"/>
          </p:cNvSpPr>
          <p:nvPr/>
        </p:nvSpPr>
        <p:spPr bwMode="gray">
          <a:xfrm>
            <a:off x="9231542" y="609600"/>
            <a:ext cx="2535106" cy="816355"/>
          </a:xfrm>
          <a:prstGeom prst="rect">
            <a:avLst/>
          </a:prstGeom>
          <a:noFill/>
          <a:ln w="9525">
            <a:noFill/>
            <a:miter lim="800000"/>
            <a:headEnd/>
            <a:tailEnd/>
          </a:ln>
        </p:spPr>
        <p:txBody>
          <a:bodyPr lIns="121899" tIns="60949" rIns="121899" bIns="60949">
            <a:spAutoFit/>
          </a:bodyPr>
          <a:lstStyle/>
          <a:p>
            <a:pPr>
              <a:lnSpc>
                <a:spcPct val="85000"/>
              </a:lnSpc>
            </a:pPr>
            <a:endParaRPr lang="en-US" sz="21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Graph </a:t>
            </a:r>
          </a:p>
          <a:p>
            <a:pPr>
              <a:lnSpc>
                <a:spcPct val="85000"/>
              </a:lnSpc>
            </a:pPr>
            <a:r>
              <a:rPr lang="en-US" sz="1600" b="1" dirty="0">
                <a:solidFill>
                  <a:schemeClr val="bg1"/>
                </a:solidFill>
                <a:ea typeface="Arial Unicode MS" pitchFamily="34" charset="-128"/>
                <a:cs typeface="Arial Unicode MS" pitchFamily="34" charset="-128"/>
              </a:rPr>
              <a:t>Visualization</a:t>
            </a:r>
          </a:p>
        </p:txBody>
      </p:sp>
      <p:sp>
        <p:nvSpPr>
          <p:cNvPr id="39" name="AutoShape 8"/>
          <p:cNvSpPr>
            <a:spLocks noChangeArrowheads="1"/>
          </p:cNvSpPr>
          <p:nvPr/>
        </p:nvSpPr>
        <p:spPr bwMode="gray">
          <a:xfrm>
            <a:off x="300012" y="608000"/>
            <a:ext cx="1753186"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40" name="Text Box 41"/>
          <p:cNvSpPr txBox="1">
            <a:spLocks noChangeArrowheads="1"/>
          </p:cNvSpPr>
          <p:nvPr/>
        </p:nvSpPr>
        <p:spPr bwMode="gray">
          <a:xfrm>
            <a:off x="557075" y="551050"/>
            <a:ext cx="1497137" cy="750953"/>
          </a:xfrm>
          <a:prstGeom prst="rect">
            <a:avLst/>
          </a:prstGeom>
          <a:noFill/>
          <a:ln w="9525">
            <a:noFill/>
            <a:miter lim="800000"/>
            <a:headEnd/>
            <a:tailEnd/>
          </a:ln>
        </p:spPr>
        <p:txBody>
          <a:bodyPr wrap="square" lIns="121899" tIns="60949" rIns="121899" bIns="60949">
            <a:spAutoFit/>
          </a:bodyPr>
          <a:lstStyle/>
          <a:p>
            <a:pPr>
              <a:lnSpc>
                <a:spcPct val="85000"/>
              </a:lnSpc>
            </a:pPr>
            <a:endParaRPr lang="en-US" sz="16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Dataset</a:t>
            </a:r>
          </a:p>
          <a:p>
            <a:pPr>
              <a:lnSpc>
                <a:spcPct val="85000"/>
              </a:lnSpc>
            </a:pPr>
            <a:r>
              <a:rPr lang="en-US" sz="1600" b="1" dirty="0">
                <a:solidFill>
                  <a:schemeClr val="bg1"/>
                </a:solidFill>
                <a:ea typeface="Arial Unicode MS" pitchFamily="34" charset="-128"/>
                <a:cs typeface="Arial Unicode MS" pitchFamily="34" charset="-128"/>
              </a:rPr>
              <a:t>selection </a:t>
            </a:r>
            <a:endParaRPr lang="en-US" b="1" dirty="0">
              <a:solidFill>
                <a:schemeClr val="bg1"/>
              </a:solidFill>
              <a:ea typeface="Arial Unicode MS" pitchFamily="34" charset="-128"/>
              <a:cs typeface="Arial Unicode MS" pitchFamily="34" charset="-128"/>
            </a:endParaRPr>
          </a:p>
        </p:txBody>
      </p:sp>
    </p:spTree>
    <p:extLst>
      <p:ext uri="{BB962C8B-B14F-4D97-AF65-F5344CB8AC3E}">
        <p14:creationId xmlns:p14="http://schemas.microsoft.com/office/powerpoint/2010/main" val="139229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1106769" y="1407813"/>
            <a:ext cx="10933968" cy="5137607"/>
          </a:xfrm>
          <a:prstGeom prst="rect">
            <a:avLst/>
          </a:prstGeom>
          <a:noFill/>
          <a:ln>
            <a:noFill/>
          </a:ln>
          <a:extLst>
            <a:ext uri="{909E8E84-426E-40dd-AFC4-6F175D3DCCD1}"/>
            <a:ext uri="{91240B29-F687-4f45-9708-019B960494DF}"/>
          </a:extLst>
        </p:spPr>
        <p:txBody>
          <a:bodyPr lIns="0" tIns="0" rIns="0" bIns="0"/>
          <a:lstStyle/>
          <a:p>
            <a:pPr marL="683564" lvl="1" indent="-302631" eaLnBrk="0" hangingPunct="0">
              <a:spcBef>
                <a:spcPts val="267"/>
              </a:spcBef>
              <a:defRPr/>
            </a:pPr>
            <a:endParaRPr lang="en-US" sz="2400" dirty="0">
              <a:cs typeface="ＭＳ Ｐゴシック" pitchFamily="127" charset="-128"/>
            </a:endParaRPr>
          </a:p>
          <a:p>
            <a:pPr marL="683564" lvl="1" indent="-302631" eaLnBrk="0" hangingPunct="0">
              <a:spcBef>
                <a:spcPts val="267"/>
              </a:spcBef>
              <a:defRPr/>
            </a:pPr>
            <a:endParaRPr lang="en-US" sz="2400" dirty="0">
              <a:cs typeface="ＭＳ Ｐゴシック" pitchFamily="127" charset="-128"/>
            </a:endParaRPr>
          </a:p>
          <a:p>
            <a:pPr marL="457120" indent="-302631" eaLnBrk="0" hangingPunct="0">
              <a:spcBef>
                <a:spcPts val="267"/>
              </a:spcBef>
              <a:buFont typeface="Arial" pitchFamily="34" charset="0"/>
              <a:buChar char="–"/>
              <a:defRPr/>
            </a:pPr>
            <a:endParaRPr lang="en-US" sz="2400" dirty="0">
              <a:ea typeface="ＭＳ Ｐゴシック" pitchFamily="127" charset="-128"/>
              <a:cs typeface="ＭＳ Ｐゴシック" pitchFamily="127" charset="-128"/>
            </a:endParaRPr>
          </a:p>
        </p:txBody>
      </p:sp>
      <p:sp>
        <p:nvSpPr>
          <p:cNvPr id="8" name="Content Placeholder 7"/>
          <p:cNvSpPr txBox="1">
            <a:spLocks/>
          </p:cNvSpPr>
          <p:nvPr/>
        </p:nvSpPr>
        <p:spPr>
          <a:xfrm>
            <a:off x="531813" y="2057399"/>
            <a:ext cx="11048999" cy="3886201"/>
          </a:xfrm>
          <a:prstGeom prst="rect">
            <a:avLst/>
          </a:prstGeom>
        </p:spPr>
        <p:txBody>
          <a:bodyPr/>
          <a:lstStyle/>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Content Placeholder 2"/>
          <p:cNvSpPr txBox="1">
            <a:spLocks/>
          </p:cNvSpPr>
          <p:nvPr/>
        </p:nvSpPr>
        <p:spPr>
          <a:xfrm>
            <a:off x="608012" y="1659335"/>
            <a:ext cx="10744200" cy="4131865"/>
          </a:xfrm>
          <a:prstGeom prst="rect">
            <a:avLst/>
          </a:prstGeom>
        </p:spPr>
        <p:txBody>
          <a:bodyPr vert="horz" lIns="0" tIns="0" rIns="0" bIns="0" rtlCol="0">
            <a:noAutofit/>
          </a:bodyPr>
          <a:lstStyle/>
          <a:p>
            <a:pPr marL="228600" indent="-228600">
              <a:lnSpc>
                <a:spcPct val="90000"/>
              </a:lnSpc>
              <a:spcBef>
                <a:spcPts val="1200"/>
              </a:spcBef>
              <a:buClr>
                <a:schemeClr val="tx1">
                  <a:lumMod val="60000"/>
                  <a:lumOff val="40000"/>
                </a:schemeClr>
              </a:buClr>
              <a:buFont typeface="Arial" panose="020B0604020202020204" pitchFamily="34" charset="0"/>
              <a:buChar char="•"/>
            </a:pPr>
            <a:r>
              <a:rPr lang="en-US" sz="2800" dirty="0">
                <a:sym typeface="Wingdings" pitchFamily="2" charset="2"/>
              </a:rPr>
              <a:t>Tested the quality of MLP NN</a:t>
            </a:r>
          </a:p>
          <a:p>
            <a:pPr marL="685800" lvl="1" indent="-228600">
              <a:lnSpc>
                <a:spcPct val="90000"/>
              </a:lnSpc>
              <a:spcBef>
                <a:spcPts val="1200"/>
              </a:spcBef>
              <a:buClr>
                <a:schemeClr val="tx1">
                  <a:lumMod val="60000"/>
                  <a:lumOff val="40000"/>
                </a:schemeClr>
              </a:buClr>
              <a:buFont typeface="Arial" panose="020B0604020202020204" pitchFamily="34" charset="0"/>
              <a:buChar char="•"/>
            </a:pPr>
            <a:r>
              <a:rPr lang="en-US" sz="2800" dirty="0">
                <a:sym typeface="Wingdings" pitchFamily="2" charset="2"/>
              </a:rPr>
              <a:t>After 800 iterations of training</a:t>
            </a:r>
          </a:p>
          <a:p>
            <a:pPr marL="1143000" lvl="2" indent="-228600">
              <a:lnSpc>
                <a:spcPct val="90000"/>
              </a:lnSpc>
              <a:spcBef>
                <a:spcPts val="1200"/>
              </a:spcBef>
              <a:buClr>
                <a:schemeClr val="tx1">
                  <a:lumMod val="60000"/>
                  <a:lumOff val="40000"/>
                </a:schemeClr>
              </a:buClr>
            </a:pPr>
            <a:r>
              <a:rPr lang="en-US" sz="2400" dirty="0">
                <a:solidFill>
                  <a:schemeClr val="bg1">
                    <a:lumMod val="50000"/>
                  </a:schemeClr>
                </a:solidFill>
                <a:sym typeface="Wingdings" pitchFamily="2" charset="2"/>
              </a:rPr>
              <a:t>Accuracy:        0.9811</a:t>
            </a:r>
          </a:p>
          <a:p>
            <a:pPr marL="1143000" lvl="2" indent="-228600">
              <a:lnSpc>
                <a:spcPct val="90000"/>
              </a:lnSpc>
              <a:spcBef>
                <a:spcPts val="1200"/>
              </a:spcBef>
              <a:buClr>
                <a:schemeClr val="tx1">
                  <a:lumMod val="60000"/>
                  <a:lumOff val="40000"/>
                </a:schemeClr>
              </a:buClr>
            </a:pPr>
            <a:r>
              <a:rPr lang="en-US" sz="2400" dirty="0">
                <a:solidFill>
                  <a:schemeClr val="bg1">
                    <a:lumMod val="50000"/>
                  </a:schemeClr>
                </a:solidFill>
                <a:sym typeface="Wingdings" pitchFamily="2" charset="2"/>
              </a:rPr>
              <a:t> Precision:       0.9894</a:t>
            </a:r>
          </a:p>
          <a:p>
            <a:pPr marL="1143000" lvl="2" indent="-228600">
              <a:lnSpc>
                <a:spcPct val="90000"/>
              </a:lnSpc>
              <a:spcBef>
                <a:spcPts val="1200"/>
              </a:spcBef>
              <a:buClr>
                <a:schemeClr val="tx1">
                  <a:lumMod val="60000"/>
                  <a:lumOff val="40000"/>
                </a:schemeClr>
              </a:buClr>
            </a:pPr>
            <a:r>
              <a:rPr lang="en-US" sz="2400" dirty="0">
                <a:solidFill>
                  <a:schemeClr val="bg1">
                    <a:lumMod val="50000"/>
                  </a:schemeClr>
                </a:solidFill>
                <a:sym typeface="Wingdings" pitchFamily="2" charset="2"/>
              </a:rPr>
              <a:t> Recall:            0.9286</a:t>
            </a:r>
          </a:p>
          <a:p>
            <a:pPr marL="1143000" lvl="2" indent="-228600">
              <a:lnSpc>
                <a:spcPct val="90000"/>
              </a:lnSpc>
              <a:spcBef>
                <a:spcPts val="1200"/>
              </a:spcBef>
              <a:buClr>
                <a:schemeClr val="tx1">
                  <a:lumMod val="60000"/>
                  <a:lumOff val="40000"/>
                </a:schemeClr>
              </a:buClr>
            </a:pPr>
            <a:r>
              <a:rPr lang="en-US" sz="2400" dirty="0">
                <a:solidFill>
                  <a:srgbClr val="0070C0"/>
                </a:solidFill>
                <a:sym typeface="Wingdings" pitchFamily="2" charset="2"/>
              </a:rPr>
              <a:t> F1 Score:        0.958</a:t>
            </a:r>
          </a:p>
          <a:p>
            <a:pPr marL="685800" lvl="1" indent="-228600">
              <a:lnSpc>
                <a:spcPct val="90000"/>
              </a:lnSpc>
              <a:spcBef>
                <a:spcPts val="1200"/>
              </a:spcBef>
              <a:buClr>
                <a:schemeClr val="tx1">
                  <a:lumMod val="60000"/>
                  <a:lumOff val="40000"/>
                </a:schemeClr>
              </a:buClr>
              <a:buFont typeface="Arial" pitchFamily="34" charset="0"/>
              <a:buChar char="•"/>
            </a:pPr>
            <a:r>
              <a:rPr lang="en-US" sz="2000" dirty="0">
                <a:solidFill>
                  <a:schemeClr val="bg1">
                    <a:lumMod val="50000"/>
                  </a:schemeClr>
                </a:solidFill>
                <a:sym typeface="Wingdings" pitchFamily="2" charset="2"/>
              </a:rPr>
              <a:t>Labeled as “non-intrusion” classified as “non-intrusion”: 46 times</a:t>
            </a:r>
          </a:p>
          <a:p>
            <a:pPr marL="685800" lvl="1" indent="-228600">
              <a:lnSpc>
                <a:spcPct val="90000"/>
              </a:lnSpc>
              <a:spcBef>
                <a:spcPts val="1200"/>
              </a:spcBef>
              <a:buClr>
                <a:schemeClr val="tx1">
                  <a:lumMod val="60000"/>
                  <a:lumOff val="40000"/>
                </a:schemeClr>
              </a:buClr>
              <a:buFont typeface="Arial" pitchFamily="34" charset="0"/>
              <a:buChar char="•"/>
            </a:pPr>
            <a:r>
              <a:rPr lang="en-US" sz="2000" dirty="0">
                <a:solidFill>
                  <a:schemeClr val="bg1">
                    <a:lumMod val="50000"/>
                  </a:schemeClr>
                </a:solidFill>
                <a:sym typeface="Wingdings" pitchFamily="2" charset="2"/>
              </a:rPr>
              <a:t>Labeled as “intrusion” classified as “non-intrusion”: 1 time</a:t>
            </a:r>
          </a:p>
          <a:p>
            <a:pPr marL="685800" lvl="1" indent="-228600">
              <a:lnSpc>
                <a:spcPct val="90000"/>
              </a:lnSpc>
              <a:spcBef>
                <a:spcPts val="1200"/>
              </a:spcBef>
              <a:buClr>
                <a:schemeClr val="tx1">
                  <a:lumMod val="60000"/>
                  <a:lumOff val="40000"/>
                </a:schemeClr>
              </a:buClr>
              <a:buFont typeface="Arial" pitchFamily="34" charset="0"/>
              <a:buChar char="•"/>
            </a:pPr>
            <a:r>
              <a:rPr lang="en-US" sz="2000" dirty="0">
                <a:solidFill>
                  <a:schemeClr val="bg1">
                    <a:lumMod val="50000"/>
                  </a:schemeClr>
                </a:solidFill>
                <a:sym typeface="Wingdings" pitchFamily="2" charset="2"/>
              </a:rPr>
              <a:t>Labeled as “intrusion” classified as “intrusion”: 6 times             </a:t>
            </a:r>
            <a:r>
              <a:rPr lang="en-US" sz="1600" dirty="0">
                <a:solidFill>
                  <a:schemeClr val="bg1">
                    <a:lumMod val="50000"/>
                  </a:schemeClr>
                </a:solidFill>
                <a:sym typeface="Wingdings" pitchFamily="2" charset="2"/>
              </a:rPr>
              <a:t>((46+6)/(46+6+1) = 0.9811)</a:t>
            </a:r>
          </a:p>
          <a:p>
            <a:pPr marL="228600" indent="-228600">
              <a:lnSpc>
                <a:spcPct val="90000"/>
              </a:lnSpc>
              <a:spcBef>
                <a:spcPts val="1200"/>
              </a:spcBef>
              <a:buClr>
                <a:schemeClr val="tx1">
                  <a:lumMod val="60000"/>
                  <a:lumOff val="40000"/>
                </a:schemeClr>
              </a:buClr>
              <a:buFont typeface="Arial" pitchFamily="34" charset="0"/>
              <a:buChar char="•"/>
            </a:pPr>
            <a:r>
              <a:rPr lang="en-US" sz="2400" dirty="0">
                <a:solidFill>
                  <a:schemeClr val="bg1">
                    <a:lumMod val="50000"/>
                  </a:schemeClr>
                </a:solidFill>
                <a:sym typeface="Wingdings" pitchFamily="2" charset="2"/>
              </a:rPr>
              <a:t>Long Short-Term Memory (</a:t>
            </a:r>
            <a:r>
              <a:rPr lang="en-US" sz="2400" dirty="0">
                <a:solidFill>
                  <a:srgbClr val="0070C0"/>
                </a:solidFill>
                <a:sym typeface="Wingdings" pitchFamily="2" charset="2"/>
              </a:rPr>
              <a:t>LSTM</a:t>
            </a:r>
            <a:r>
              <a:rPr lang="en-US" sz="2400" dirty="0">
                <a:solidFill>
                  <a:schemeClr val="bg1">
                    <a:lumMod val="50000"/>
                  </a:schemeClr>
                </a:solidFill>
                <a:sym typeface="Wingdings" pitchFamily="2" charset="2"/>
              </a:rPr>
              <a:t>) NN gave similar F1 result</a:t>
            </a:r>
          </a:p>
          <a:p>
            <a:pPr marL="685800" lvl="1" indent="-228600">
              <a:lnSpc>
                <a:spcPct val="90000"/>
              </a:lnSpc>
              <a:spcBef>
                <a:spcPts val="1200"/>
              </a:spcBef>
              <a:buClr>
                <a:schemeClr val="tx1">
                  <a:lumMod val="60000"/>
                  <a:lumOff val="40000"/>
                </a:schemeClr>
              </a:buClr>
              <a:buFont typeface="Arial" pitchFamily="34" charset="0"/>
              <a:buChar char="•"/>
            </a:pPr>
            <a:endParaRPr lang="en-US" sz="2800" dirty="0">
              <a:solidFill>
                <a:srgbClr val="0070C0"/>
              </a:solidFill>
              <a:sym typeface="Wingdings" pitchFamily="2" charset="2"/>
            </a:endParaRPr>
          </a:p>
          <a:p>
            <a:pPr marL="685800" lvl="1" indent="-228600">
              <a:lnSpc>
                <a:spcPct val="90000"/>
              </a:lnSpc>
              <a:spcBef>
                <a:spcPts val="1200"/>
              </a:spcBef>
              <a:buClr>
                <a:schemeClr val="tx1">
                  <a:lumMod val="60000"/>
                  <a:lumOff val="40000"/>
                </a:schemeClr>
              </a:buClr>
              <a:buFont typeface="Arial" pitchFamily="34" charset="0"/>
              <a:buChar char="•"/>
            </a:pPr>
            <a:endParaRPr lang="en-US" sz="2800" dirty="0">
              <a:solidFill>
                <a:srgbClr val="0070C0"/>
              </a:solidFill>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960120" lvl="2" indent="-228600">
              <a:lnSpc>
                <a:spcPct val="90000"/>
              </a:lnSpc>
              <a:spcBef>
                <a:spcPts val="800"/>
              </a:spcBef>
              <a:buClr>
                <a:schemeClr val="tx1">
                  <a:lumMod val="60000"/>
                  <a:lumOff val="40000"/>
                </a:schemeClr>
              </a:buClr>
            </a:pPr>
            <a:endParaRPr kumimoji="0" 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p:txBody>
      </p:sp>
      <p:pic>
        <p:nvPicPr>
          <p:cNvPr id="23" name="Picture 22" descr="dl7mlp.png"/>
          <p:cNvPicPr>
            <a:picLocks noChangeAspect="1"/>
          </p:cNvPicPr>
          <p:nvPr/>
        </p:nvPicPr>
        <p:blipFill>
          <a:blip r:embed="rId2" cstate="print"/>
          <a:stretch>
            <a:fillRect/>
          </a:stretch>
        </p:blipFill>
        <p:spPr>
          <a:xfrm>
            <a:off x="7300592" y="1981200"/>
            <a:ext cx="2838502" cy="2565432"/>
          </a:xfrm>
          <a:prstGeom prst="rect">
            <a:avLst/>
          </a:prstGeom>
          <a:ln>
            <a:noFill/>
          </a:ln>
          <a:effectLst>
            <a:outerShdw blurRad="292100" dist="139700" dir="2700000" algn="tl" rotWithShape="0">
              <a:srgbClr val="333333">
                <a:alpha val="65000"/>
              </a:srgbClr>
            </a:outerShdw>
          </a:effectLst>
        </p:spPr>
      </p:pic>
      <p:sp>
        <p:nvSpPr>
          <p:cNvPr id="19" name="AutoShape 8"/>
          <p:cNvSpPr>
            <a:spLocks noChangeArrowheads="1"/>
          </p:cNvSpPr>
          <p:nvPr/>
        </p:nvSpPr>
        <p:spPr bwMode="gray">
          <a:xfrm>
            <a:off x="8185248" y="609600"/>
            <a:ext cx="3282096"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1" name="AutoShape 8"/>
          <p:cNvSpPr>
            <a:spLocks noChangeArrowheads="1"/>
          </p:cNvSpPr>
          <p:nvPr/>
        </p:nvSpPr>
        <p:spPr bwMode="gray">
          <a:xfrm>
            <a:off x="6616332" y="609600"/>
            <a:ext cx="2590800"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2" name="AutoShape 8"/>
          <p:cNvSpPr>
            <a:spLocks noChangeArrowheads="1"/>
          </p:cNvSpPr>
          <p:nvPr/>
        </p:nvSpPr>
        <p:spPr bwMode="gray">
          <a:xfrm>
            <a:off x="4376291" y="609600"/>
            <a:ext cx="2894557"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4" name="AutoShape 8"/>
          <p:cNvSpPr>
            <a:spLocks noChangeArrowheads="1"/>
          </p:cNvSpPr>
          <p:nvPr/>
        </p:nvSpPr>
        <p:spPr bwMode="gray">
          <a:xfrm>
            <a:off x="2927448" y="609600"/>
            <a:ext cx="2743200"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5" name="AutoShape 8"/>
          <p:cNvSpPr>
            <a:spLocks noChangeArrowheads="1"/>
          </p:cNvSpPr>
          <p:nvPr/>
        </p:nvSpPr>
        <p:spPr bwMode="gray">
          <a:xfrm>
            <a:off x="1645920" y="609600"/>
            <a:ext cx="1891128"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6" name="Text Box 41"/>
          <p:cNvSpPr txBox="1">
            <a:spLocks noChangeArrowheads="1"/>
          </p:cNvSpPr>
          <p:nvPr/>
        </p:nvSpPr>
        <p:spPr bwMode="gray">
          <a:xfrm>
            <a:off x="3759191" y="828140"/>
            <a:ext cx="1834671" cy="543460"/>
          </a:xfrm>
          <a:prstGeom prst="rect">
            <a:avLst/>
          </a:prstGeom>
          <a:noFill/>
          <a:ln w="9525">
            <a:noFill/>
            <a:miter lim="800000"/>
            <a:headEnd/>
            <a:tailEnd/>
          </a:ln>
        </p:spPr>
        <p:txBody>
          <a:bodyPr lIns="121899" tIns="60949" rIns="121899" bIns="60949">
            <a:spAutoFit/>
          </a:bodyPr>
          <a:lstStyle/>
          <a:p>
            <a:pPr>
              <a:lnSpc>
                <a:spcPct val="85000"/>
              </a:lnSpc>
            </a:pPr>
            <a:r>
              <a:rPr lang="en-US" sz="1600" b="1" dirty="0">
                <a:solidFill>
                  <a:srgbClr val="00B050"/>
                </a:solidFill>
                <a:ea typeface="Arial Unicode MS" pitchFamily="34" charset="-128"/>
                <a:cs typeface="Arial Unicode MS" pitchFamily="34" charset="-128"/>
              </a:rPr>
              <a:t>Train Neural Network model</a:t>
            </a:r>
            <a:endParaRPr lang="en-US" sz="1600" b="1" i="1" dirty="0">
              <a:solidFill>
                <a:srgbClr val="00B050"/>
              </a:solidFill>
              <a:ea typeface="Arial Unicode MS" pitchFamily="34" charset="-128"/>
              <a:cs typeface="Arial Unicode MS" pitchFamily="34" charset="-128"/>
            </a:endParaRPr>
          </a:p>
        </p:txBody>
      </p:sp>
      <p:sp>
        <p:nvSpPr>
          <p:cNvPr id="27" name="Text Box 41"/>
          <p:cNvSpPr txBox="1">
            <a:spLocks noChangeArrowheads="1"/>
          </p:cNvSpPr>
          <p:nvPr/>
        </p:nvSpPr>
        <p:spPr bwMode="gray">
          <a:xfrm>
            <a:off x="1886925" y="533400"/>
            <a:ext cx="1597420" cy="960241"/>
          </a:xfrm>
          <a:prstGeom prst="rect">
            <a:avLst/>
          </a:prstGeom>
          <a:noFill/>
          <a:ln w="9525">
            <a:noFill/>
            <a:miter lim="800000"/>
            <a:headEnd/>
            <a:tailEnd/>
          </a:ln>
        </p:spPr>
        <p:txBody>
          <a:bodyPr wrap="square" lIns="121899" tIns="60949" rIns="121899" bIns="60949">
            <a:spAutoFit/>
          </a:bodyPr>
          <a:lstStyle/>
          <a:p>
            <a:pPr>
              <a:lnSpc>
                <a:spcPct val="85000"/>
              </a:lnSpc>
            </a:pPr>
            <a:endParaRPr lang="en-US" sz="16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Data Cleansing</a:t>
            </a:r>
          </a:p>
          <a:p>
            <a:pPr>
              <a:lnSpc>
                <a:spcPct val="85000"/>
              </a:lnSpc>
            </a:pPr>
            <a:r>
              <a:rPr lang="en-US" sz="1600" b="1" dirty="0">
                <a:solidFill>
                  <a:schemeClr val="bg1"/>
                </a:solidFill>
                <a:ea typeface="Arial Unicode MS" pitchFamily="34" charset="-128"/>
                <a:cs typeface="Arial Unicode MS" pitchFamily="34" charset="-128"/>
              </a:rPr>
              <a:t>          &amp; </a:t>
            </a:r>
          </a:p>
          <a:p>
            <a:pPr>
              <a:lnSpc>
                <a:spcPct val="85000"/>
              </a:lnSpc>
            </a:pPr>
            <a:r>
              <a:rPr lang="en-US" sz="1600" b="1" dirty="0">
                <a:solidFill>
                  <a:schemeClr val="bg1"/>
                </a:solidFill>
                <a:ea typeface="Arial Unicode MS" pitchFamily="34" charset="-128"/>
                <a:cs typeface="Arial Unicode MS" pitchFamily="34" charset="-128"/>
              </a:rPr>
              <a:t> preparation</a:t>
            </a:r>
            <a:endParaRPr lang="en-US" b="1" dirty="0">
              <a:solidFill>
                <a:schemeClr val="bg1"/>
              </a:solidFill>
              <a:ea typeface="Arial Unicode MS" pitchFamily="34" charset="-128"/>
              <a:cs typeface="Arial Unicode MS" pitchFamily="34" charset="-128"/>
            </a:endParaRPr>
          </a:p>
        </p:txBody>
      </p:sp>
      <p:sp>
        <p:nvSpPr>
          <p:cNvPr id="28" name="Text Box 41"/>
          <p:cNvSpPr txBox="1">
            <a:spLocks noChangeArrowheads="1"/>
          </p:cNvSpPr>
          <p:nvPr/>
        </p:nvSpPr>
        <p:spPr bwMode="gray">
          <a:xfrm>
            <a:off x="5593862" y="829935"/>
            <a:ext cx="1758473" cy="541665"/>
          </a:xfrm>
          <a:prstGeom prst="rect">
            <a:avLst/>
          </a:prstGeom>
          <a:noFill/>
          <a:ln w="9525">
            <a:noFill/>
            <a:miter lim="800000"/>
            <a:headEnd/>
            <a:tailEnd/>
          </a:ln>
        </p:spPr>
        <p:txBody>
          <a:bodyPr wrap="square" lIns="121899" tIns="60949" rIns="121899" bIns="60949">
            <a:spAutoFit/>
          </a:bodyPr>
          <a:lstStyle/>
          <a:p>
            <a:pPr>
              <a:lnSpc>
                <a:spcPct val="85000"/>
              </a:lnSpc>
            </a:pPr>
            <a:r>
              <a:rPr lang="en-US" sz="1600" b="1" dirty="0">
                <a:solidFill>
                  <a:schemeClr val="bg1"/>
                </a:solidFill>
                <a:ea typeface="Arial Unicode MS" pitchFamily="34" charset="-128"/>
                <a:cs typeface="Arial Unicode MS" pitchFamily="34" charset="-128"/>
              </a:rPr>
              <a:t>Generate</a:t>
            </a:r>
          </a:p>
          <a:p>
            <a:pPr>
              <a:lnSpc>
                <a:spcPct val="85000"/>
              </a:lnSpc>
            </a:pPr>
            <a:r>
              <a:rPr lang="en-US" sz="1600" b="1" i="1" dirty="0">
                <a:solidFill>
                  <a:schemeClr val="bg1"/>
                </a:solidFill>
                <a:ea typeface="Arial Unicode MS" pitchFamily="34" charset="-128"/>
                <a:cs typeface="Arial Unicode MS" pitchFamily="34" charset="-128"/>
              </a:rPr>
              <a:t>Property Graph</a:t>
            </a:r>
          </a:p>
        </p:txBody>
      </p:sp>
      <p:sp>
        <p:nvSpPr>
          <p:cNvPr id="35" name="Text Box 41"/>
          <p:cNvSpPr txBox="1">
            <a:spLocks noChangeArrowheads="1"/>
          </p:cNvSpPr>
          <p:nvPr/>
        </p:nvSpPr>
        <p:spPr bwMode="gray">
          <a:xfrm>
            <a:off x="7423843" y="508000"/>
            <a:ext cx="2285405" cy="1025643"/>
          </a:xfrm>
          <a:prstGeom prst="rect">
            <a:avLst/>
          </a:prstGeom>
          <a:noFill/>
          <a:ln w="9525">
            <a:noFill/>
            <a:miter lim="800000"/>
            <a:headEnd/>
            <a:tailEnd/>
          </a:ln>
        </p:spPr>
        <p:txBody>
          <a:bodyPr wrap="square" lIns="121899" tIns="60949" rIns="121899" bIns="60949">
            <a:spAutoFit/>
          </a:bodyPr>
          <a:lstStyle/>
          <a:p>
            <a:pPr>
              <a:lnSpc>
                <a:spcPct val="85000"/>
              </a:lnSpc>
            </a:pPr>
            <a:endParaRPr lang="en-US" sz="21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Load </a:t>
            </a:r>
          </a:p>
          <a:p>
            <a:pPr>
              <a:lnSpc>
                <a:spcPct val="85000"/>
              </a:lnSpc>
            </a:pPr>
            <a:r>
              <a:rPr lang="en-US" sz="1600" b="1" dirty="0">
                <a:solidFill>
                  <a:schemeClr val="bg1"/>
                </a:solidFill>
                <a:ea typeface="Arial Unicode MS" pitchFamily="34" charset="-128"/>
                <a:cs typeface="Arial Unicode MS" pitchFamily="34" charset="-128"/>
              </a:rPr>
              <a:t>Property Graph </a:t>
            </a:r>
          </a:p>
          <a:p>
            <a:pPr>
              <a:lnSpc>
                <a:spcPct val="85000"/>
              </a:lnSpc>
            </a:pPr>
            <a:r>
              <a:rPr lang="en-US" sz="1600" b="1" dirty="0">
                <a:solidFill>
                  <a:schemeClr val="bg1"/>
                </a:solidFill>
                <a:ea typeface="Arial Unicode MS" pitchFamily="34" charset="-128"/>
                <a:cs typeface="Arial Unicode MS" pitchFamily="34" charset="-128"/>
              </a:rPr>
              <a:t>into BDSG</a:t>
            </a:r>
          </a:p>
        </p:txBody>
      </p:sp>
      <p:sp>
        <p:nvSpPr>
          <p:cNvPr id="36" name="Text Box 41"/>
          <p:cNvSpPr txBox="1">
            <a:spLocks noChangeArrowheads="1"/>
          </p:cNvSpPr>
          <p:nvPr/>
        </p:nvSpPr>
        <p:spPr bwMode="gray">
          <a:xfrm>
            <a:off x="9231542" y="609600"/>
            <a:ext cx="2535106" cy="816355"/>
          </a:xfrm>
          <a:prstGeom prst="rect">
            <a:avLst/>
          </a:prstGeom>
          <a:noFill/>
          <a:ln w="9525">
            <a:noFill/>
            <a:miter lim="800000"/>
            <a:headEnd/>
            <a:tailEnd/>
          </a:ln>
        </p:spPr>
        <p:txBody>
          <a:bodyPr lIns="121899" tIns="60949" rIns="121899" bIns="60949">
            <a:spAutoFit/>
          </a:bodyPr>
          <a:lstStyle/>
          <a:p>
            <a:pPr>
              <a:lnSpc>
                <a:spcPct val="85000"/>
              </a:lnSpc>
            </a:pPr>
            <a:endParaRPr lang="en-US" sz="21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Graph </a:t>
            </a:r>
          </a:p>
          <a:p>
            <a:pPr>
              <a:lnSpc>
                <a:spcPct val="85000"/>
              </a:lnSpc>
            </a:pPr>
            <a:r>
              <a:rPr lang="en-US" sz="1600" b="1" dirty="0">
                <a:solidFill>
                  <a:schemeClr val="bg1"/>
                </a:solidFill>
                <a:ea typeface="Arial Unicode MS" pitchFamily="34" charset="-128"/>
                <a:cs typeface="Arial Unicode MS" pitchFamily="34" charset="-128"/>
              </a:rPr>
              <a:t>Visualization</a:t>
            </a:r>
          </a:p>
        </p:txBody>
      </p:sp>
      <p:sp>
        <p:nvSpPr>
          <p:cNvPr id="37" name="AutoShape 8"/>
          <p:cNvSpPr>
            <a:spLocks noChangeArrowheads="1"/>
          </p:cNvSpPr>
          <p:nvPr/>
        </p:nvSpPr>
        <p:spPr bwMode="gray">
          <a:xfrm>
            <a:off x="300012" y="608000"/>
            <a:ext cx="1753186"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38" name="Text Box 41"/>
          <p:cNvSpPr txBox="1">
            <a:spLocks noChangeArrowheads="1"/>
          </p:cNvSpPr>
          <p:nvPr/>
        </p:nvSpPr>
        <p:spPr bwMode="gray">
          <a:xfrm>
            <a:off x="557075" y="551050"/>
            <a:ext cx="1497137" cy="750953"/>
          </a:xfrm>
          <a:prstGeom prst="rect">
            <a:avLst/>
          </a:prstGeom>
          <a:noFill/>
          <a:ln w="9525">
            <a:noFill/>
            <a:miter lim="800000"/>
            <a:headEnd/>
            <a:tailEnd/>
          </a:ln>
        </p:spPr>
        <p:txBody>
          <a:bodyPr wrap="square" lIns="121899" tIns="60949" rIns="121899" bIns="60949">
            <a:spAutoFit/>
          </a:bodyPr>
          <a:lstStyle/>
          <a:p>
            <a:pPr>
              <a:lnSpc>
                <a:spcPct val="85000"/>
              </a:lnSpc>
            </a:pPr>
            <a:endParaRPr lang="en-US" sz="16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Dataset</a:t>
            </a:r>
          </a:p>
          <a:p>
            <a:pPr>
              <a:lnSpc>
                <a:spcPct val="85000"/>
              </a:lnSpc>
            </a:pPr>
            <a:r>
              <a:rPr lang="en-US" sz="1600" b="1" dirty="0">
                <a:solidFill>
                  <a:schemeClr val="bg1"/>
                </a:solidFill>
                <a:ea typeface="Arial Unicode MS" pitchFamily="34" charset="-128"/>
                <a:cs typeface="Arial Unicode MS" pitchFamily="34" charset="-128"/>
              </a:rPr>
              <a:t>selection </a:t>
            </a:r>
            <a:endParaRPr lang="en-US" b="1" dirty="0">
              <a:solidFill>
                <a:schemeClr val="bg1"/>
              </a:solidFill>
              <a:ea typeface="Arial Unicode MS" pitchFamily="34" charset="-128"/>
              <a:cs typeface="Arial Unicode MS" pitchFamily="34" charset="-128"/>
            </a:endParaRPr>
          </a:p>
        </p:txBody>
      </p:sp>
    </p:spTree>
    <p:extLst>
      <p:ext uri="{BB962C8B-B14F-4D97-AF65-F5344CB8AC3E}">
        <p14:creationId xmlns:p14="http://schemas.microsoft.com/office/powerpoint/2010/main" val="265881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1106769" y="1407813"/>
            <a:ext cx="10933968" cy="5137607"/>
          </a:xfrm>
          <a:prstGeom prst="rect">
            <a:avLst/>
          </a:prstGeom>
          <a:noFill/>
          <a:ln>
            <a:noFill/>
          </a:ln>
          <a:extLst>
            <a:ext uri="{909E8E84-426E-40dd-AFC4-6F175D3DCCD1}"/>
            <a:ext uri="{91240B29-F687-4f45-9708-019B960494DF}"/>
          </a:extLst>
        </p:spPr>
        <p:txBody>
          <a:bodyPr lIns="0" tIns="0" rIns="0" bIns="0"/>
          <a:lstStyle/>
          <a:p>
            <a:pPr marL="683564" lvl="1" indent="-302631" eaLnBrk="0" hangingPunct="0">
              <a:spcBef>
                <a:spcPts val="267"/>
              </a:spcBef>
              <a:defRPr/>
            </a:pPr>
            <a:endParaRPr lang="en-US" sz="2400" dirty="0">
              <a:cs typeface="ＭＳ Ｐゴシック" pitchFamily="127" charset="-128"/>
            </a:endParaRPr>
          </a:p>
          <a:p>
            <a:pPr marL="683564" lvl="1" indent="-302631" eaLnBrk="0" hangingPunct="0">
              <a:spcBef>
                <a:spcPts val="267"/>
              </a:spcBef>
              <a:defRPr/>
            </a:pPr>
            <a:endParaRPr lang="en-US" sz="2400" dirty="0">
              <a:cs typeface="ＭＳ Ｐゴシック" pitchFamily="127" charset="-128"/>
            </a:endParaRPr>
          </a:p>
          <a:p>
            <a:pPr marL="457120" indent="-302631" eaLnBrk="0" hangingPunct="0">
              <a:spcBef>
                <a:spcPts val="267"/>
              </a:spcBef>
              <a:buFont typeface="Arial" pitchFamily="34" charset="0"/>
              <a:buChar char="–"/>
              <a:defRPr/>
            </a:pPr>
            <a:endParaRPr lang="en-US" sz="2400" dirty="0">
              <a:ea typeface="ＭＳ Ｐゴシック" pitchFamily="127" charset="-128"/>
              <a:cs typeface="ＭＳ Ｐゴシック" pitchFamily="127" charset="-128"/>
            </a:endParaRPr>
          </a:p>
        </p:txBody>
      </p:sp>
      <p:sp>
        <p:nvSpPr>
          <p:cNvPr id="8" name="Content Placeholder 7"/>
          <p:cNvSpPr txBox="1">
            <a:spLocks/>
          </p:cNvSpPr>
          <p:nvPr/>
        </p:nvSpPr>
        <p:spPr>
          <a:xfrm>
            <a:off x="531813" y="2057399"/>
            <a:ext cx="11048999" cy="3886201"/>
          </a:xfrm>
          <a:prstGeom prst="rect">
            <a:avLst/>
          </a:prstGeom>
        </p:spPr>
        <p:txBody>
          <a:bodyPr/>
          <a:lstStyle/>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Content Placeholder 2"/>
          <p:cNvSpPr txBox="1">
            <a:spLocks/>
          </p:cNvSpPr>
          <p:nvPr/>
        </p:nvSpPr>
        <p:spPr>
          <a:xfrm>
            <a:off x="608012" y="1659335"/>
            <a:ext cx="6324600" cy="4131865"/>
          </a:xfrm>
          <a:prstGeom prst="rect">
            <a:avLst/>
          </a:prstGeom>
        </p:spPr>
        <p:txBody>
          <a:bodyPr vert="horz" lIns="0" tIns="0" rIns="0" bIns="0" rtlCol="0">
            <a:noAutofit/>
          </a:bodyPr>
          <a:lstStyle/>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r>
              <a:rPr lang="en-US" sz="2400" dirty="0">
                <a:sym typeface="Wingdings" pitchFamily="2" charset="2"/>
              </a:rPr>
              <a:t>Network Intrusion Detection </a:t>
            </a:r>
          </a:p>
          <a:p>
            <a:pPr marL="228600" indent="-228600">
              <a:lnSpc>
                <a:spcPct val="90000"/>
              </a:lnSpc>
              <a:spcBef>
                <a:spcPts val="1200"/>
              </a:spcBef>
              <a:buClr>
                <a:schemeClr val="tx1">
                  <a:lumMod val="60000"/>
                  <a:lumOff val="40000"/>
                </a:schemeClr>
              </a:buClr>
            </a:pPr>
            <a:r>
              <a:rPr lang="en-US" sz="2400" dirty="0">
                <a:sym typeface="Wingdings" pitchFamily="2" charset="2"/>
              </a:rPr>
              <a:t>	Property Graph</a:t>
            </a:r>
          </a:p>
          <a:p>
            <a:pPr marL="685800" lvl="1" indent="-228600">
              <a:lnSpc>
                <a:spcPct val="90000"/>
              </a:lnSpc>
              <a:spcBef>
                <a:spcPts val="1200"/>
              </a:spcBef>
              <a:buClr>
                <a:schemeClr val="tx1">
                  <a:lumMod val="60000"/>
                  <a:lumOff val="40000"/>
                </a:schemeClr>
              </a:buClr>
              <a:buFont typeface="Arial" pitchFamily="34" charset="0"/>
              <a:buChar char="•"/>
            </a:pPr>
            <a:r>
              <a:rPr lang="en-US" sz="2000" dirty="0">
                <a:solidFill>
                  <a:srgbClr val="0070C0"/>
                </a:solidFill>
                <a:sym typeface="Wingdings" pitchFamily="2" charset="2"/>
              </a:rPr>
              <a:t>Blue edges: malicious</a:t>
            </a:r>
          </a:p>
          <a:p>
            <a:pPr marL="685800" lvl="1" indent="-228600">
              <a:lnSpc>
                <a:spcPct val="90000"/>
              </a:lnSpc>
              <a:spcBef>
                <a:spcPts val="1200"/>
              </a:spcBef>
              <a:buClr>
                <a:schemeClr val="tx1">
                  <a:lumMod val="60000"/>
                  <a:lumOff val="40000"/>
                </a:schemeClr>
              </a:buClr>
              <a:buFont typeface="Arial" pitchFamily="34" charset="0"/>
              <a:buChar char="•"/>
            </a:pPr>
            <a:r>
              <a:rPr lang="en-US" sz="2000" dirty="0">
                <a:sym typeface="Wingdings" pitchFamily="2" charset="2"/>
              </a:rPr>
              <a:t>Other edges: normal traffic</a:t>
            </a:r>
          </a:p>
          <a:p>
            <a:pPr marL="228600" indent="-228600">
              <a:lnSpc>
                <a:spcPct val="90000"/>
              </a:lnSpc>
              <a:spcBef>
                <a:spcPts val="1200"/>
              </a:spcBef>
              <a:buClr>
                <a:schemeClr val="tx1">
                  <a:lumMod val="60000"/>
                  <a:lumOff val="40000"/>
                </a:schemeClr>
              </a:buClr>
              <a:buFont typeface="Arial" pitchFamily="34" charset="0"/>
              <a:buChar char="•"/>
            </a:pPr>
            <a:r>
              <a:rPr lang="en-US" sz="2000" dirty="0">
                <a:sym typeface="Wingdings" pitchFamily="2" charset="2"/>
              </a:rPr>
              <a:t>Many attacks originated from</a:t>
            </a:r>
          </a:p>
          <a:p>
            <a:pPr marL="228600" indent="-228600">
              <a:lnSpc>
                <a:spcPct val="90000"/>
              </a:lnSpc>
              <a:spcBef>
                <a:spcPts val="1200"/>
              </a:spcBef>
              <a:buClr>
                <a:schemeClr val="tx1">
                  <a:lumMod val="60000"/>
                  <a:lumOff val="40000"/>
                </a:schemeClr>
              </a:buClr>
            </a:pPr>
            <a:r>
              <a:rPr lang="en-US" sz="2000" dirty="0">
                <a:sym typeface="Wingdings" pitchFamily="2" charset="2"/>
              </a:rPr>
              <a:t>	        175.45.176.1 to target</a:t>
            </a:r>
          </a:p>
          <a:p>
            <a:pPr marL="228600" indent="-228600">
              <a:lnSpc>
                <a:spcPct val="90000"/>
              </a:lnSpc>
              <a:spcBef>
                <a:spcPts val="1200"/>
              </a:spcBef>
              <a:buClr>
                <a:schemeClr val="tx1">
                  <a:lumMod val="60000"/>
                  <a:lumOff val="40000"/>
                </a:schemeClr>
              </a:buClr>
            </a:pPr>
            <a:r>
              <a:rPr lang="en-US" sz="2000" dirty="0">
                <a:sym typeface="Wingdings" pitchFamily="2" charset="2"/>
              </a:rPr>
              <a:t>	        149.171.126.17</a:t>
            </a:r>
          </a:p>
          <a:p>
            <a:pPr marL="228600" indent="-228600">
              <a:lnSpc>
                <a:spcPct val="90000"/>
              </a:lnSpc>
              <a:spcBef>
                <a:spcPts val="1200"/>
              </a:spcBef>
              <a:buClr>
                <a:schemeClr val="tx1">
                  <a:lumMod val="60000"/>
                  <a:lumOff val="40000"/>
                </a:schemeClr>
              </a:buClr>
              <a:buFont typeface="Arial" pitchFamily="34" charset="0"/>
              <a:buChar char="•"/>
            </a:pPr>
            <a:r>
              <a:rPr lang="en-US" sz="2000" dirty="0">
                <a:sym typeface="Wingdings" pitchFamily="2" charset="2"/>
              </a:rPr>
              <a:t>Visualization tool: Cytoscape v3.2.1</a:t>
            </a:r>
          </a:p>
          <a:p>
            <a:pPr marL="228600" indent="-228600">
              <a:lnSpc>
                <a:spcPct val="90000"/>
              </a:lnSpc>
              <a:spcBef>
                <a:spcPts val="1200"/>
              </a:spcBef>
              <a:buClr>
                <a:schemeClr val="tx1">
                  <a:lumMod val="60000"/>
                  <a:lumOff val="40000"/>
                </a:schemeClr>
              </a:buClr>
            </a:pPr>
            <a:r>
              <a:rPr lang="en-US" sz="2000">
                <a:sym typeface="Wingdings" pitchFamily="2" charset="2"/>
              </a:rPr>
              <a:t>        + </a:t>
            </a:r>
            <a:r>
              <a:rPr lang="en-US" sz="2000" dirty="0">
                <a:sym typeface="Wingdings" pitchFamily="2" charset="2"/>
              </a:rPr>
              <a:t>Big Data Spatial and Graph v2.1</a:t>
            </a: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960120" lvl="2" indent="-228600">
              <a:lnSpc>
                <a:spcPct val="90000"/>
              </a:lnSpc>
              <a:spcBef>
                <a:spcPts val="800"/>
              </a:spcBef>
              <a:buClr>
                <a:schemeClr val="tx1">
                  <a:lumMod val="60000"/>
                  <a:lumOff val="40000"/>
                </a:schemeClr>
              </a:buClr>
            </a:pPr>
            <a:endParaRPr kumimoji="0" 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p:txBody>
      </p:sp>
      <p:pic>
        <p:nvPicPr>
          <p:cNvPr id="19" name="Picture 18" descr="dlAttachCapture.GIF"/>
          <p:cNvPicPr>
            <a:picLocks noChangeAspect="1"/>
          </p:cNvPicPr>
          <p:nvPr/>
        </p:nvPicPr>
        <p:blipFill>
          <a:blip r:embed="rId2" cstate="print"/>
          <a:stretch>
            <a:fillRect/>
          </a:stretch>
        </p:blipFill>
        <p:spPr>
          <a:xfrm>
            <a:off x="4572041" y="1676400"/>
            <a:ext cx="7237371" cy="4500550"/>
          </a:xfrm>
          <a:prstGeom prst="rect">
            <a:avLst/>
          </a:prstGeom>
          <a:ln>
            <a:noFill/>
          </a:ln>
          <a:effectLst>
            <a:outerShdw blurRad="292100" dist="139700" dir="2700000" algn="tl" rotWithShape="0">
              <a:srgbClr val="333333">
                <a:alpha val="65000"/>
              </a:srgbClr>
            </a:outerShdw>
          </a:effectLst>
        </p:spPr>
      </p:pic>
      <p:sp>
        <p:nvSpPr>
          <p:cNvPr id="21" name="AutoShape 8"/>
          <p:cNvSpPr>
            <a:spLocks noChangeArrowheads="1"/>
          </p:cNvSpPr>
          <p:nvPr/>
        </p:nvSpPr>
        <p:spPr bwMode="gray">
          <a:xfrm>
            <a:off x="8185248" y="609600"/>
            <a:ext cx="3282096"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2" name="AutoShape 8"/>
          <p:cNvSpPr>
            <a:spLocks noChangeArrowheads="1"/>
          </p:cNvSpPr>
          <p:nvPr/>
        </p:nvSpPr>
        <p:spPr bwMode="gray">
          <a:xfrm>
            <a:off x="6616332" y="609600"/>
            <a:ext cx="2590800"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3" name="AutoShape 8"/>
          <p:cNvSpPr>
            <a:spLocks noChangeArrowheads="1"/>
          </p:cNvSpPr>
          <p:nvPr/>
        </p:nvSpPr>
        <p:spPr bwMode="gray">
          <a:xfrm>
            <a:off x="4376291" y="609600"/>
            <a:ext cx="2894557"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4" name="AutoShape 8"/>
          <p:cNvSpPr>
            <a:spLocks noChangeArrowheads="1"/>
          </p:cNvSpPr>
          <p:nvPr/>
        </p:nvSpPr>
        <p:spPr bwMode="gray">
          <a:xfrm>
            <a:off x="2927448" y="609600"/>
            <a:ext cx="2743200"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5" name="AutoShape 8"/>
          <p:cNvSpPr>
            <a:spLocks noChangeArrowheads="1"/>
          </p:cNvSpPr>
          <p:nvPr/>
        </p:nvSpPr>
        <p:spPr bwMode="gray">
          <a:xfrm>
            <a:off x="1645920" y="609600"/>
            <a:ext cx="1891128"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6" name="Text Box 41"/>
          <p:cNvSpPr txBox="1">
            <a:spLocks noChangeArrowheads="1"/>
          </p:cNvSpPr>
          <p:nvPr/>
        </p:nvSpPr>
        <p:spPr bwMode="gray">
          <a:xfrm>
            <a:off x="3759191" y="828140"/>
            <a:ext cx="1834671" cy="543460"/>
          </a:xfrm>
          <a:prstGeom prst="rect">
            <a:avLst/>
          </a:prstGeom>
          <a:noFill/>
          <a:ln w="9525">
            <a:noFill/>
            <a:miter lim="800000"/>
            <a:headEnd/>
            <a:tailEnd/>
          </a:ln>
        </p:spPr>
        <p:txBody>
          <a:bodyPr lIns="121899" tIns="60949" rIns="121899" bIns="60949">
            <a:spAutoFit/>
          </a:bodyPr>
          <a:lstStyle/>
          <a:p>
            <a:pPr>
              <a:lnSpc>
                <a:spcPct val="85000"/>
              </a:lnSpc>
            </a:pPr>
            <a:r>
              <a:rPr lang="en-US" sz="1600" b="1" dirty="0">
                <a:solidFill>
                  <a:schemeClr val="bg1"/>
                </a:solidFill>
                <a:ea typeface="Arial Unicode MS" pitchFamily="34" charset="-128"/>
                <a:cs typeface="Arial Unicode MS" pitchFamily="34" charset="-128"/>
              </a:rPr>
              <a:t>Train Neural Network model</a:t>
            </a:r>
            <a:endParaRPr lang="en-US" sz="1600" b="1" i="1" dirty="0">
              <a:solidFill>
                <a:schemeClr val="bg1"/>
              </a:solidFill>
              <a:ea typeface="Arial Unicode MS" pitchFamily="34" charset="-128"/>
              <a:cs typeface="Arial Unicode MS" pitchFamily="34" charset="-128"/>
            </a:endParaRPr>
          </a:p>
        </p:txBody>
      </p:sp>
      <p:sp>
        <p:nvSpPr>
          <p:cNvPr id="27" name="Text Box 41"/>
          <p:cNvSpPr txBox="1">
            <a:spLocks noChangeArrowheads="1"/>
          </p:cNvSpPr>
          <p:nvPr/>
        </p:nvSpPr>
        <p:spPr bwMode="gray">
          <a:xfrm>
            <a:off x="1886925" y="533400"/>
            <a:ext cx="1597420" cy="960241"/>
          </a:xfrm>
          <a:prstGeom prst="rect">
            <a:avLst/>
          </a:prstGeom>
          <a:noFill/>
          <a:ln w="9525">
            <a:noFill/>
            <a:miter lim="800000"/>
            <a:headEnd/>
            <a:tailEnd/>
          </a:ln>
        </p:spPr>
        <p:txBody>
          <a:bodyPr wrap="square" lIns="121899" tIns="60949" rIns="121899" bIns="60949">
            <a:spAutoFit/>
          </a:bodyPr>
          <a:lstStyle/>
          <a:p>
            <a:pPr>
              <a:lnSpc>
                <a:spcPct val="85000"/>
              </a:lnSpc>
            </a:pPr>
            <a:endParaRPr lang="en-US" sz="16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Data Cleansing</a:t>
            </a:r>
          </a:p>
          <a:p>
            <a:pPr>
              <a:lnSpc>
                <a:spcPct val="85000"/>
              </a:lnSpc>
            </a:pPr>
            <a:r>
              <a:rPr lang="en-US" sz="1600" b="1" dirty="0">
                <a:solidFill>
                  <a:schemeClr val="bg1"/>
                </a:solidFill>
                <a:ea typeface="Arial Unicode MS" pitchFamily="34" charset="-128"/>
                <a:cs typeface="Arial Unicode MS" pitchFamily="34" charset="-128"/>
              </a:rPr>
              <a:t>          &amp; </a:t>
            </a:r>
          </a:p>
          <a:p>
            <a:pPr>
              <a:lnSpc>
                <a:spcPct val="85000"/>
              </a:lnSpc>
            </a:pPr>
            <a:r>
              <a:rPr lang="en-US" sz="1600" b="1" dirty="0">
                <a:solidFill>
                  <a:schemeClr val="bg1"/>
                </a:solidFill>
                <a:ea typeface="Arial Unicode MS" pitchFamily="34" charset="-128"/>
                <a:cs typeface="Arial Unicode MS" pitchFamily="34" charset="-128"/>
              </a:rPr>
              <a:t> preparation</a:t>
            </a:r>
            <a:endParaRPr lang="en-US" b="1" dirty="0">
              <a:solidFill>
                <a:schemeClr val="bg1"/>
              </a:solidFill>
              <a:ea typeface="Arial Unicode MS" pitchFamily="34" charset="-128"/>
              <a:cs typeface="Arial Unicode MS" pitchFamily="34" charset="-128"/>
            </a:endParaRPr>
          </a:p>
        </p:txBody>
      </p:sp>
      <p:sp>
        <p:nvSpPr>
          <p:cNvPr id="28" name="Text Box 41"/>
          <p:cNvSpPr txBox="1">
            <a:spLocks noChangeArrowheads="1"/>
          </p:cNvSpPr>
          <p:nvPr/>
        </p:nvSpPr>
        <p:spPr bwMode="gray">
          <a:xfrm>
            <a:off x="5593862" y="829935"/>
            <a:ext cx="1758473" cy="541665"/>
          </a:xfrm>
          <a:prstGeom prst="rect">
            <a:avLst/>
          </a:prstGeom>
          <a:noFill/>
          <a:ln w="9525">
            <a:noFill/>
            <a:miter lim="800000"/>
            <a:headEnd/>
            <a:tailEnd/>
          </a:ln>
        </p:spPr>
        <p:txBody>
          <a:bodyPr wrap="square" lIns="121899" tIns="60949" rIns="121899" bIns="60949">
            <a:spAutoFit/>
          </a:bodyPr>
          <a:lstStyle/>
          <a:p>
            <a:pPr>
              <a:lnSpc>
                <a:spcPct val="85000"/>
              </a:lnSpc>
            </a:pPr>
            <a:r>
              <a:rPr lang="en-US" sz="1600" b="1" dirty="0">
                <a:solidFill>
                  <a:schemeClr val="bg1"/>
                </a:solidFill>
                <a:ea typeface="Arial Unicode MS" pitchFamily="34" charset="-128"/>
                <a:cs typeface="Arial Unicode MS" pitchFamily="34" charset="-128"/>
              </a:rPr>
              <a:t>Generate</a:t>
            </a:r>
          </a:p>
          <a:p>
            <a:pPr>
              <a:lnSpc>
                <a:spcPct val="85000"/>
              </a:lnSpc>
            </a:pPr>
            <a:r>
              <a:rPr lang="en-US" sz="1600" b="1" i="1" dirty="0">
                <a:solidFill>
                  <a:schemeClr val="bg1"/>
                </a:solidFill>
                <a:ea typeface="Arial Unicode MS" pitchFamily="34" charset="-128"/>
                <a:cs typeface="Arial Unicode MS" pitchFamily="34" charset="-128"/>
              </a:rPr>
              <a:t>Property Graph</a:t>
            </a:r>
          </a:p>
        </p:txBody>
      </p:sp>
      <p:sp>
        <p:nvSpPr>
          <p:cNvPr id="35" name="Text Box 41"/>
          <p:cNvSpPr txBox="1">
            <a:spLocks noChangeArrowheads="1"/>
          </p:cNvSpPr>
          <p:nvPr/>
        </p:nvSpPr>
        <p:spPr bwMode="gray">
          <a:xfrm>
            <a:off x="7423843" y="508000"/>
            <a:ext cx="2285405" cy="1025643"/>
          </a:xfrm>
          <a:prstGeom prst="rect">
            <a:avLst/>
          </a:prstGeom>
          <a:noFill/>
          <a:ln w="9525">
            <a:noFill/>
            <a:miter lim="800000"/>
            <a:headEnd/>
            <a:tailEnd/>
          </a:ln>
        </p:spPr>
        <p:txBody>
          <a:bodyPr wrap="square" lIns="121899" tIns="60949" rIns="121899" bIns="60949">
            <a:spAutoFit/>
          </a:bodyPr>
          <a:lstStyle/>
          <a:p>
            <a:pPr>
              <a:lnSpc>
                <a:spcPct val="85000"/>
              </a:lnSpc>
            </a:pPr>
            <a:endParaRPr lang="en-US" sz="21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Load </a:t>
            </a:r>
          </a:p>
          <a:p>
            <a:pPr>
              <a:lnSpc>
                <a:spcPct val="85000"/>
              </a:lnSpc>
            </a:pPr>
            <a:r>
              <a:rPr lang="en-US" sz="1600" b="1" dirty="0">
                <a:solidFill>
                  <a:schemeClr val="bg1"/>
                </a:solidFill>
                <a:ea typeface="Arial Unicode MS" pitchFamily="34" charset="-128"/>
                <a:cs typeface="Arial Unicode MS" pitchFamily="34" charset="-128"/>
              </a:rPr>
              <a:t>Property Graph </a:t>
            </a:r>
          </a:p>
          <a:p>
            <a:pPr>
              <a:lnSpc>
                <a:spcPct val="85000"/>
              </a:lnSpc>
            </a:pPr>
            <a:r>
              <a:rPr lang="en-US" sz="1600" b="1" dirty="0">
                <a:solidFill>
                  <a:schemeClr val="bg1"/>
                </a:solidFill>
                <a:ea typeface="Arial Unicode MS" pitchFamily="34" charset="-128"/>
                <a:cs typeface="Arial Unicode MS" pitchFamily="34" charset="-128"/>
              </a:rPr>
              <a:t>into BDSG</a:t>
            </a:r>
          </a:p>
        </p:txBody>
      </p:sp>
      <p:sp>
        <p:nvSpPr>
          <p:cNvPr id="36" name="Text Box 41"/>
          <p:cNvSpPr txBox="1">
            <a:spLocks noChangeArrowheads="1"/>
          </p:cNvSpPr>
          <p:nvPr/>
        </p:nvSpPr>
        <p:spPr bwMode="gray">
          <a:xfrm>
            <a:off x="9231542" y="609600"/>
            <a:ext cx="2535106" cy="816355"/>
          </a:xfrm>
          <a:prstGeom prst="rect">
            <a:avLst/>
          </a:prstGeom>
          <a:noFill/>
          <a:ln w="9525">
            <a:noFill/>
            <a:miter lim="800000"/>
            <a:headEnd/>
            <a:tailEnd/>
          </a:ln>
        </p:spPr>
        <p:txBody>
          <a:bodyPr lIns="121899" tIns="60949" rIns="121899" bIns="60949">
            <a:spAutoFit/>
          </a:bodyPr>
          <a:lstStyle/>
          <a:p>
            <a:pPr>
              <a:lnSpc>
                <a:spcPct val="85000"/>
              </a:lnSpc>
            </a:pPr>
            <a:endParaRPr lang="en-US" sz="2100" b="1" dirty="0">
              <a:solidFill>
                <a:schemeClr val="bg1"/>
              </a:solidFill>
              <a:ea typeface="Arial Unicode MS" pitchFamily="34" charset="-128"/>
              <a:cs typeface="Arial Unicode MS" pitchFamily="34" charset="-128"/>
            </a:endParaRPr>
          </a:p>
          <a:p>
            <a:pPr>
              <a:lnSpc>
                <a:spcPct val="85000"/>
              </a:lnSpc>
            </a:pPr>
            <a:r>
              <a:rPr lang="en-US" sz="1600" b="1" dirty="0">
                <a:solidFill>
                  <a:srgbClr val="00B050"/>
                </a:solidFill>
                <a:ea typeface="Arial Unicode MS" pitchFamily="34" charset="-128"/>
                <a:cs typeface="Arial Unicode MS" pitchFamily="34" charset="-128"/>
              </a:rPr>
              <a:t>Graph </a:t>
            </a:r>
          </a:p>
          <a:p>
            <a:pPr>
              <a:lnSpc>
                <a:spcPct val="85000"/>
              </a:lnSpc>
            </a:pPr>
            <a:r>
              <a:rPr lang="en-US" sz="1600" b="1" dirty="0">
                <a:solidFill>
                  <a:srgbClr val="00B050"/>
                </a:solidFill>
                <a:ea typeface="Arial Unicode MS" pitchFamily="34" charset="-128"/>
                <a:cs typeface="Arial Unicode MS" pitchFamily="34" charset="-128"/>
              </a:rPr>
              <a:t>Visualization</a:t>
            </a:r>
          </a:p>
        </p:txBody>
      </p:sp>
      <p:sp>
        <p:nvSpPr>
          <p:cNvPr id="37" name="AutoShape 8"/>
          <p:cNvSpPr>
            <a:spLocks noChangeArrowheads="1"/>
          </p:cNvSpPr>
          <p:nvPr/>
        </p:nvSpPr>
        <p:spPr bwMode="gray">
          <a:xfrm>
            <a:off x="300012" y="608000"/>
            <a:ext cx="1753186"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38" name="Text Box 41"/>
          <p:cNvSpPr txBox="1">
            <a:spLocks noChangeArrowheads="1"/>
          </p:cNvSpPr>
          <p:nvPr/>
        </p:nvSpPr>
        <p:spPr bwMode="gray">
          <a:xfrm>
            <a:off x="557075" y="551050"/>
            <a:ext cx="1497137" cy="750953"/>
          </a:xfrm>
          <a:prstGeom prst="rect">
            <a:avLst/>
          </a:prstGeom>
          <a:noFill/>
          <a:ln w="9525">
            <a:noFill/>
            <a:miter lim="800000"/>
            <a:headEnd/>
            <a:tailEnd/>
          </a:ln>
        </p:spPr>
        <p:txBody>
          <a:bodyPr wrap="square" lIns="121899" tIns="60949" rIns="121899" bIns="60949">
            <a:spAutoFit/>
          </a:bodyPr>
          <a:lstStyle/>
          <a:p>
            <a:pPr>
              <a:lnSpc>
                <a:spcPct val="85000"/>
              </a:lnSpc>
            </a:pPr>
            <a:endParaRPr lang="en-US" sz="16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Dataset</a:t>
            </a:r>
          </a:p>
          <a:p>
            <a:pPr>
              <a:lnSpc>
                <a:spcPct val="85000"/>
              </a:lnSpc>
            </a:pPr>
            <a:r>
              <a:rPr lang="en-US" sz="1600" b="1" dirty="0">
                <a:solidFill>
                  <a:schemeClr val="bg1"/>
                </a:solidFill>
                <a:ea typeface="Arial Unicode MS" pitchFamily="34" charset="-128"/>
                <a:cs typeface="Arial Unicode MS" pitchFamily="34" charset="-128"/>
              </a:rPr>
              <a:t>selection </a:t>
            </a:r>
            <a:endParaRPr lang="en-US" b="1" dirty="0">
              <a:solidFill>
                <a:schemeClr val="bg1"/>
              </a:solidFill>
              <a:ea typeface="Arial Unicode MS" pitchFamily="34" charset="-128"/>
              <a:cs typeface="Arial Unicode MS" pitchFamily="34" charset="-128"/>
            </a:endParaRPr>
          </a:p>
        </p:txBody>
      </p:sp>
    </p:spTree>
    <p:extLst>
      <p:ext uri="{BB962C8B-B14F-4D97-AF65-F5344CB8AC3E}">
        <p14:creationId xmlns:p14="http://schemas.microsoft.com/office/powerpoint/2010/main" val="57252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1106769" y="1407813"/>
            <a:ext cx="10933968" cy="5137607"/>
          </a:xfrm>
          <a:prstGeom prst="rect">
            <a:avLst/>
          </a:prstGeom>
          <a:noFill/>
          <a:ln>
            <a:noFill/>
          </a:ln>
          <a:extLst>
            <a:ext uri="{909E8E84-426E-40dd-AFC4-6F175D3DCCD1}"/>
            <a:ext uri="{91240B29-F687-4f45-9708-019B960494DF}"/>
          </a:extLst>
        </p:spPr>
        <p:txBody>
          <a:bodyPr lIns="0" tIns="0" rIns="0" bIns="0"/>
          <a:lstStyle/>
          <a:p>
            <a:pPr marL="683564" lvl="1" indent="-302631" eaLnBrk="0" hangingPunct="0">
              <a:spcBef>
                <a:spcPts val="267"/>
              </a:spcBef>
              <a:defRPr/>
            </a:pPr>
            <a:endParaRPr lang="en-US" sz="2400" dirty="0">
              <a:cs typeface="ＭＳ Ｐゴシック" pitchFamily="127" charset="-128"/>
            </a:endParaRPr>
          </a:p>
          <a:p>
            <a:pPr marL="683564" lvl="1" indent="-302631" eaLnBrk="0" hangingPunct="0">
              <a:spcBef>
                <a:spcPts val="267"/>
              </a:spcBef>
              <a:defRPr/>
            </a:pPr>
            <a:endParaRPr lang="en-US" sz="2400" dirty="0">
              <a:cs typeface="ＭＳ Ｐゴシック" pitchFamily="127" charset="-128"/>
            </a:endParaRPr>
          </a:p>
          <a:p>
            <a:pPr marL="457120" indent="-302631" eaLnBrk="0" hangingPunct="0">
              <a:spcBef>
                <a:spcPts val="267"/>
              </a:spcBef>
              <a:buFont typeface="Arial" pitchFamily="34" charset="0"/>
              <a:buChar char="–"/>
              <a:defRPr/>
            </a:pPr>
            <a:endParaRPr lang="en-US" sz="2400" dirty="0">
              <a:ea typeface="ＭＳ Ｐゴシック" pitchFamily="127" charset="-128"/>
              <a:cs typeface="ＭＳ Ｐゴシック" pitchFamily="127" charset="-128"/>
            </a:endParaRPr>
          </a:p>
        </p:txBody>
      </p:sp>
      <p:sp>
        <p:nvSpPr>
          <p:cNvPr id="8" name="Content Placeholder 7"/>
          <p:cNvSpPr txBox="1">
            <a:spLocks/>
          </p:cNvSpPr>
          <p:nvPr/>
        </p:nvSpPr>
        <p:spPr>
          <a:xfrm>
            <a:off x="531813" y="2057399"/>
            <a:ext cx="11048999" cy="3886201"/>
          </a:xfrm>
          <a:prstGeom prst="rect">
            <a:avLst/>
          </a:prstGeom>
        </p:spPr>
        <p:txBody>
          <a:bodyPr/>
          <a:lstStyle/>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Content Placeholder 2"/>
          <p:cNvSpPr txBox="1">
            <a:spLocks/>
          </p:cNvSpPr>
          <p:nvPr/>
        </p:nvSpPr>
        <p:spPr>
          <a:xfrm>
            <a:off x="608012" y="1659335"/>
            <a:ext cx="6324600" cy="4131865"/>
          </a:xfrm>
          <a:prstGeom prst="rect">
            <a:avLst/>
          </a:prstGeom>
        </p:spPr>
        <p:txBody>
          <a:bodyPr vert="horz" lIns="0" tIns="0" rIns="0" bIns="0" rtlCol="0">
            <a:noAutofit/>
          </a:bodyPr>
          <a:lstStyle/>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r>
              <a:rPr lang="en-US" sz="2400" dirty="0">
                <a:sym typeface="Wingdings" pitchFamily="2" charset="2"/>
              </a:rPr>
              <a:t>Focused on “Attacks” graph</a:t>
            </a:r>
          </a:p>
          <a:p>
            <a:pPr marL="228600" indent="-228600">
              <a:lnSpc>
                <a:spcPct val="90000"/>
              </a:lnSpc>
              <a:spcBef>
                <a:spcPts val="1200"/>
              </a:spcBef>
              <a:buClr>
                <a:schemeClr val="tx1">
                  <a:lumMod val="60000"/>
                  <a:lumOff val="40000"/>
                </a:schemeClr>
              </a:buClr>
            </a:pPr>
            <a:r>
              <a:rPr lang="en-US" sz="2400" dirty="0">
                <a:sym typeface="Wingdings" pitchFamily="2" charset="2"/>
              </a:rPr>
              <a:t>	</a:t>
            </a:r>
            <a:endParaRPr lang="en-US" sz="20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960120" lvl="2" indent="-228600">
              <a:lnSpc>
                <a:spcPct val="90000"/>
              </a:lnSpc>
              <a:spcBef>
                <a:spcPts val="800"/>
              </a:spcBef>
              <a:buClr>
                <a:schemeClr val="tx1">
                  <a:lumMod val="60000"/>
                  <a:lumOff val="40000"/>
                </a:schemeClr>
              </a:buClr>
            </a:pPr>
            <a:endParaRPr kumimoji="0" 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p:txBody>
      </p:sp>
      <p:pic>
        <p:nvPicPr>
          <p:cNvPr id="22" name="Picture 21" descr="dl12Capture.GIF"/>
          <p:cNvPicPr>
            <a:picLocks noChangeAspect="1"/>
          </p:cNvPicPr>
          <p:nvPr/>
        </p:nvPicPr>
        <p:blipFill>
          <a:blip r:embed="rId2" cstate="print"/>
          <a:stretch>
            <a:fillRect/>
          </a:stretch>
        </p:blipFill>
        <p:spPr>
          <a:xfrm>
            <a:off x="4653558" y="1752600"/>
            <a:ext cx="5631854" cy="4521973"/>
          </a:xfrm>
          <a:prstGeom prst="rect">
            <a:avLst/>
          </a:prstGeom>
          <a:ln>
            <a:noFill/>
          </a:ln>
          <a:effectLst>
            <a:outerShdw blurRad="292100" dist="139700" dir="2700000" algn="tl" rotWithShape="0">
              <a:srgbClr val="333333">
                <a:alpha val="65000"/>
              </a:srgbClr>
            </a:outerShdw>
          </a:effectLst>
        </p:spPr>
      </p:pic>
      <p:sp>
        <p:nvSpPr>
          <p:cNvPr id="19" name="AutoShape 8"/>
          <p:cNvSpPr>
            <a:spLocks noChangeArrowheads="1"/>
          </p:cNvSpPr>
          <p:nvPr/>
        </p:nvSpPr>
        <p:spPr bwMode="gray">
          <a:xfrm>
            <a:off x="8185248" y="609600"/>
            <a:ext cx="3282096"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1" name="AutoShape 8"/>
          <p:cNvSpPr>
            <a:spLocks noChangeArrowheads="1"/>
          </p:cNvSpPr>
          <p:nvPr/>
        </p:nvSpPr>
        <p:spPr bwMode="gray">
          <a:xfrm>
            <a:off x="6616332" y="609600"/>
            <a:ext cx="2590800"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3" name="AutoShape 8"/>
          <p:cNvSpPr>
            <a:spLocks noChangeArrowheads="1"/>
          </p:cNvSpPr>
          <p:nvPr/>
        </p:nvSpPr>
        <p:spPr bwMode="gray">
          <a:xfrm>
            <a:off x="4376291" y="609600"/>
            <a:ext cx="2894557"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4" name="AutoShape 8"/>
          <p:cNvSpPr>
            <a:spLocks noChangeArrowheads="1"/>
          </p:cNvSpPr>
          <p:nvPr/>
        </p:nvSpPr>
        <p:spPr bwMode="gray">
          <a:xfrm>
            <a:off x="2927448" y="609600"/>
            <a:ext cx="2743200"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5" name="AutoShape 8"/>
          <p:cNvSpPr>
            <a:spLocks noChangeArrowheads="1"/>
          </p:cNvSpPr>
          <p:nvPr/>
        </p:nvSpPr>
        <p:spPr bwMode="gray">
          <a:xfrm>
            <a:off x="1645920" y="609600"/>
            <a:ext cx="1891128"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6" name="Text Box 41"/>
          <p:cNvSpPr txBox="1">
            <a:spLocks noChangeArrowheads="1"/>
          </p:cNvSpPr>
          <p:nvPr/>
        </p:nvSpPr>
        <p:spPr bwMode="gray">
          <a:xfrm>
            <a:off x="3759191" y="828140"/>
            <a:ext cx="1834671" cy="543460"/>
          </a:xfrm>
          <a:prstGeom prst="rect">
            <a:avLst/>
          </a:prstGeom>
          <a:noFill/>
          <a:ln w="9525">
            <a:noFill/>
            <a:miter lim="800000"/>
            <a:headEnd/>
            <a:tailEnd/>
          </a:ln>
        </p:spPr>
        <p:txBody>
          <a:bodyPr lIns="121899" tIns="60949" rIns="121899" bIns="60949">
            <a:spAutoFit/>
          </a:bodyPr>
          <a:lstStyle/>
          <a:p>
            <a:pPr>
              <a:lnSpc>
                <a:spcPct val="85000"/>
              </a:lnSpc>
            </a:pPr>
            <a:r>
              <a:rPr lang="en-US" sz="1600" b="1" dirty="0">
                <a:solidFill>
                  <a:schemeClr val="bg1"/>
                </a:solidFill>
                <a:ea typeface="Arial Unicode MS" pitchFamily="34" charset="-128"/>
                <a:cs typeface="Arial Unicode MS" pitchFamily="34" charset="-128"/>
              </a:rPr>
              <a:t>Train Neural Network model</a:t>
            </a:r>
            <a:endParaRPr lang="en-US" sz="1600" b="1" i="1" dirty="0">
              <a:solidFill>
                <a:schemeClr val="bg1"/>
              </a:solidFill>
              <a:ea typeface="Arial Unicode MS" pitchFamily="34" charset="-128"/>
              <a:cs typeface="Arial Unicode MS" pitchFamily="34" charset="-128"/>
            </a:endParaRPr>
          </a:p>
        </p:txBody>
      </p:sp>
      <p:sp>
        <p:nvSpPr>
          <p:cNvPr id="27" name="Text Box 41"/>
          <p:cNvSpPr txBox="1">
            <a:spLocks noChangeArrowheads="1"/>
          </p:cNvSpPr>
          <p:nvPr/>
        </p:nvSpPr>
        <p:spPr bwMode="gray">
          <a:xfrm>
            <a:off x="1886925" y="533400"/>
            <a:ext cx="1597420" cy="960241"/>
          </a:xfrm>
          <a:prstGeom prst="rect">
            <a:avLst/>
          </a:prstGeom>
          <a:noFill/>
          <a:ln w="9525">
            <a:noFill/>
            <a:miter lim="800000"/>
            <a:headEnd/>
            <a:tailEnd/>
          </a:ln>
        </p:spPr>
        <p:txBody>
          <a:bodyPr wrap="square" lIns="121899" tIns="60949" rIns="121899" bIns="60949">
            <a:spAutoFit/>
          </a:bodyPr>
          <a:lstStyle/>
          <a:p>
            <a:pPr>
              <a:lnSpc>
                <a:spcPct val="85000"/>
              </a:lnSpc>
            </a:pPr>
            <a:endParaRPr lang="en-US" sz="16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Data Cleansing</a:t>
            </a:r>
          </a:p>
          <a:p>
            <a:pPr>
              <a:lnSpc>
                <a:spcPct val="85000"/>
              </a:lnSpc>
            </a:pPr>
            <a:r>
              <a:rPr lang="en-US" sz="1600" b="1" dirty="0">
                <a:solidFill>
                  <a:schemeClr val="bg1"/>
                </a:solidFill>
                <a:ea typeface="Arial Unicode MS" pitchFamily="34" charset="-128"/>
                <a:cs typeface="Arial Unicode MS" pitchFamily="34" charset="-128"/>
              </a:rPr>
              <a:t>          &amp; </a:t>
            </a:r>
          </a:p>
          <a:p>
            <a:pPr>
              <a:lnSpc>
                <a:spcPct val="85000"/>
              </a:lnSpc>
            </a:pPr>
            <a:r>
              <a:rPr lang="en-US" sz="1600" b="1" dirty="0">
                <a:solidFill>
                  <a:schemeClr val="bg1"/>
                </a:solidFill>
                <a:ea typeface="Arial Unicode MS" pitchFamily="34" charset="-128"/>
                <a:cs typeface="Arial Unicode MS" pitchFamily="34" charset="-128"/>
              </a:rPr>
              <a:t> preparation</a:t>
            </a:r>
            <a:endParaRPr lang="en-US" b="1" dirty="0">
              <a:solidFill>
                <a:schemeClr val="bg1"/>
              </a:solidFill>
              <a:ea typeface="Arial Unicode MS" pitchFamily="34" charset="-128"/>
              <a:cs typeface="Arial Unicode MS" pitchFamily="34" charset="-128"/>
            </a:endParaRPr>
          </a:p>
        </p:txBody>
      </p:sp>
      <p:sp>
        <p:nvSpPr>
          <p:cNvPr id="28" name="Text Box 41"/>
          <p:cNvSpPr txBox="1">
            <a:spLocks noChangeArrowheads="1"/>
          </p:cNvSpPr>
          <p:nvPr/>
        </p:nvSpPr>
        <p:spPr bwMode="gray">
          <a:xfrm>
            <a:off x="5593862" y="829935"/>
            <a:ext cx="1758473" cy="541665"/>
          </a:xfrm>
          <a:prstGeom prst="rect">
            <a:avLst/>
          </a:prstGeom>
          <a:noFill/>
          <a:ln w="9525">
            <a:noFill/>
            <a:miter lim="800000"/>
            <a:headEnd/>
            <a:tailEnd/>
          </a:ln>
        </p:spPr>
        <p:txBody>
          <a:bodyPr wrap="square" lIns="121899" tIns="60949" rIns="121899" bIns="60949">
            <a:spAutoFit/>
          </a:bodyPr>
          <a:lstStyle/>
          <a:p>
            <a:pPr>
              <a:lnSpc>
                <a:spcPct val="85000"/>
              </a:lnSpc>
            </a:pPr>
            <a:r>
              <a:rPr lang="en-US" sz="1600" b="1" dirty="0">
                <a:solidFill>
                  <a:schemeClr val="bg1"/>
                </a:solidFill>
                <a:ea typeface="Arial Unicode MS" pitchFamily="34" charset="-128"/>
                <a:cs typeface="Arial Unicode MS" pitchFamily="34" charset="-128"/>
              </a:rPr>
              <a:t>Generate</a:t>
            </a:r>
          </a:p>
          <a:p>
            <a:pPr>
              <a:lnSpc>
                <a:spcPct val="85000"/>
              </a:lnSpc>
            </a:pPr>
            <a:r>
              <a:rPr lang="en-US" sz="1600" b="1" i="1" dirty="0">
                <a:solidFill>
                  <a:schemeClr val="bg1"/>
                </a:solidFill>
                <a:ea typeface="Arial Unicode MS" pitchFamily="34" charset="-128"/>
                <a:cs typeface="Arial Unicode MS" pitchFamily="34" charset="-128"/>
              </a:rPr>
              <a:t>Property Graph</a:t>
            </a:r>
          </a:p>
        </p:txBody>
      </p:sp>
      <p:sp>
        <p:nvSpPr>
          <p:cNvPr id="35" name="Text Box 41"/>
          <p:cNvSpPr txBox="1">
            <a:spLocks noChangeArrowheads="1"/>
          </p:cNvSpPr>
          <p:nvPr/>
        </p:nvSpPr>
        <p:spPr bwMode="gray">
          <a:xfrm>
            <a:off x="7423843" y="508000"/>
            <a:ext cx="2285405" cy="1025643"/>
          </a:xfrm>
          <a:prstGeom prst="rect">
            <a:avLst/>
          </a:prstGeom>
          <a:noFill/>
          <a:ln w="9525">
            <a:noFill/>
            <a:miter lim="800000"/>
            <a:headEnd/>
            <a:tailEnd/>
          </a:ln>
        </p:spPr>
        <p:txBody>
          <a:bodyPr wrap="square" lIns="121899" tIns="60949" rIns="121899" bIns="60949">
            <a:spAutoFit/>
          </a:bodyPr>
          <a:lstStyle/>
          <a:p>
            <a:pPr>
              <a:lnSpc>
                <a:spcPct val="85000"/>
              </a:lnSpc>
            </a:pPr>
            <a:endParaRPr lang="en-US" sz="21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Load </a:t>
            </a:r>
          </a:p>
          <a:p>
            <a:pPr>
              <a:lnSpc>
                <a:spcPct val="85000"/>
              </a:lnSpc>
            </a:pPr>
            <a:r>
              <a:rPr lang="en-US" sz="1600" b="1" dirty="0">
                <a:solidFill>
                  <a:schemeClr val="bg1"/>
                </a:solidFill>
                <a:ea typeface="Arial Unicode MS" pitchFamily="34" charset="-128"/>
                <a:cs typeface="Arial Unicode MS" pitchFamily="34" charset="-128"/>
              </a:rPr>
              <a:t>Property Graph </a:t>
            </a:r>
          </a:p>
          <a:p>
            <a:pPr>
              <a:lnSpc>
                <a:spcPct val="85000"/>
              </a:lnSpc>
            </a:pPr>
            <a:r>
              <a:rPr lang="en-US" sz="1600" b="1" dirty="0">
                <a:solidFill>
                  <a:schemeClr val="bg1"/>
                </a:solidFill>
                <a:ea typeface="Arial Unicode MS" pitchFamily="34" charset="-128"/>
                <a:cs typeface="Arial Unicode MS" pitchFamily="34" charset="-128"/>
              </a:rPr>
              <a:t>into BDSG</a:t>
            </a:r>
          </a:p>
        </p:txBody>
      </p:sp>
      <p:sp>
        <p:nvSpPr>
          <p:cNvPr id="36" name="Text Box 41"/>
          <p:cNvSpPr txBox="1">
            <a:spLocks noChangeArrowheads="1"/>
          </p:cNvSpPr>
          <p:nvPr/>
        </p:nvSpPr>
        <p:spPr bwMode="gray">
          <a:xfrm>
            <a:off x="9231542" y="609600"/>
            <a:ext cx="2535106" cy="816355"/>
          </a:xfrm>
          <a:prstGeom prst="rect">
            <a:avLst/>
          </a:prstGeom>
          <a:noFill/>
          <a:ln w="9525">
            <a:noFill/>
            <a:miter lim="800000"/>
            <a:headEnd/>
            <a:tailEnd/>
          </a:ln>
        </p:spPr>
        <p:txBody>
          <a:bodyPr lIns="121899" tIns="60949" rIns="121899" bIns="60949">
            <a:spAutoFit/>
          </a:bodyPr>
          <a:lstStyle/>
          <a:p>
            <a:pPr>
              <a:lnSpc>
                <a:spcPct val="85000"/>
              </a:lnSpc>
            </a:pPr>
            <a:endParaRPr lang="en-US" sz="2100" b="1" dirty="0">
              <a:solidFill>
                <a:schemeClr val="bg1"/>
              </a:solidFill>
              <a:ea typeface="Arial Unicode MS" pitchFamily="34" charset="-128"/>
              <a:cs typeface="Arial Unicode MS" pitchFamily="34" charset="-128"/>
            </a:endParaRPr>
          </a:p>
          <a:p>
            <a:pPr>
              <a:lnSpc>
                <a:spcPct val="85000"/>
              </a:lnSpc>
            </a:pPr>
            <a:r>
              <a:rPr lang="en-US" sz="1600" b="1" dirty="0">
                <a:solidFill>
                  <a:srgbClr val="00B050"/>
                </a:solidFill>
                <a:ea typeface="Arial Unicode MS" pitchFamily="34" charset="-128"/>
                <a:cs typeface="Arial Unicode MS" pitchFamily="34" charset="-128"/>
              </a:rPr>
              <a:t>Graph </a:t>
            </a:r>
          </a:p>
          <a:p>
            <a:pPr>
              <a:lnSpc>
                <a:spcPct val="85000"/>
              </a:lnSpc>
            </a:pPr>
            <a:r>
              <a:rPr lang="en-US" sz="1600" b="1" dirty="0">
                <a:solidFill>
                  <a:srgbClr val="00B050"/>
                </a:solidFill>
                <a:ea typeface="Arial Unicode MS" pitchFamily="34" charset="-128"/>
                <a:cs typeface="Arial Unicode MS" pitchFamily="34" charset="-128"/>
              </a:rPr>
              <a:t>Visualization</a:t>
            </a:r>
          </a:p>
        </p:txBody>
      </p:sp>
      <p:sp>
        <p:nvSpPr>
          <p:cNvPr id="37" name="AutoShape 8"/>
          <p:cNvSpPr>
            <a:spLocks noChangeArrowheads="1"/>
          </p:cNvSpPr>
          <p:nvPr/>
        </p:nvSpPr>
        <p:spPr bwMode="gray">
          <a:xfrm>
            <a:off x="300012" y="608000"/>
            <a:ext cx="1753186"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38" name="Text Box 41"/>
          <p:cNvSpPr txBox="1">
            <a:spLocks noChangeArrowheads="1"/>
          </p:cNvSpPr>
          <p:nvPr/>
        </p:nvSpPr>
        <p:spPr bwMode="gray">
          <a:xfrm>
            <a:off x="557075" y="551050"/>
            <a:ext cx="1497137" cy="750953"/>
          </a:xfrm>
          <a:prstGeom prst="rect">
            <a:avLst/>
          </a:prstGeom>
          <a:noFill/>
          <a:ln w="9525">
            <a:noFill/>
            <a:miter lim="800000"/>
            <a:headEnd/>
            <a:tailEnd/>
          </a:ln>
        </p:spPr>
        <p:txBody>
          <a:bodyPr wrap="square" lIns="121899" tIns="60949" rIns="121899" bIns="60949">
            <a:spAutoFit/>
          </a:bodyPr>
          <a:lstStyle/>
          <a:p>
            <a:pPr>
              <a:lnSpc>
                <a:spcPct val="85000"/>
              </a:lnSpc>
            </a:pPr>
            <a:endParaRPr lang="en-US" sz="16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Dataset</a:t>
            </a:r>
          </a:p>
          <a:p>
            <a:pPr>
              <a:lnSpc>
                <a:spcPct val="85000"/>
              </a:lnSpc>
            </a:pPr>
            <a:r>
              <a:rPr lang="en-US" sz="1600" b="1" dirty="0">
                <a:solidFill>
                  <a:schemeClr val="bg1"/>
                </a:solidFill>
                <a:ea typeface="Arial Unicode MS" pitchFamily="34" charset="-128"/>
                <a:cs typeface="Arial Unicode MS" pitchFamily="34" charset="-128"/>
              </a:rPr>
              <a:t>selection </a:t>
            </a:r>
            <a:endParaRPr lang="en-US" b="1" dirty="0">
              <a:solidFill>
                <a:schemeClr val="bg1"/>
              </a:solidFill>
              <a:ea typeface="Arial Unicode MS" pitchFamily="34" charset="-128"/>
              <a:cs typeface="Arial Unicode MS" pitchFamily="34" charset="-128"/>
            </a:endParaRPr>
          </a:p>
        </p:txBody>
      </p:sp>
    </p:spTree>
    <p:extLst>
      <p:ext uri="{BB962C8B-B14F-4D97-AF65-F5344CB8AC3E}">
        <p14:creationId xmlns:p14="http://schemas.microsoft.com/office/powerpoint/2010/main" val="197493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1106769" y="1407813"/>
            <a:ext cx="10933968" cy="5137607"/>
          </a:xfrm>
          <a:prstGeom prst="rect">
            <a:avLst/>
          </a:prstGeom>
          <a:noFill/>
          <a:ln>
            <a:noFill/>
          </a:ln>
          <a:extLst>
            <a:ext uri="{909E8E84-426E-40dd-AFC4-6F175D3DCCD1}"/>
            <a:ext uri="{91240B29-F687-4f45-9708-019B960494DF}"/>
          </a:extLst>
        </p:spPr>
        <p:txBody>
          <a:bodyPr lIns="0" tIns="0" rIns="0" bIns="0"/>
          <a:lstStyle/>
          <a:p>
            <a:pPr marL="683564" lvl="1" indent="-302631" eaLnBrk="0" hangingPunct="0">
              <a:spcBef>
                <a:spcPts val="267"/>
              </a:spcBef>
              <a:defRPr/>
            </a:pPr>
            <a:endParaRPr lang="en-US" sz="2400" dirty="0">
              <a:cs typeface="ＭＳ Ｐゴシック" pitchFamily="127" charset="-128"/>
            </a:endParaRPr>
          </a:p>
          <a:p>
            <a:pPr marL="683564" lvl="1" indent="-302631" eaLnBrk="0" hangingPunct="0">
              <a:spcBef>
                <a:spcPts val="267"/>
              </a:spcBef>
              <a:defRPr/>
            </a:pPr>
            <a:endParaRPr lang="en-US" sz="2400" dirty="0">
              <a:cs typeface="ＭＳ Ｐゴシック" pitchFamily="127" charset="-128"/>
            </a:endParaRPr>
          </a:p>
          <a:p>
            <a:pPr marL="457120" indent="-302631" eaLnBrk="0" hangingPunct="0">
              <a:spcBef>
                <a:spcPts val="267"/>
              </a:spcBef>
              <a:buFont typeface="Arial" pitchFamily="34" charset="0"/>
              <a:buChar char="–"/>
              <a:defRPr/>
            </a:pPr>
            <a:endParaRPr lang="en-US" sz="2400" dirty="0">
              <a:ea typeface="ＭＳ Ｐゴシック" pitchFamily="127" charset="-128"/>
              <a:cs typeface="ＭＳ Ｐゴシック" pitchFamily="127" charset="-128"/>
            </a:endParaRPr>
          </a:p>
        </p:txBody>
      </p:sp>
      <p:sp>
        <p:nvSpPr>
          <p:cNvPr id="8" name="Content Placeholder 7"/>
          <p:cNvSpPr txBox="1">
            <a:spLocks/>
          </p:cNvSpPr>
          <p:nvPr/>
        </p:nvSpPr>
        <p:spPr>
          <a:xfrm>
            <a:off x="531813" y="2057399"/>
            <a:ext cx="11048999" cy="3886201"/>
          </a:xfrm>
          <a:prstGeom prst="rect">
            <a:avLst/>
          </a:prstGeom>
        </p:spPr>
        <p:txBody>
          <a:bodyPr/>
          <a:lstStyle/>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Content Placeholder 2"/>
          <p:cNvSpPr txBox="1">
            <a:spLocks/>
          </p:cNvSpPr>
          <p:nvPr/>
        </p:nvSpPr>
        <p:spPr>
          <a:xfrm>
            <a:off x="608012" y="1659335"/>
            <a:ext cx="6324600" cy="4131865"/>
          </a:xfrm>
          <a:prstGeom prst="rect">
            <a:avLst/>
          </a:prstGeom>
        </p:spPr>
        <p:txBody>
          <a:bodyPr vert="horz" lIns="0" tIns="0" rIns="0" bIns="0" rtlCol="0">
            <a:noAutofit/>
          </a:bodyPr>
          <a:lstStyle/>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r>
              <a:rPr lang="en-US" sz="2400" dirty="0">
                <a:sym typeface="Wingdings" pitchFamily="2" charset="2"/>
              </a:rPr>
              <a:t>Focused on “Attacks” graph</a:t>
            </a:r>
          </a:p>
          <a:p>
            <a:pPr marL="228600" indent="-228600">
              <a:lnSpc>
                <a:spcPct val="90000"/>
              </a:lnSpc>
              <a:spcBef>
                <a:spcPts val="1200"/>
              </a:spcBef>
              <a:buClr>
                <a:schemeClr val="tx1">
                  <a:lumMod val="60000"/>
                  <a:lumOff val="40000"/>
                </a:schemeClr>
              </a:buClr>
            </a:pPr>
            <a:r>
              <a:rPr lang="en-US" sz="2400" dirty="0">
                <a:sym typeface="Wingdings" pitchFamily="2" charset="2"/>
              </a:rPr>
              <a:t>	</a:t>
            </a:r>
            <a:endParaRPr lang="en-US" sz="20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960120" lvl="2" indent="-228600">
              <a:lnSpc>
                <a:spcPct val="90000"/>
              </a:lnSpc>
              <a:spcBef>
                <a:spcPts val="800"/>
              </a:spcBef>
              <a:buClr>
                <a:schemeClr val="tx1">
                  <a:lumMod val="60000"/>
                  <a:lumOff val="40000"/>
                </a:schemeClr>
              </a:buClr>
            </a:pPr>
            <a:endParaRPr kumimoji="0" 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p:txBody>
      </p:sp>
      <p:pic>
        <p:nvPicPr>
          <p:cNvPr id="19" name="Picture 18" descr="dl11Capture.GIF"/>
          <p:cNvPicPr>
            <a:picLocks noChangeAspect="1"/>
          </p:cNvPicPr>
          <p:nvPr/>
        </p:nvPicPr>
        <p:blipFill>
          <a:blip r:embed="rId2" cstate="print"/>
          <a:stretch>
            <a:fillRect/>
          </a:stretch>
        </p:blipFill>
        <p:spPr>
          <a:xfrm>
            <a:off x="4744101" y="1852613"/>
            <a:ext cx="5388911" cy="4319587"/>
          </a:xfrm>
          <a:prstGeom prst="rect">
            <a:avLst/>
          </a:prstGeom>
          <a:ln>
            <a:noFill/>
          </a:ln>
          <a:effectLst>
            <a:outerShdw blurRad="292100" dist="139700" dir="2700000" algn="tl" rotWithShape="0">
              <a:srgbClr val="333333">
                <a:alpha val="65000"/>
              </a:srgbClr>
            </a:outerShdw>
          </a:effectLst>
        </p:spPr>
      </p:pic>
      <p:sp>
        <p:nvSpPr>
          <p:cNvPr id="21" name="AutoShape 8"/>
          <p:cNvSpPr>
            <a:spLocks noChangeArrowheads="1"/>
          </p:cNvSpPr>
          <p:nvPr/>
        </p:nvSpPr>
        <p:spPr bwMode="gray">
          <a:xfrm>
            <a:off x="8185248" y="609600"/>
            <a:ext cx="3282096"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2" name="AutoShape 8"/>
          <p:cNvSpPr>
            <a:spLocks noChangeArrowheads="1"/>
          </p:cNvSpPr>
          <p:nvPr/>
        </p:nvSpPr>
        <p:spPr bwMode="gray">
          <a:xfrm>
            <a:off x="6616332" y="609600"/>
            <a:ext cx="2590800"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3" name="AutoShape 8"/>
          <p:cNvSpPr>
            <a:spLocks noChangeArrowheads="1"/>
          </p:cNvSpPr>
          <p:nvPr/>
        </p:nvSpPr>
        <p:spPr bwMode="gray">
          <a:xfrm>
            <a:off x="4376291" y="609600"/>
            <a:ext cx="2894557"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4" name="AutoShape 8"/>
          <p:cNvSpPr>
            <a:spLocks noChangeArrowheads="1"/>
          </p:cNvSpPr>
          <p:nvPr/>
        </p:nvSpPr>
        <p:spPr bwMode="gray">
          <a:xfrm>
            <a:off x="2927448" y="609600"/>
            <a:ext cx="2743200"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5" name="AutoShape 8"/>
          <p:cNvSpPr>
            <a:spLocks noChangeArrowheads="1"/>
          </p:cNvSpPr>
          <p:nvPr/>
        </p:nvSpPr>
        <p:spPr bwMode="gray">
          <a:xfrm>
            <a:off x="1645920" y="609600"/>
            <a:ext cx="1891128"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6" name="Text Box 41"/>
          <p:cNvSpPr txBox="1">
            <a:spLocks noChangeArrowheads="1"/>
          </p:cNvSpPr>
          <p:nvPr/>
        </p:nvSpPr>
        <p:spPr bwMode="gray">
          <a:xfrm>
            <a:off x="3759191" y="828140"/>
            <a:ext cx="1834671" cy="543460"/>
          </a:xfrm>
          <a:prstGeom prst="rect">
            <a:avLst/>
          </a:prstGeom>
          <a:noFill/>
          <a:ln w="9525">
            <a:noFill/>
            <a:miter lim="800000"/>
            <a:headEnd/>
            <a:tailEnd/>
          </a:ln>
        </p:spPr>
        <p:txBody>
          <a:bodyPr lIns="121899" tIns="60949" rIns="121899" bIns="60949">
            <a:spAutoFit/>
          </a:bodyPr>
          <a:lstStyle/>
          <a:p>
            <a:pPr>
              <a:lnSpc>
                <a:spcPct val="85000"/>
              </a:lnSpc>
            </a:pPr>
            <a:r>
              <a:rPr lang="en-US" sz="1600" b="1" dirty="0">
                <a:solidFill>
                  <a:schemeClr val="bg1"/>
                </a:solidFill>
                <a:ea typeface="Arial Unicode MS" pitchFamily="34" charset="-128"/>
                <a:cs typeface="Arial Unicode MS" pitchFamily="34" charset="-128"/>
              </a:rPr>
              <a:t>Train Neural Network model</a:t>
            </a:r>
            <a:endParaRPr lang="en-US" sz="1600" b="1" i="1" dirty="0">
              <a:solidFill>
                <a:schemeClr val="bg1"/>
              </a:solidFill>
              <a:ea typeface="Arial Unicode MS" pitchFamily="34" charset="-128"/>
              <a:cs typeface="Arial Unicode MS" pitchFamily="34" charset="-128"/>
            </a:endParaRPr>
          </a:p>
        </p:txBody>
      </p:sp>
      <p:sp>
        <p:nvSpPr>
          <p:cNvPr id="27" name="Text Box 41"/>
          <p:cNvSpPr txBox="1">
            <a:spLocks noChangeArrowheads="1"/>
          </p:cNvSpPr>
          <p:nvPr/>
        </p:nvSpPr>
        <p:spPr bwMode="gray">
          <a:xfrm>
            <a:off x="1886925" y="533400"/>
            <a:ext cx="1597420" cy="960241"/>
          </a:xfrm>
          <a:prstGeom prst="rect">
            <a:avLst/>
          </a:prstGeom>
          <a:noFill/>
          <a:ln w="9525">
            <a:noFill/>
            <a:miter lim="800000"/>
            <a:headEnd/>
            <a:tailEnd/>
          </a:ln>
        </p:spPr>
        <p:txBody>
          <a:bodyPr wrap="square" lIns="121899" tIns="60949" rIns="121899" bIns="60949">
            <a:spAutoFit/>
          </a:bodyPr>
          <a:lstStyle/>
          <a:p>
            <a:pPr>
              <a:lnSpc>
                <a:spcPct val="85000"/>
              </a:lnSpc>
            </a:pPr>
            <a:endParaRPr lang="en-US" sz="16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Data Cleansing</a:t>
            </a:r>
          </a:p>
          <a:p>
            <a:pPr>
              <a:lnSpc>
                <a:spcPct val="85000"/>
              </a:lnSpc>
            </a:pPr>
            <a:r>
              <a:rPr lang="en-US" sz="1600" b="1" dirty="0">
                <a:solidFill>
                  <a:schemeClr val="bg1"/>
                </a:solidFill>
                <a:ea typeface="Arial Unicode MS" pitchFamily="34" charset="-128"/>
                <a:cs typeface="Arial Unicode MS" pitchFamily="34" charset="-128"/>
              </a:rPr>
              <a:t>          &amp; </a:t>
            </a:r>
          </a:p>
          <a:p>
            <a:pPr>
              <a:lnSpc>
                <a:spcPct val="85000"/>
              </a:lnSpc>
            </a:pPr>
            <a:r>
              <a:rPr lang="en-US" sz="1600" b="1" dirty="0">
                <a:solidFill>
                  <a:schemeClr val="bg1"/>
                </a:solidFill>
                <a:ea typeface="Arial Unicode MS" pitchFamily="34" charset="-128"/>
                <a:cs typeface="Arial Unicode MS" pitchFamily="34" charset="-128"/>
              </a:rPr>
              <a:t> preparation</a:t>
            </a:r>
            <a:endParaRPr lang="en-US" b="1" dirty="0">
              <a:solidFill>
                <a:schemeClr val="bg1"/>
              </a:solidFill>
              <a:ea typeface="Arial Unicode MS" pitchFamily="34" charset="-128"/>
              <a:cs typeface="Arial Unicode MS" pitchFamily="34" charset="-128"/>
            </a:endParaRPr>
          </a:p>
        </p:txBody>
      </p:sp>
      <p:sp>
        <p:nvSpPr>
          <p:cNvPr id="28" name="Text Box 41"/>
          <p:cNvSpPr txBox="1">
            <a:spLocks noChangeArrowheads="1"/>
          </p:cNvSpPr>
          <p:nvPr/>
        </p:nvSpPr>
        <p:spPr bwMode="gray">
          <a:xfrm>
            <a:off x="5593862" y="829935"/>
            <a:ext cx="1758473" cy="541665"/>
          </a:xfrm>
          <a:prstGeom prst="rect">
            <a:avLst/>
          </a:prstGeom>
          <a:noFill/>
          <a:ln w="9525">
            <a:noFill/>
            <a:miter lim="800000"/>
            <a:headEnd/>
            <a:tailEnd/>
          </a:ln>
        </p:spPr>
        <p:txBody>
          <a:bodyPr wrap="square" lIns="121899" tIns="60949" rIns="121899" bIns="60949">
            <a:spAutoFit/>
          </a:bodyPr>
          <a:lstStyle/>
          <a:p>
            <a:pPr>
              <a:lnSpc>
                <a:spcPct val="85000"/>
              </a:lnSpc>
            </a:pPr>
            <a:r>
              <a:rPr lang="en-US" sz="1600" b="1" dirty="0">
                <a:solidFill>
                  <a:schemeClr val="bg1"/>
                </a:solidFill>
                <a:ea typeface="Arial Unicode MS" pitchFamily="34" charset="-128"/>
                <a:cs typeface="Arial Unicode MS" pitchFamily="34" charset="-128"/>
              </a:rPr>
              <a:t>Generate</a:t>
            </a:r>
          </a:p>
          <a:p>
            <a:pPr>
              <a:lnSpc>
                <a:spcPct val="85000"/>
              </a:lnSpc>
            </a:pPr>
            <a:r>
              <a:rPr lang="en-US" sz="1600" b="1" i="1" dirty="0">
                <a:solidFill>
                  <a:schemeClr val="bg1"/>
                </a:solidFill>
                <a:ea typeface="Arial Unicode MS" pitchFamily="34" charset="-128"/>
                <a:cs typeface="Arial Unicode MS" pitchFamily="34" charset="-128"/>
              </a:rPr>
              <a:t>Property Graph</a:t>
            </a:r>
          </a:p>
        </p:txBody>
      </p:sp>
      <p:sp>
        <p:nvSpPr>
          <p:cNvPr id="35" name="Text Box 41"/>
          <p:cNvSpPr txBox="1">
            <a:spLocks noChangeArrowheads="1"/>
          </p:cNvSpPr>
          <p:nvPr/>
        </p:nvSpPr>
        <p:spPr bwMode="gray">
          <a:xfrm>
            <a:off x="7423843" y="508000"/>
            <a:ext cx="2285405" cy="1025643"/>
          </a:xfrm>
          <a:prstGeom prst="rect">
            <a:avLst/>
          </a:prstGeom>
          <a:noFill/>
          <a:ln w="9525">
            <a:noFill/>
            <a:miter lim="800000"/>
            <a:headEnd/>
            <a:tailEnd/>
          </a:ln>
        </p:spPr>
        <p:txBody>
          <a:bodyPr wrap="square" lIns="121899" tIns="60949" rIns="121899" bIns="60949">
            <a:spAutoFit/>
          </a:bodyPr>
          <a:lstStyle/>
          <a:p>
            <a:pPr>
              <a:lnSpc>
                <a:spcPct val="85000"/>
              </a:lnSpc>
            </a:pPr>
            <a:endParaRPr lang="en-US" sz="21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Load </a:t>
            </a:r>
          </a:p>
          <a:p>
            <a:pPr>
              <a:lnSpc>
                <a:spcPct val="85000"/>
              </a:lnSpc>
            </a:pPr>
            <a:r>
              <a:rPr lang="en-US" sz="1600" b="1" dirty="0">
                <a:solidFill>
                  <a:schemeClr val="bg1"/>
                </a:solidFill>
                <a:ea typeface="Arial Unicode MS" pitchFamily="34" charset="-128"/>
                <a:cs typeface="Arial Unicode MS" pitchFamily="34" charset="-128"/>
              </a:rPr>
              <a:t>Property Graph </a:t>
            </a:r>
          </a:p>
          <a:p>
            <a:pPr>
              <a:lnSpc>
                <a:spcPct val="85000"/>
              </a:lnSpc>
            </a:pPr>
            <a:r>
              <a:rPr lang="en-US" sz="1600" b="1" dirty="0">
                <a:solidFill>
                  <a:schemeClr val="bg1"/>
                </a:solidFill>
                <a:ea typeface="Arial Unicode MS" pitchFamily="34" charset="-128"/>
                <a:cs typeface="Arial Unicode MS" pitchFamily="34" charset="-128"/>
              </a:rPr>
              <a:t>into BDSG</a:t>
            </a:r>
          </a:p>
        </p:txBody>
      </p:sp>
      <p:sp>
        <p:nvSpPr>
          <p:cNvPr id="36" name="Text Box 41"/>
          <p:cNvSpPr txBox="1">
            <a:spLocks noChangeArrowheads="1"/>
          </p:cNvSpPr>
          <p:nvPr/>
        </p:nvSpPr>
        <p:spPr bwMode="gray">
          <a:xfrm>
            <a:off x="9231542" y="609600"/>
            <a:ext cx="2535106" cy="816355"/>
          </a:xfrm>
          <a:prstGeom prst="rect">
            <a:avLst/>
          </a:prstGeom>
          <a:noFill/>
          <a:ln w="9525">
            <a:noFill/>
            <a:miter lim="800000"/>
            <a:headEnd/>
            <a:tailEnd/>
          </a:ln>
        </p:spPr>
        <p:txBody>
          <a:bodyPr lIns="121899" tIns="60949" rIns="121899" bIns="60949">
            <a:spAutoFit/>
          </a:bodyPr>
          <a:lstStyle/>
          <a:p>
            <a:pPr>
              <a:lnSpc>
                <a:spcPct val="85000"/>
              </a:lnSpc>
            </a:pPr>
            <a:endParaRPr lang="en-US" sz="2100" b="1" dirty="0">
              <a:solidFill>
                <a:schemeClr val="bg1"/>
              </a:solidFill>
              <a:ea typeface="Arial Unicode MS" pitchFamily="34" charset="-128"/>
              <a:cs typeface="Arial Unicode MS" pitchFamily="34" charset="-128"/>
            </a:endParaRPr>
          </a:p>
          <a:p>
            <a:pPr>
              <a:lnSpc>
                <a:spcPct val="85000"/>
              </a:lnSpc>
            </a:pPr>
            <a:r>
              <a:rPr lang="en-US" sz="1600" b="1" dirty="0">
                <a:solidFill>
                  <a:srgbClr val="00B050"/>
                </a:solidFill>
                <a:ea typeface="Arial Unicode MS" pitchFamily="34" charset="-128"/>
                <a:cs typeface="Arial Unicode MS" pitchFamily="34" charset="-128"/>
              </a:rPr>
              <a:t>Graph </a:t>
            </a:r>
          </a:p>
          <a:p>
            <a:pPr>
              <a:lnSpc>
                <a:spcPct val="85000"/>
              </a:lnSpc>
            </a:pPr>
            <a:r>
              <a:rPr lang="en-US" sz="1600" b="1" dirty="0">
                <a:solidFill>
                  <a:srgbClr val="00B050"/>
                </a:solidFill>
                <a:ea typeface="Arial Unicode MS" pitchFamily="34" charset="-128"/>
                <a:cs typeface="Arial Unicode MS" pitchFamily="34" charset="-128"/>
              </a:rPr>
              <a:t>Visualization</a:t>
            </a:r>
          </a:p>
        </p:txBody>
      </p:sp>
      <p:sp>
        <p:nvSpPr>
          <p:cNvPr id="37" name="AutoShape 8"/>
          <p:cNvSpPr>
            <a:spLocks noChangeArrowheads="1"/>
          </p:cNvSpPr>
          <p:nvPr/>
        </p:nvSpPr>
        <p:spPr bwMode="gray">
          <a:xfrm>
            <a:off x="300012" y="608000"/>
            <a:ext cx="1753186"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38" name="Text Box 41"/>
          <p:cNvSpPr txBox="1">
            <a:spLocks noChangeArrowheads="1"/>
          </p:cNvSpPr>
          <p:nvPr/>
        </p:nvSpPr>
        <p:spPr bwMode="gray">
          <a:xfrm>
            <a:off x="557075" y="551050"/>
            <a:ext cx="1497137" cy="750953"/>
          </a:xfrm>
          <a:prstGeom prst="rect">
            <a:avLst/>
          </a:prstGeom>
          <a:noFill/>
          <a:ln w="9525">
            <a:noFill/>
            <a:miter lim="800000"/>
            <a:headEnd/>
            <a:tailEnd/>
          </a:ln>
        </p:spPr>
        <p:txBody>
          <a:bodyPr wrap="square" lIns="121899" tIns="60949" rIns="121899" bIns="60949">
            <a:spAutoFit/>
          </a:bodyPr>
          <a:lstStyle/>
          <a:p>
            <a:pPr>
              <a:lnSpc>
                <a:spcPct val="85000"/>
              </a:lnSpc>
            </a:pPr>
            <a:endParaRPr lang="en-US" sz="16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Dataset</a:t>
            </a:r>
          </a:p>
          <a:p>
            <a:pPr>
              <a:lnSpc>
                <a:spcPct val="85000"/>
              </a:lnSpc>
            </a:pPr>
            <a:r>
              <a:rPr lang="en-US" sz="1600" b="1" dirty="0">
                <a:solidFill>
                  <a:schemeClr val="bg1"/>
                </a:solidFill>
                <a:ea typeface="Arial Unicode MS" pitchFamily="34" charset="-128"/>
                <a:cs typeface="Arial Unicode MS" pitchFamily="34" charset="-128"/>
              </a:rPr>
              <a:t>selection </a:t>
            </a:r>
            <a:endParaRPr lang="en-US" b="1" dirty="0">
              <a:solidFill>
                <a:schemeClr val="bg1"/>
              </a:solidFill>
              <a:ea typeface="Arial Unicode MS" pitchFamily="34" charset="-128"/>
              <a:cs typeface="Arial Unicode MS" pitchFamily="34" charset="-128"/>
            </a:endParaRPr>
          </a:p>
        </p:txBody>
      </p:sp>
    </p:spTree>
    <p:extLst>
      <p:ext uri="{BB962C8B-B14F-4D97-AF65-F5344CB8AC3E}">
        <p14:creationId xmlns:p14="http://schemas.microsoft.com/office/powerpoint/2010/main" val="2265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1106769" y="1407813"/>
            <a:ext cx="10933968" cy="5137607"/>
          </a:xfrm>
          <a:prstGeom prst="rect">
            <a:avLst/>
          </a:prstGeom>
          <a:noFill/>
          <a:ln>
            <a:noFill/>
          </a:ln>
          <a:extLst>
            <a:ext uri="{909E8E84-426E-40dd-AFC4-6F175D3DCCD1}"/>
            <a:ext uri="{91240B29-F687-4f45-9708-019B960494DF}"/>
          </a:extLst>
        </p:spPr>
        <p:txBody>
          <a:bodyPr lIns="0" tIns="0" rIns="0" bIns="0"/>
          <a:lstStyle/>
          <a:p>
            <a:pPr marL="683564" lvl="1" indent="-302631" eaLnBrk="0" hangingPunct="0">
              <a:spcBef>
                <a:spcPts val="267"/>
              </a:spcBef>
              <a:defRPr/>
            </a:pPr>
            <a:endParaRPr lang="en-US" sz="2400" dirty="0">
              <a:cs typeface="ＭＳ Ｐゴシック" pitchFamily="127" charset="-128"/>
            </a:endParaRPr>
          </a:p>
          <a:p>
            <a:pPr marL="683564" lvl="1" indent="-302631" eaLnBrk="0" hangingPunct="0">
              <a:spcBef>
                <a:spcPts val="267"/>
              </a:spcBef>
              <a:defRPr/>
            </a:pPr>
            <a:endParaRPr lang="en-US" sz="2400" dirty="0">
              <a:cs typeface="ＭＳ Ｐゴシック" pitchFamily="127" charset="-128"/>
            </a:endParaRPr>
          </a:p>
          <a:p>
            <a:pPr marL="457120" indent="-302631" eaLnBrk="0" hangingPunct="0">
              <a:spcBef>
                <a:spcPts val="267"/>
              </a:spcBef>
              <a:buFont typeface="Arial" pitchFamily="34" charset="0"/>
              <a:buChar char="–"/>
              <a:defRPr/>
            </a:pPr>
            <a:endParaRPr lang="en-US" sz="2400" dirty="0">
              <a:ea typeface="ＭＳ Ｐゴシック" pitchFamily="127" charset="-128"/>
              <a:cs typeface="ＭＳ Ｐゴシック" pitchFamily="127" charset="-128"/>
            </a:endParaRPr>
          </a:p>
        </p:txBody>
      </p:sp>
      <p:sp>
        <p:nvSpPr>
          <p:cNvPr id="8" name="Content Placeholder 7"/>
          <p:cNvSpPr txBox="1">
            <a:spLocks/>
          </p:cNvSpPr>
          <p:nvPr/>
        </p:nvSpPr>
        <p:spPr>
          <a:xfrm>
            <a:off x="531813" y="2057399"/>
            <a:ext cx="11048999" cy="3886201"/>
          </a:xfrm>
          <a:prstGeom prst="rect">
            <a:avLst/>
          </a:prstGeom>
        </p:spPr>
        <p:txBody>
          <a:bodyPr/>
          <a:lstStyle/>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Content Placeholder 2"/>
          <p:cNvSpPr txBox="1">
            <a:spLocks/>
          </p:cNvSpPr>
          <p:nvPr/>
        </p:nvSpPr>
        <p:spPr>
          <a:xfrm>
            <a:off x="608012" y="1659335"/>
            <a:ext cx="4680070" cy="4131865"/>
          </a:xfrm>
          <a:prstGeom prst="rect">
            <a:avLst/>
          </a:prstGeom>
        </p:spPr>
        <p:txBody>
          <a:bodyPr vert="horz" lIns="0" tIns="0" rIns="0" bIns="0" rtlCol="0">
            <a:noAutofit/>
          </a:bodyPr>
          <a:lstStyle/>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r>
              <a:rPr lang="en-US" sz="2400" dirty="0">
                <a:sym typeface="Wingdings" pitchFamily="2" charset="2"/>
              </a:rPr>
              <a:t>Focused on “Attacks” graph</a:t>
            </a: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4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r>
              <a:rPr lang="en-US" sz="2400" dirty="0">
                <a:sym typeface="Wingdings" pitchFamily="2" charset="2"/>
              </a:rPr>
              <a:t>Applied built-in analytics in BDSG</a:t>
            </a:r>
          </a:p>
          <a:p>
            <a:pPr marL="228600" indent="-228600">
              <a:lnSpc>
                <a:spcPct val="90000"/>
              </a:lnSpc>
              <a:spcBef>
                <a:spcPts val="1200"/>
              </a:spcBef>
              <a:buClr>
                <a:schemeClr val="tx1">
                  <a:lumMod val="60000"/>
                  <a:lumOff val="40000"/>
                </a:schemeClr>
              </a:buClr>
              <a:buFont typeface="Arial" panose="020B0604020202020204" pitchFamily="34" charset="0"/>
              <a:buChar char="•"/>
            </a:pPr>
            <a:endParaRPr lang="en-US" sz="2400" dirty="0">
              <a:sym typeface="Wingdings" pitchFamily="2" charset="2"/>
            </a:endParaRPr>
          </a:p>
          <a:p>
            <a:pPr marL="228600" indent="-228600">
              <a:lnSpc>
                <a:spcPct val="90000"/>
              </a:lnSpc>
              <a:spcBef>
                <a:spcPts val="1200"/>
              </a:spcBef>
              <a:buClr>
                <a:schemeClr val="tx1">
                  <a:lumMod val="60000"/>
                  <a:lumOff val="40000"/>
                </a:schemeClr>
              </a:buClr>
              <a:buFont typeface="Arial" panose="020B0604020202020204" pitchFamily="34" charset="0"/>
              <a:buChar char="•"/>
            </a:pPr>
            <a:r>
              <a:rPr lang="en-US" sz="2400" dirty="0">
                <a:sym typeface="Wingdings" pitchFamily="2" charset="2"/>
              </a:rPr>
              <a:t>Found top-3 IP addresses with </a:t>
            </a:r>
            <a:r>
              <a:rPr lang="en-US" sz="2400" b="1" dirty="0">
                <a:solidFill>
                  <a:srgbClr val="0070C0"/>
                </a:solidFill>
                <a:sym typeface="Wingdings" pitchFamily="2" charset="2"/>
              </a:rPr>
              <a:t>highest Page Rank </a:t>
            </a:r>
            <a:r>
              <a:rPr lang="en-US" sz="2400" dirty="0">
                <a:sym typeface="Wingdings" pitchFamily="2" charset="2"/>
              </a:rPr>
              <a:t>value</a:t>
            </a:r>
          </a:p>
          <a:p>
            <a:pPr marL="228600" indent="-228600">
              <a:lnSpc>
                <a:spcPct val="90000"/>
              </a:lnSpc>
              <a:spcBef>
                <a:spcPts val="1200"/>
              </a:spcBef>
              <a:buClr>
                <a:schemeClr val="tx1">
                  <a:lumMod val="60000"/>
                  <a:lumOff val="40000"/>
                </a:schemeClr>
              </a:buClr>
            </a:pPr>
            <a:r>
              <a:rPr lang="en-US" sz="2400" dirty="0">
                <a:sym typeface="Wingdings" pitchFamily="2" charset="2"/>
              </a:rPr>
              <a:t>	</a:t>
            </a:r>
            <a:endParaRPr lang="en-US" sz="20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228600" indent="-228600">
              <a:lnSpc>
                <a:spcPct val="90000"/>
              </a:lnSpc>
              <a:spcBef>
                <a:spcPts val="1200"/>
              </a:spcBef>
              <a:buClr>
                <a:schemeClr val="tx1">
                  <a:lumMod val="60000"/>
                  <a:lumOff val="40000"/>
                </a:schemeClr>
              </a:buClr>
              <a:buFont typeface="Arial" pitchFamily="34" charset="0"/>
              <a:buChar char="•"/>
            </a:pPr>
            <a:endParaRPr lang="en-US" sz="2800" dirty="0">
              <a:sym typeface="Wingdings" pitchFamily="2" charset="2"/>
            </a:endParaRPr>
          </a:p>
          <a:p>
            <a:pPr marL="960120" lvl="2" indent="-228600">
              <a:lnSpc>
                <a:spcPct val="90000"/>
              </a:lnSpc>
              <a:spcBef>
                <a:spcPts val="800"/>
              </a:spcBef>
              <a:buClr>
                <a:schemeClr val="tx1">
                  <a:lumMod val="60000"/>
                  <a:lumOff val="40000"/>
                </a:schemeClr>
              </a:buClr>
            </a:pPr>
            <a:endParaRPr kumimoji="0" 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anose="020B0604020202020204" pitchFamily="34" charset="0"/>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p:txBody>
      </p:sp>
      <p:pic>
        <p:nvPicPr>
          <p:cNvPr id="21" name="Picture 20" descr="dl15Capture.GIF"/>
          <p:cNvPicPr>
            <a:picLocks noChangeAspect="1"/>
          </p:cNvPicPr>
          <p:nvPr/>
        </p:nvPicPr>
        <p:blipFill>
          <a:blip r:embed="rId2" cstate="print"/>
          <a:stretch>
            <a:fillRect/>
          </a:stretch>
        </p:blipFill>
        <p:spPr>
          <a:xfrm>
            <a:off x="5180012" y="1748770"/>
            <a:ext cx="5409615" cy="4347230"/>
          </a:xfrm>
          <a:prstGeom prst="rect">
            <a:avLst/>
          </a:prstGeom>
          <a:ln>
            <a:noFill/>
          </a:ln>
          <a:effectLst>
            <a:outerShdw blurRad="292100" dist="139700" dir="2700000" algn="tl" rotWithShape="0">
              <a:srgbClr val="333333">
                <a:alpha val="65000"/>
              </a:srgbClr>
            </a:outerShdw>
          </a:effectLst>
        </p:spPr>
      </p:pic>
      <p:sp>
        <p:nvSpPr>
          <p:cNvPr id="19" name="AutoShape 8"/>
          <p:cNvSpPr>
            <a:spLocks noChangeArrowheads="1"/>
          </p:cNvSpPr>
          <p:nvPr/>
        </p:nvSpPr>
        <p:spPr bwMode="gray">
          <a:xfrm>
            <a:off x="8185248" y="609600"/>
            <a:ext cx="3282096"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2" name="AutoShape 8"/>
          <p:cNvSpPr>
            <a:spLocks noChangeArrowheads="1"/>
          </p:cNvSpPr>
          <p:nvPr/>
        </p:nvSpPr>
        <p:spPr bwMode="gray">
          <a:xfrm>
            <a:off x="6616332" y="609600"/>
            <a:ext cx="2590800"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3" name="AutoShape 8"/>
          <p:cNvSpPr>
            <a:spLocks noChangeArrowheads="1"/>
          </p:cNvSpPr>
          <p:nvPr/>
        </p:nvSpPr>
        <p:spPr bwMode="gray">
          <a:xfrm>
            <a:off x="4376291" y="609600"/>
            <a:ext cx="2894557"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4" name="AutoShape 8"/>
          <p:cNvSpPr>
            <a:spLocks noChangeArrowheads="1"/>
          </p:cNvSpPr>
          <p:nvPr/>
        </p:nvSpPr>
        <p:spPr bwMode="gray">
          <a:xfrm>
            <a:off x="2927448" y="609600"/>
            <a:ext cx="2743200"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5" name="AutoShape 8"/>
          <p:cNvSpPr>
            <a:spLocks noChangeArrowheads="1"/>
          </p:cNvSpPr>
          <p:nvPr/>
        </p:nvSpPr>
        <p:spPr bwMode="gray">
          <a:xfrm>
            <a:off x="1645920" y="609600"/>
            <a:ext cx="1891128"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26" name="Text Box 41"/>
          <p:cNvSpPr txBox="1">
            <a:spLocks noChangeArrowheads="1"/>
          </p:cNvSpPr>
          <p:nvPr/>
        </p:nvSpPr>
        <p:spPr bwMode="gray">
          <a:xfrm>
            <a:off x="3759191" y="828140"/>
            <a:ext cx="1834671" cy="543460"/>
          </a:xfrm>
          <a:prstGeom prst="rect">
            <a:avLst/>
          </a:prstGeom>
          <a:noFill/>
          <a:ln w="9525">
            <a:noFill/>
            <a:miter lim="800000"/>
            <a:headEnd/>
            <a:tailEnd/>
          </a:ln>
        </p:spPr>
        <p:txBody>
          <a:bodyPr lIns="121899" tIns="60949" rIns="121899" bIns="60949">
            <a:spAutoFit/>
          </a:bodyPr>
          <a:lstStyle/>
          <a:p>
            <a:pPr>
              <a:lnSpc>
                <a:spcPct val="85000"/>
              </a:lnSpc>
            </a:pPr>
            <a:r>
              <a:rPr lang="en-US" sz="1600" b="1" dirty="0">
                <a:solidFill>
                  <a:schemeClr val="bg1"/>
                </a:solidFill>
                <a:ea typeface="Arial Unicode MS" pitchFamily="34" charset="-128"/>
                <a:cs typeface="Arial Unicode MS" pitchFamily="34" charset="-128"/>
              </a:rPr>
              <a:t>Train Neural Network model</a:t>
            </a:r>
            <a:endParaRPr lang="en-US" sz="1600" b="1" i="1" dirty="0">
              <a:solidFill>
                <a:schemeClr val="bg1"/>
              </a:solidFill>
              <a:ea typeface="Arial Unicode MS" pitchFamily="34" charset="-128"/>
              <a:cs typeface="Arial Unicode MS" pitchFamily="34" charset="-128"/>
            </a:endParaRPr>
          </a:p>
        </p:txBody>
      </p:sp>
      <p:sp>
        <p:nvSpPr>
          <p:cNvPr id="27" name="Text Box 41"/>
          <p:cNvSpPr txBox="1">
            <a:spLocks noChangeArrowheads="1"/>
          </p:cNvSpPr>
          <p:nvPr/>
        </p:nvSpPr>
        <p:spPr bwMode="gray">
          <a:xfrm>
            <a:off x="1886925" y="533400"/>
            <a:ext cx="1597420" cy="960241"/>
          </a:xfrm>
          <a:prstGeom prst="rect">
            <a:avLst/>
          </a:prstGeom>
          <a:noFill/>
          <a:ln w="9525">
            <a:noFill/>
            <a:miter lim="800000"/>
            <a:headEnd/>
            <a:tailEnd/>
          </a:ln>
        </p:spPr>
        <p:txBody>
          <a:bodyPr wrap="square" lIns="121899" tIns="60949" rIns="121899" bIns="60949">
            <a:spAutoFit/>
          </a:bodyPr>
          <a:lstStyle/>
          <a:p>
            <a:pPr>
              <a:lnSpc>
                <a:spcPct val="85000"/>
              </a:lnSpc>
            </a:pPr>
            <a:endParaRPr lang="en-US" sz="16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Data Cleansing</a:t>
            </a:r>
          </a:p>
          <a:p>
            <a:pPr>
              <a:lnSpc>
                <a:spcPct val="85000"/>
              </a:lnSpc>
            </a:pPr>
            <a:r>
              <a:rPr lang="en-US" sz="1600" b="1" dirty="0">
                <a:solidFill>
                  <a:schemeClr val="bg1"/>
                </a:solidFill>
                <a:ea typeface="Arial Unicode MS" pitchFamily="34" charset="-128"/>
                <a:cs typeface="Arial Unicode MS" pitchFamily="34" charset="-128"/>
              </a:rPr>
              <a:t>          &amp; </a:t>
            </a:r>
          </a:p>
          <a:p>
            <a:pPr>
              <a:lnSpc>
                <a:spcPct val="85000"/>
              </a:lnSpc>
            </a:pPr>
            <a:r>
              <a:rPr lang="en-US" sz="1600" b="1" dirty="0">
                <a:solidFill>
                  <a:schemeClr val="bg1"/>
                </a:solidFill>
                <a:ea typeface="Arial Unicode MS" pitchFamily="34" charset="-128"/>
                <a:cs typeface="Arial Unicode MS" pitchFamily="34" charset="-128"/>
              </a:rPr>
              <a:t> preparation</a:t>
            </a:r>
            <a:endParaRPr lang="en-US" b="1" dirty="0">
              <a:solidFill>
                <a:schemeClr val="bg1"/>
              </a:solidFill>
              <a:ea typeface="Arial Unicode MS" pitchFamily="34" charset="-128"/>
              <a:cs typeface="Arial Unicode MS" pitchFamily="34" charset="-128"/>
            </a:endParaRPr>
          </a:p>
        </p:txBody>
      </p:sp>
      <p:sp>
        <p:nvSpPr>
          <p:cNvPr id="28" name="Text Box 41"/>
          <p:cNvSpPr txBox="1">
            <a:spLocks noChangeArrowheads="1"/>
          </p:cNvSpPr>
          <p:nvPr/>
        </p:nvSpPr>
        <p:spPr bwMode="gray">
          <a:xfrm>
            <a:off x="5593862" y="829935"/>
            <a:ext cx="1758473" cy="541665"/>
          </a:xfrm>
          <a:prstGeom prst="rect">
            <a:avLst/>
          </a:prstGeom>
          <a:noFill/>
          <a:ln w="9525">
            <a:noFill/>
            <a:miter lim="800000"/>
            <a:headEnd/>
            <a:tailEnd/>
          </a:ln>
        </p:spPr>
        <p:txBody>
          <a:bodyPr wrap="square" lIns="121899" tIns="60949" rIns="121899" bIns="60949">
            <a:spAutoFit/>
          </a:bodyPr>
          <a:lstStyle/>
          <a:p>
            <a:pPr>
              <a:lnSpc>
                <a:spcPct val="85000"/>
              </a:lnSpc>
            </a:pPr>
            <a:r>
              <a:rPr lang="en-US" sz="1600" b="1" dirty="0">
                <a:solidFill>
                  <a:schemeClr val="bg1"/>
                </a:solidFill>
                <a:ea typeface="Arial Unicode MS" pitchFamily="34" charset="-128"/>
                <a:cs typeface="Arial Unicode MS" pitchFamily="34" charset="-128"/>
              </a:rPr>
              <a:t>Generate</a:t>
            </a:r>
          </a:p>
          <a:p>
            <a:pPr>
              <a:lnSpc>
                <a:spcPct val="85000"/>
              </a:lnSpc>
            </a:pPr>
            <a:r>
              <a:rPr lang="en-US" sz="1600" b="1" i="1" dirty="0">
                <a:solidFill>
                  <a:schemeClr val="bg1"/>
                </a:solidFill>
                <a:ea typeface="Arial Unicode MS" pitchFamily="34" charset="-128"/>
                <a:cs typeface="Arial Unicode MS" pitchFamily="34" charset="-128"/>
              </a:rPr>
              <a:t>Property Graph</a:t>
            </a:r>
          </a:p>
        </p:txBody>
      </p:sp>
      <p:sp>
        <p:nvSpPr>
          <p:cNvPr id="35" name="Text Box 41"/>
          <p:cNvSpPr txBox="1">
            <a:spLocks noChangeArrowheads="1"/>
          </p:cNvSpPr>
          <p:nvPr/>
        </p:nvSpPr>
        <p:spPr bwMode="gray">
          <a:xfrm>
            <a:off x="7423843" y="508000"/>
            <a:ext cx="2285405" cy="1025643"/>
          </a:xfrm>
          <a:prstGeom prst="rect">
            <a:avLst/>
          </a:prstGeom>
          <a:noFill/>
          <a:ln w="9525">
            <a:noFill/>
            <a:miter lim="800000"/>
            <a:headEnd/>
            <a:tailEnd/>
          </a:ln>
        </p:spPr>
        <p:txBody>
          <a:bodyPr wrap="square" lIns="121899" tIns="60949" rIns="121899" bIns="60949">
            <a:spAutoFit/>
          </a:bodyPr>
          <a:lstStyle/>
          <a:p>
            <a:pPr>
              <a:lnSpc>
                <a:spcPct val="85000"/>
              </a:lnSpc>
            </a:pPr>
            <a:endParaRPr lang="en-US" sz="21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Load </a:t>
            </a:r>
          </a:p>
          <a:p>
            <a:pPr>
              <a:lnSpc>
                <a:spcPct val="85000"/>
              </a:lnSpc>
            </a:pPr>
            <a:r>
              <a:rPr lang="en-US" sz="1600" b="1" dirty="0">
                <a:solidFill>
                  <a:schemeClr val="bg1"/>
                </a:solidFill>
                <a:ea typeface="Arial Unicode MS" pitchFamily="34" charset="-128"/>
                <a:cs typeface="Arial Unicode MS" pitchFamily="34" charset="-128"/>
              </a:rPr>
              <a:t>Property Graph </a:t>
            </a:r>
          </a:p>
          <a:p>
            <a:pPr>
              <a:lnSpc>
                <a:spcPct val="85000"/>
              </a:lnSpc>
            </a:pPr>
            <a:r>
              <a:rPr lang="en-US" sz="1600" b="1" dirty="0">
                <a:solidFill>
                  <a:schemeClr val="bg1"/>
                </a:solidFill>
                <a:ea typeface="Arial Unicode MS" pitchFamily="34" charset="-128"/>
                <a:cs typeface="Arial Unicode MS" pitchFamily="34" charset="-128"/>
              </a:rPr>
              <a:t>into BDSG</a:t>
            </a:r>
          </a:p>
        </p:txBody>
      </p:sp>
      <p:sp>
        <p:nvSpPr>
          <p:cNvPr id="36" name="Text Box 41"/>
          <p:cNvSpPr txBox="1">
            <a:spLocks noChangeArrowheads="1"/>
          </p:cNvSpPr>
          <p:nvPr/>
        </p:nvSpPr>
        <p:spPr bwMode="gray">
          <a:xfrm>
            <a:off x="9231542" y="609600"/>
            <a:ext cx="2535106" cy="816355"/>
          </a:xfrm>
          <a:prstGeom prst="rect">
            <a:avLst/>
          </a:prstGeom>
          <a:noFill/>
          <a:ln w="9525">
            <a:noFill/>
            <a:miter lim="800000"/>
            <a:headEnd/>
            <a:tailEnd/>
          </a:ln>
        </p:spPr>
        <p:txBody>
          <a:bodyPr lIns="121899" tIns="60949" rIns="121899" bIns="60949">
            <a:spAutoFit/>
          </a:bodyPr>
          <a:lstStyle/>
          <a:p>
            <a:pPr>
              <a:lnSpc>
                <a:spcPct val="85000"/>
              </a:lnSpc>
            </a:pPr>
            <a:endParaRPr lang="en-US" sz="2100" b="1" dirty="0">
              <a:solidFill>
                <a:schemeClr val="bg1"/>
              </a:solidFill>
              <a:ea typeface="Arial Unicode MS" pitchFamily="34" charset="-128"/>
              <a:cs typeface="Arial Unicode MS" pitchFamily="34" charset="-128"/>
            </a:endParaRPr>
          </a:p>
          <a:p>
            <a:pPr>
              <a:lnSpc>
                <a:spcPct val="85000"/>
              </a:lnSpc>
            </a:pPr>
            <a:r>
              <a:rPr lang="en-US" sz="1600" b="1" dirty="0">
                <a:solidFill>
                  <a:srgbClr val="00B050"/>
                </a:solidFill>
                <a:ea typeface="Arial Unicode MS" pitchFamily="34" charset="-128"/>
                <a:cs typeface="Arial Unicode MS" pitchFamily="34" charset="-128"/>
              </a:rPr>
              <a:t>Graph </a:t>
            </a:r>
          </a:p>
          <a:p>
            <a:pPr>
              <a:lnSpc>
                <a:spcPct val="85000"/>
              </a:lnSpc>
            </a:pPr>
            <a:r>
              <a:rPr lang="en-US" sz="1600" b="1" dirty="0">
                <a:solidFill>
                  <a:srgbClr val="00B050"/>
                </a:solidFill>
                <a:ea typeface="Arial Unicode MS" pitchFamily="34" charset="-128"/>
                <a:cs typeface="Arial Unicode MS" pitchFamily="34" charset="-128"/>
              </a:rPr>
              <a:t>Visualization</a:t>
            </a:r>
          </a:p>
        </p:txBody>
      </p:sp>
      <p:sp>
        <p:nvSpPr>
          <p:cNvPr id="37" name="AutoShape 8"/>
          <p:cNvSpPr>
            <a:spLocks noChangeArrowheads="1"/>
          </p:cNvSpPr>
          <p:nvPr/>
        </p:nvSpPr>
        <p:spPr bwMode="gray">
          <a:xfrm>
            <a:off x="300012" y="608000"/>
            <a:ext cx="1753186" cy="990600"/>
          </a:xfrm>
          <a:prstGeom prst="homePlate">
            <a:avLst>
              <a:gd name="adj" fmla="val 43690"/>
            </a:avLst>
          </a:prstGeom>
          <a:solidFill>
            <a:schemeClr val="accent5">
              <a:lumMod val="50000"/>
            </a:schemeClr>
          </a:solidFill>
          <a:ln w="19050">
            <a:solidFill>
              <a:srgbClr val="FFFFFF"/>
            </a:solidFill>
            <a:miter lim="800000"/>
            <a:headEnd/>
            <a:tailEnd/>
          </a:ln>
        </p:spPr>
        <p:txBody>
          <a:bodyPr wrap="none" lIns="121899" tIns="60949" rIns="121899" bIns="60949" anchor="ctr"/>
          <a:lstStyle/>
          <a:p>
            <a:pPr>
              <a:defRPr/>
            </a:pPr>
            <a:endParaRPr lang="en-US" dirty="0">
              <a:latin typeface="Arial" pitchFamily="34" charset="0"/>
              <a:cs typeface="Arial" pitchFamily="34" charset="0"/>
            </a:endParaRPr>
          </a:p>
        </p:txBody>
      </p:sp>
      <p:sp>
        <p:nvSpPr>
          <p:cNvPr id="38" name="Text Box 41"/>
          <p:cNvSpPr txBox="1">
            <a:spLocks noChangeArrowheads="1"/>
          </p:cNvSpPr>
          <p:nvPr/>
        </p:nvSpPr>
        <p:spPr bwMode="gray">
          <a:xfrm>
            <a:off x="557075" y="551050"/>
            <a:ext cx="1497137" cy="750953"/>
          </a:xfrm>
          <a:prstGeom prst="rect">
            <a:avLst/>
          </a:prstGeom>
          <a:noFill/>
          <a:ln w="9525">
            <a:noFill/>
            <a:miter lim="800000"/>
            <a:headEnd/>
            <a:tailEnd/>
          </a:ln>
        </p:spPr>
        <p:txBody>
          <a:bodyPr wrap="square" lIns="121899" tIns="60949" rIns="121899" bIns="60949">
            <a:spAutoFit/>
          </a:bodyPr>
          <a:lstStyle/>
          <a:p>
            <a:pPr>
              <a:lnSpc>
                <a:spcPct val="85000"/>
              </a:lnSpc>
            </a:pPr>
            <a:endParaRPr lang="en-US" sz="1600" b="1" dirty="0">
              <a:solidFill>
                <a:schemeClr val="bg1"/>
              </a:solidFill>
              <a:ea typeface="Arial Unicode MS" pitchFamily="34" charset="-128"/>
              <a:cs typeface="Arial Unicode MS" pitchFamily="34" charset="-128"/>
            </a:endParaRPr>
          </a:p>
          <a:p>
            <a:pPr>
              <a:lnSpc>
                <a:spcPct val="85000"/>
              </a:lnSpc>
            </a:pPr>
            <a:r>
              <a:rPr lang="en-US" sz="1600" b="1" dirty="0">
                <a:solidFill>
                  <a:schemeClr val="bg1"/>
                </a:solidFill>
                <a:ea typeface="Arial Unicode MS" pitchFamily="34" charset="-128"/>
                <a:cs typeface="Arial Unicode MS" pitchFamily="34" charset="-128"/>
              </a:rPr>
              <a:t>Dataset</a:t>
            </a:r>
          </a:p>
          <a:p>
            <a:pPr>
              <a:lnSpc>
                <a:spcPct val="85000"/>
              </a:lnSpc>
            </a:pPr>
            <a:r>
              <a:rPr lang="en-US" sz="1600" b="1" dirty="0">
                <a:solidFill>
                  <a:schemeClr val="bg1"/>
                </a:solidFill>
                <a:ea typeface="Arial Unicode MS" pitchFamily="34" charset="-128"/>
                <a:cs typeface="Arial Unicode MS" pitchFamily="34" charset="-128"/>
              </a:rPr>
              <a:t>selection </a:t>
            </a:r>
            <a:endParaRPr lang="en-US" b="1" dirty="0">
              <a:solidFill>
                <a:schemeClr val="bg1"/>
              </a:solidFill>
              <a:ea typeface="Arial Unicode MS" pitchFamily="34" charset="-128"/>
              <a:cs typeface="Arial Unicode MS" pitchFamily="34" charset="-128"/>
            </a:endParaRPr>
          </a:p>
        </p:txBody>
      </p:sp>
    </p:spTree>
    <p:extLst>
      <p:ext uri="{BB962C8B-B14F-4D97-AF65-F5344CB8AC3E}">
        <p14:creationId xmlns:p14="http://schemas.microsoft.com/office/powerpoint/2010/main" val="67426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dirty="0"/>
              <a:t>Wrap-up</a:t>
            </a:r>
            <a:endParaRPr lang="en-US" dirty="0"/>
          </a:p>
        </p:txBody>
      </p:sp>
      <p:sp>
        <p:nvSpPr>
          <p:cNvPr id="7" name="Text Placeholder 6"/>
          <p:cNvSpPr>
            <a:spLocks noGrp="1"/>
          </p:cNvSpPr>
          <p:nvPr>
            <p:ph type="body" idx="1"/>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47</a:t>
            </a:fld>
            <a:endParaRPr lang="en-US" dirty="0"/>
          </a:p>
        </p:txBody>
      </p:sp>
    </p:spTree>
    <p:extLst>
      <p:ext uri="{BB962C8B-B14F-4D97-AF65-F5344CB8AC3E}">
        <p14:creationId xmlns:p14="http://schemas.microsoft.com/office/powerpoint/2010/main" val="338476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Summary</a:t>
            </a:r>
            <a:endParaRPr lang="en-US" dirty="0"/>
          </a:p>
        </p:txBody>
      </p:sp>
      <p:sp>
        <p:nvSpPr>
          <p:cNvPr id="3" name="Text Placeholder 2"/>
          <p:cNvSpPr>
            <a:spLocks noGrp="1"/>
          </p:cNvSpPr>
          <p:nvPr>
            <p:ph type="body" sz="quarter" idx="13"/>
          </p:nvPr>
        </p:nvSpPr>
        <p:spPr/>
        <p:txBody>
          <a:bodyPr/>
          <a:lstStyle/>
          <a:p>
            <a:r>
              <a:rPr lang="de-DE" dirty="0"/>
              <a:t>Graph analytics and machine learning</a:t>
            </a:r>
            <a:endParaRPr lang="en-US" dirty="0"/>
          </a:p>
        </p:txBody>
      </p:sp>
      <p:sp>
        <p:nvSpPr>
          <p:cNvPr id="4" name="Content Placeholder 3"/>
          <p:cNvSpPr>
            <a:spLocks noGrp="1"/>
          </p:cNvSpPr>
          <p:nvPr>
            <p:ph idx="1"/>
          </p:nvPr>
        </p:nvSpPr>
        <p:spPr/>
        <p:txBody>
          <a:bodyPr/>
          <a:lstStyle/>
          <a:p>
            <a:r>
              <a:rPr lang="de-DE" sz="2400" dirty="0"/>
              <a:t>Graph databases are powerful tools, </a:t>
            </a:r>
            <a:r>
              <a:rPr lang="de-DE" sz="2400" b="1" dirty="0"/>
              <a:t>complementing </a:t>
            </a:r>
            <a:r>
              <a:rPr lang="de-DE" sz="2400" dirty="0"/>
              <a:t>machine learning technologies</a:t>
            </a:r>
          </a:p>
          <a:p>
            <a:pPr lvl="1"/>
            <a:r>
              <a:rPr lang="de-DE" sz="2000" dirty="0"/>
              <a:t>Especially strong for analysis of graph topology and multi-hop relationships</a:t>
            </a:r>
          </a:p>
          <a:p>
            <a:r>
              <a:rPr lang="de-DE" sz="2400" dirty="0"/>
              <a:t>Graph analytics offer </a:t>
            </a:r>
            <a:r>
              <a:rPr lang="de-DE" sz="2400" b="1" dirty="0"/>
              <a:t>new insight </a:t>
            </a:r>
            <a:r>
              <a:rPr lang="de-DE" sz="2400" dirty="0"/>
              <a:t>which can be used as input to machine learning</a:t>
            </a:r>
          </a:p>
          <a:p>
            <a:pPr lvl="1"/>
            <a:r>
              <a:rPr lang="de-DE" sz="2000" dirty="0"/>
              <a:t>Especially relationships, dependencies and behavioural patterns</a:t>
            </a:r>
          </a:p>
          <a:p>
            <a:r>
              <a:rPr lang="de-DE" sz="2400" dirty="0"/>
              <a:t>Oracle Big Data Spatial and Graph and Oracle 12.2 Spatial and Graph offer</a:t>
            </a:r>
          </a:p>
          <a:p>
            <a:pPr lvl="1"/>
            <a:r>
              <a:rPr lang="de-DE" sz="2000" dirty="0"/>
              <a:t>Comprehensive analytics through various APIs</a:t>
            </a:r>
          </a:p>
          <a:p>
            <a:pPr lvl="1"/>
            <a:r>
              <a:rPr lang="de-DE" sz="2000" dirty="0"/>
              <a:t>Scaleable, parallel in-memory processing about 50 graph algorithms pre-built</a:t>
            </a:r>
          </a:p>
          <a:p>
            <a:pPr lvl="1"/>
            <a:r>
              <a:rPr lang="de-DE" sz="2000" dirty="0"/>
              <a:t>Integration with R, integration with SPARK, integration with relational database</a:t>
            </a:r>
          </a:p>
          <a:p>
            <a:pPr lvl="1"/>
            <a:r>
              <a:rPr lang="de-DE" sz="2000" dirty="0"/>
              <a:t>Secure and scaleable graph storage on Hadoop using Oracle NoSQL or HBase or Oracle database</a:t>
            </a:r>
          </a:p>
          <a:p>
            <a:r>
              <a:rPr lang="de-DE" sz="2400" dirty="0"/>
              <a:t>Running both </a:t>
            </a:r>
            <a:r>
              <a:rPr lang="de-DE" sz="2400" b="1" dirty="0"/>
              <a:t>on-premise</a:t>
            </a:r>
            <a:r>
              <a:rPr lang="de-DE" sz="2400" dirty="0"/>
              <a:t> or in the </a:t>
            </a:r>
            <a:r>
              <a:rPr lang="de-DE" sz="2400" b="1" dirty="0"/>
              <a:t>Cloud</a:t>
            </a:r>
          </a:p>
        </p:txBody>
      </p:sp>
      <p:pic>
        <p:nvPicPr>
          <p:cNvPr id="6" name="Picture 3" descr="C:\all_data\0     Big Data Spatial and Graph  2015\graphics\graph-spatial-globe-200.png"/>
          <p:cNvPicPr>
            <a:picLocks noChangeAspect="1" noChangeArrowheads="1"/>
          </p:cNvPicPr>
          <p:nvPr/>
        </p:nvPicPr>
        <p:blipFill>
          <a:blip r:embed="rId2" cstate="print"/>
          <a:srcRect/>
          <a:stretch>
            <a:fillRect/>
          </a:stretch>
        </p:blipFill>
        <p:spPr bwMode="auto">
          <a:xfrm>
            <a:off x="10165996" y="236560"/>
            <a:ext cx="1752600" cy="1752600"/>
          </a:xfrm>
          <a:prstGeom prst="rect">
            <a:avLst/>
          </a:prstGeom>
          <a:noFill/>
        </p:spPr>
      </p:pic>
      <p:sp>
        <p:nvSpPr>
          <p:cNvPr id="7" name="Slide Number Placeholder 6"/>
          <p:cNvSpPr>
            <a:spLocks noGrp="1"/>
          </p:cNvSpPr>
          <p:nvPr>
            <p:ph type="sldNum" sz="quarter" idx="12"/>
          </p:nvPr>
        </p:nvSpPr>
        <p:spPr/>
        <p:txBody>
          <a:bodyPr/>
          <a:lstStyle/>
          <a:p>
            <a:fld id="{C51EAA63-D034-42AE-91FA-B13B9518C7BE}" type="slidenum">
              <a:rPr lang="en-US" smtClean="0"/>
              <a:pPr/>
              <a:t>48</a:t>
            </a:fld>
            <a:endParaRPr lang="en-US" dirty="0"/>
          </a:p>
        </p:txBody>
      </p:sp>
    </p:spTree>
    <p:extLst>
      <p:ext uri="{BB962C8B-B14F-4D97-AF65-F5344CB8AC3E}">
        <p14:creationId xmlns:p14="http://schemas.microsoft.com/office/powerpoint/2010/main" val="79388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DE" dirty="0"/>
              <a:t>Resources   </a:t>
            </a:r>
            <a:endParaRPr lang="en-US" dirty="0"/>
          </a:p>
        </p:txBody>
      </p:sp>
      <p:sp>
        <p:nvSpPr>
          <p:cNvPr id="8" name="Content Placeholder 7"/>
          <p:cNvSpPr>
            <a:spLocks noGrp="1"/>
          </p:cNvSpPr>
          <p:nvPr>
            <p:ph idx="1"/>
          </p:nvPr>
        </p:nvSpPr>
        <p:spPr>
          <a:xfrm>
            <a:off x="531154" y="1524001"/>
            <a:ext cx="11430658" cy="4419600"/>
          </a:xfrm>
        </p:spPr>
        <p:txBody>
          <a:bodyPr/>
          <a:lstStyle/>
          <a:p>
            <a:pPr lvl="0"/>
            <a:r>
              <a:rPr lang="en-US" dirty="0"/>
              <a:t>Oracle Big Data Spatial and Graph OTN product page:</a:t>
            </a:r>
            <a:br>
              <a:rPr lang="en-US" dirty="0"/>
            </a:br>
            <a:r>
              <a:rPr lang="en-US" sz="2400" dirty="0">
                <a:hlinkClick r:id="rId3"/>
              </a:rPr>
              <a:t>www.oracle.com/technetwork/database/database-technologies/bigdata-spatialandgraph</a:t>
            </a:r>
            <a:endParaRPr lang="en-US" sz="2400" dirty="0"/>
          </a:p>
          <a:p>
            <a:pPr lvl="1"/>
            <a:r>
              <a:rPr lang="en-US" dirty="0"/>
              <a:t>White papers, software downloads, documentation and videos </a:t>
            </a:r>
            <a:endParaRPr lang="en-US" sz="2800" dirty="0"/>
          </a:p>
          <a:p>
            <a:r>
              <a:rPr lang="en-US" dirty="0"/>
              <a:t>Oracle Big Data </a:t>
            </a:r>
            <a:r>
              <a:rPr lang="en-US" dirty="0" err="1"/>
              <a:t>Lite</a:t>
            </a:r>
            <a:r>
              <a:rPr lang="en-US" dirty="0"/>
              <a:t> Virtual Machine - a free sandbox to get started: </a:t>
            </a:r>
            <a:br>
              <a:rPr lang="en-US" dirty="0"/>
            </a:br>
            <a:r>
              <a:rPr lang="en-US" sz="2200" dirty="0">
                <a:hlinkClick r:id="rId4"/>
              </a:rPr>
              <a:t>www.oracle.com/technetwork/database/bigdata-appliance/oracle-bigdatalite-2104726.html</a:t>
            </a:r>
            <a:r>
              <a:rPr lang="en-US" sz="2200" dirty="0"/>
              <a:t>  </a:t>
            </a:r>
          </a:p>
          <a:p>
            <a:r>
              <a:rPr lang="en-US" dirty="0"/>
              <a:t>Hands On Lab included in </a:t>
            </a:r>
            <a:r>
              <a:rPr lang="en-US" sz="2200" dirty="0">
                <a:solidFill>
                  <a:schemeClr val="accent6">
                    <a:lumMod val="75000"/>
                  </a:schemeClr>
                </a:solidFill>
              </a:rPr>
              <a:t>/opt/oracle/oracle-spatial-graph/</a:t>
            </a:r>
          </a:p>
          <a:p>
            <a:pPr lvl="1"/>
            <a:r>
              <a:rPr lang="de-DE" dirty="0"/>
              <a:t>Content also available on GITHub under http://github.com/oracle/BigDataLite/</a:t>
            </a:r>
            <a:endParaRPr lang="en-US" dirty="0"/>
          </a:p>
          <a:p>
            <a:pPr lvl="0"/>
            <a:r>
              <a:rPr lang="en-US" dirty="0"/>
              <a:t>Blog – examples, tips &amp; tricks:  </a:t>
            </a:r>
            <a:r>
              <a:rPr lang="en-US" sz="2400" dirty="0">
                <a:hlinkClick r:id="rId5"/>
              </a:rPr>
              <a:t>blogs.oracle.com/</a:t>
            </a:r>
            <a:r>
              <a:rPr lang="en-US" sz="2400" dirty="0" err="1">
                <a:hlinkClick r:id="rId5"/>
              </a:rPr>
              <a:t>bigdataspatialgraph</a:t>
            </a:r>
            <a:endParaRPr lang="en-US" sz="2400" dirty="0"/>
          </a:p>
          <a:p>
            <a:r>
              <a:rPr lang="en-US" sz="2400" dirty="0"/>
              <a:t>      @</a:t>
            </a:r>
            <a:r>
              <a:rPr lang="en-US" sz="2400" dirty="0" err="1"/>
              <a:t>OracleBigData</a:t>
            </a:r>
            <a:r>
              <a:rPr lang="en-US" sz="2400" dirty="0"/>
              <a:t>, @</a:t>
            </a:r>
            <a:r>
              <a:rPr lang="en-US" sz="2400" dirty="0" err="1"/>
              <a:t>SpatialHannes</a:t>
            </a:r>
            <a:r>
              <a:rPr lang="en-US" sz="2400" dirty="0"/>
              <a:t>, @</a:t>
            </a:r>
            <a:r>
              <a:rPr lang="en-US" sz="2400" dirty="0" err="1"/>
              <a:t>agodfrin</a:t>
            </a:r>
            <a:r>
              <a:rPr lang="en-US" sz="2400" dirty="0"/>
              <a:t>, @</a:t>
            </a:r>
            <a:r>
              <a:rPr lang="en-US" sz="2400" dirty="0" err="1"/>
              <a:t>JeanIhm</a:t>
            </a:r>
            <a:endParaRPr lang="en-US" sz="2400" dirty="0"/>
          </a:p>
          <a:p>
            <a:r>
              <a:rPr lang="en-US" sz="2400" dirty="0"/>
              <a:t>       Oracle Spatial and Graph Group</a:t>
            </a:r>
          </a:p>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49</a:t>
            </a:fld>
            <a:endParaRPr lang="en-US" dirty="0"/>
          </a:p>
        </p:txBody>
      </p:sp>
      <p:pic>
        <p:nvPicPr>
          <p:cNvPr id="6" name="Picture 11" descr="https://www.mimecast.com/globalassets/Global/Website-2013-Images/module-thumbs/module-icon-datasheet.png"/>
          <p:cNvPicPr>
            <a:picLocks noChangeAspect="1" noChangeArrowheads="1"/>
          </p:cNvPicPr>
          <p:nvPr/>
        </p:nvPicPr>
        <p:blipFill>
          <a:blip r:embed="rId6" cstate="email"/>
          <a:srcRect/>
          <a:stretch>
            <a:fillRect/>
          </a:stretch>
        </p:blipFill>
        <p:spPr bwMode="auto">
          <a:xfrm>
            <a:off x="9752012" y="304800"/>
            <a:ext cx="2687878" cy="1607582"/>
          </a:xfrm>
          <a:prstGeom prst="rect">
            <a:avLst/>
          </a:prstGeom>
          <a:noFill/>
        </p:spPr>
      </p:pic>
      <p:pic>
        <p:nvPicPr>
          <p:cNvPr id="9" name="Picture 8" descr="LinkedIn"/>
          <p:cNvPicPr>
            <a:picLocks noChangeAspect="1"/>
          </p:cNvPicPr>
          <p:nvPr/>
        </p:nvPicPr>
        <p:blipFill>
          <a:blip r:embed="rId7" cstate="print"/>
          <a:srcRect/>
          <a:stretch>
            <a:fillRect/>
          </a:stretch>
        </p:blipFill>
        <p:spPr bwMode="auto">
          <a:xfrm>
            <a:off x="772818" y="5658682"/>
            <a:ext cx="285750" cy="285750"/>
          </a:xfrm>
          <a:prstGeom prst="rect">
            <a:avLst/>
          </a:prstGeom>
          <a:noFill/>
          <a:ln w="9525">
            <a:noFill/>
            <a:miter lim="800000"/>
            <a:headEnd/>
            <a:tailEnd/>
          </a:ln>
        </p:spPr>
      </p:pic>
      <p:pic>
        <p:nvPicPr>
          <p:cNvPr id="11" name="Picture 10" descr="Google+"/>
          <p:cNvPicPr>
            <a:picLocks noChangeAspect="1"/>
          </p:cNvPicPr>
          <p:nvPr/>
        </p:nvPicPr>
        <p:blipFill>
          <a:blip r:embed="rId8" cstate="print"/>
          <a:srcRect/>
          <a:stretch>
            <a:fillRect/>
          </a:stretch>
        </p:blipFill>
        <p:spPr bwMode="auto">
          <a:xfrm>
            <a:off x="760412" y="5169584"/>
            <a:ext cx="314960" cy="314960"/>
          </a:xfrm>
          <a:prstGeom prst="rect">
            <a:avLst/>
          </a:prstGeom>
          <a:noFill/>
          <a:ln w="9525">
            <a:noFill/>
            <a:miter lim="800000"/>
            <a:headEnd/>
            <a:tailEnd/>
          </a:ln>
        </p:spPr>
      </p:pic>
    </p:spTree>
    <p:extLst>
      <p:ext uri="{BB962C8B-B14F-4D97-AF65-F5344CB8AC3E}">
        <p14:creationId xmlns:p14="http://schemas.microsoft.com/office/powerpoint/2010/main" val="283644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5</a:t>
            </a:fld>
            <a:endParaRPr lang="en-US" dirty="0"/>
          </a:p>
        </p:txBody>
      </p:sp>
      <p:pic>
        <p:nvPicPr>
          <p:cNvPr id="11" name="Picture 10" descr="got-network.png"/>
          <p:cNvPicPr>
            <a:picLocks noChangeAspect="1"/>
          </p:cNvPicPr>
          <p:nvPr/>
        </p:nvPicPr>
        <p:blipFill>
          <a:blip r:embed="rId3" cstate="print"/>
          <a:stretch>
            <a:fillRect/>
          </a:stretch>
        </p:blipFill>
        <p:spPr>
          <a:xfrm>
            <a:off x="3884612" y="228601"/>
            <a:ext cx="7888145" cy="6172199"/>
          </a:xfrm>
          <a:prstGeom prst="rect">
            <a:avLst/>
          </a:prstGeom>
        </p:spPr>
      </p:pic>
      <p:sp>
        <p:nvSpPr>
          <p:cNvPr id="12" name="Rectangle 11"/>
          <p:cNvSpPr/>
          <p:nvPr/>
        </p:nvSpPr>
        <p:spPr>
          <a:xfrm>
            <a:off x="455612" y="5791200"/>
            <a:ext cx="5188590" cy="369332"/>
          </a:xfrm>
          <a:prstGeom prst="rect">
            <a:avLst/>
          </a:prstGeom>
        </p:spPr>
        <p:txBody>
          <a:bodyPr wrap="none">
            <a:spAutoFit/>
          </a:bodyPr>
          <a:lstStyle/>
          <a:p>
            <a:r>
              <a:rPr lang="en-US" dirty="0">
                <a:hlinkClick r:id="rId4"/>
              </a:rPr>
              <a:t>https://www.macalester.edu/~abeverid/thrones.html</a:t>
            </a:r>
            <a:r>
              <a:rPr lang="en-US" dirty="0"/>
              <a:t> </a:t>
            </a:r>
          </a:p>
        </p:txBody>
      </p:sp>
      <p:sp>
        <p:nvSpPr>
          <p:cNvPr id="5" name="Rectangle 4"/>
          <p:cNvSpPr/>
          <p:nvPr/>
        </p:nvSpPr>
        <p:spPr>
          <a:xfrm>
            <a:off x="567041" y="593246"/>
            <a:ext cx="3257774" cy="4185761"/>
          </a:xfrm>
          <a:prstGeom prst="rect">
            <a:avLst/>
          </a:prstGeom>
        </p:spPr>
        <p:txBody>
          <a:bodyPr wrap="square">
            <a:spAutoFit/>
          </a:bodyPr>
          <a:lstStyle/>
          <a:p>
            <a:r>
              <a:rPr lang="en-US" dirty="0">
                <a:solidFill>
                  <a:srgbClr val="000000"/>
                </a:solidFill>
              </a:rPr>
              <a:t>A social network generated from Game of Thrones. </a:t>
            </a:r>
          </a:p>
          <a:p>
            <a:endParaRPr lang="en-US" dirty="0">
              <a:solidFill>
                <a:srgbClr val="000000"/>
              </a:solidFill>
            </a:endParaRPr>
          </a:p>
          <a:p>
            <a:r>
              <a:rPr lang="en-US" dirty="0">
                <a:solidFill>
                  <a:srgbClr val="000000"/>
                </a:solidFill>
              </a:rPr>
              <a:t>The color of a vertex indicates its community. </a:t>
            </a:r>
          </a:p>
          <a:p>
            <a:endParaRPr lang="en-US" dirty="0">
              <a:solidFill>
                <a:srgbClr val="000000"/>
              </a:solidFill>
            </a:endParaRPr>
          </a:p>
          <a:p>
            <a:r>
              <a:rPr lang="en-US" dirty="0">
                <a:solidFill>
                  <a:srgbClr val="000000"/>
                </a:solidFill>
              </a:rPr>
              <a:t>The size of a vertex corresponds to its </a:t>
            </a:r>
            <a:r>
              <a:rPr lang="en-US" dirty="0" err="1">
                <a:solidFill>
                  <a:srgbClr val="000000"/>
                </a:solidFill>
              </a:rPr>
              <a:t>PageRank</a:t>
            </a:r>
            <a:r>
              <a:rPr lang="en-US" dirty="0">
                <a:solidFill>
                  <a:srgbClr val="000000"/>
                </a:solidFill>
              </a:rPr>
              <a:t> value, and the size of its label corresponds to its  </a:t>
            </a:r>
            <a:r>
              <a:rPr lang="en-US" dirty="0" err="1">
                <a:solidFill>
                  <a:srgbClr val="000000"/>
                </a:solidFill>
              </a:rPr>
              <a:t>betweenness</a:t>
            </a:r>
            <a:r>
              <a:rPr lang="en-US" dirty="0">
                <a:solidFill>
                  <a:srgbClr val="000000"/>
                </a:solidFill>
              </a:rPr>
              <a:t> centrality. </a:t>
            </a:r>
          </a:p>
          <a:p>
            <a:endParaRPr lang="en-US" dirty="0">
              <a:solidFill>
                <a:srgbClr val="000000"/>
              </a:solidFill>
            </a:endParaRPr>
          </a:p>
          <a:p>
            <a:r>
              <a:rPr lang="en-US" dirty="0">
                <a:solidFill>
                  <a:srgbClr val="000000"/>
                </a:solidFill>
              </a:rPr>
              <a:t>An edge’s thickness represents its weight.</a:t>
            </a:r>
            <a:endParaRPr lang="en-US" dirty="0"/>
          </a:p>
        </p:txBody>
      </p:sp>
    </p:spTree>
    <p:extLst>
      <p:ext uri="{BB962C8B-B14F-4D97-AF65-F5344CB8AC3E}">
        <p14:creationId xmlns:p14="http://schemas.microsoft.com/office/powerpoint/2010/main" val="40018959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21" y="406400"/>
            <a:ext cx="11353791" cy="889000"/>
          </a:xfrm>
        </p:spPr>
        <p:txBody>
          <a:bodyPr/>
          <a:lstStyle/>
          <a:p>
            <a:r>
              <a:rPr lang="de-DE" dirty="0"/>
              <a:t>Interested in project experience, best practices, networking?</a:t>
            </a:r>
            <a:endParaRPr lang="en-US" dirty="0"/>
          </a:p>
        </p:txBody>
      </p:sp>
      <p:sp>
        <p:nvSpPr>
          <p:cNvPr id="3" name="Text Placeholder 2"/>
          <p:cNvSpPr>
            <a:spLocks noGrp="1"/>
          </p:cNvSpPr>
          <p:nvPr>
            <p:ph type="body" sz="quarter" idx="13"/>
          </p:nvPr>
        </p:nvSpPr>
        <p:spPr/>
        <p:txBody>
          <a:bodyPr/>
          <a:lstStyle/>
          <a:p>
            <a:r>
              <a:rPr lang="de-DE" dirty="0"/>
              <a:t>Spatial and Graph Summit</a:t>
            </a:r>
            <a:endParaRPr lang="en-US" dirty="0"/>
          </a:p>
        </p:txBody>
      </p:sp>
      <p:sp>
        <p:nvSpPr>
          <p:cNvPr id="4" name="Content Placeholder 3"/>
          <p:cNvSpPr>
            <a:spLocks noGrp="1"/>
          </p:cNvSpPr>
          <p:nvPr>
            <p:ph idx="1"/>
          </p:nvPr>
        </p:nvSpPr>
        <p:spPr>
          <a:xfrm>
            <a:off x="531154" y="1981200"/>
            <a:ext cx="11126522" cy="3962400"/>
          </a:xfrm>
        </p:spPr>
        <p:txBody>
          <a:bodyPr/>
          <a:lstStyle/>
          <a:p>
            <a:r>
              <a:rPr lang="de-DE" dirty="0"/>
              <a:t>IOUG Business Intelligence, Warehousing and Analytics SIG have established annual BIWA Summit</a:t>
            </a:r>
          </a:p>
          <a:p>
            <a:pPr lvl="1"/>
            <a:r>
              <a:rPr lang="de-DE" dirty="0"/>
              <a:t>Rebranded as Analytics and Data Summit</a:t>
            </a:r>
          </a:p>
          <a:p>
            <a:pPr lvl="1"/>
            <a:r>
              <a:rPr lang="de-DE" dirty="0"/>
              <a:t>Planned for March 12 – 14, 2019 at OracleHQ</a:t>
            </a:r>
          </a:p>
          <a:p>
            <a:r>
              <a:rPr lang="de-DE" dirty="0"/>
              <a:t>Spatial and Graph Summit is separate track</a:t>
            </a:r>
          </a:p>
          <a:p>
            <a:pPr lvl="1"/>
            <a:r>
              <a:rPr lang="de-DE" dirty="0"/>
              <a:t>Lots of interesting material from previous</a:t>
            </a:r>
            <a:br>
              <a:rPr lang="de-DE" dirty="0"/>
            </a:br>
            <a:r>
              <a:rPr lang="de-DE" dirty="0"/>
              <a:t>years available on OTN</a:t>
            </a:r>
          </a:p>
          <a:p>
            <a:r>
              <a:rPr lang="de-DE" dirty="0"/>
              <a:t>Opportunity for interaction with</a:t>
            </a:r>
            <a:br>
              <a:rPr lang="de-DE" dirty="0"/>
            </a:br>
            <a:r>
              <a:rPr lang="de-DE" dirty="0"/>
              <a:t>Spatial PM and Dev‘t team</a:t>
            </a:r>
          </a:p>
        </p:txBody>
      </p:sp>
      <p:sp>
        <p:nvSpPr>
          <p:cNvPr id="6" name="Slide Number Placeholder 5"/>
          <p:cNvSpPr>
            <a:spLocks noGrp="1"/>
          </p:cNvSpPr>
          <p:nvPr>
            <p:ph type="sldNum" sz="quarter" idx="12"/>
          </p:nvPr>
        </p:nvSpPr>
        <p:spPr/>
        <p:txBody>
          <a:bodyPr/>
          <a:lstStyle/>
          <a:p>
            <a:fld id="{C51EAA63-D034-42AE-91FA-B13B9518C7BE}" type="slidenum">
              <a:rPr lang="en-US" smtClean="0"/>
              <a:pPr/>
              <a:t>50</a:t>
            </a:fld>
            <a:endParaRPr lang="en-US" dirty="0"/>
          </a:p>
        </p:txBody>
      </p:sp>
      <p:pic>
        <p:nvPicPr>
          <p:cNvPr id="7" name="Picture 6"/>
          <p:cNvPicPr>
            <a:picLocks noChangeAspect="1"/>
          </p:cNvPicPr>
          <p:nvPr/>
        </p:nvPicPr>
        <p:blipFill>
          <a:blip r:embed="rId2"/>
          <a:stretch>
            <a:fillRect/>
          </a:stretch>
        </p:blipFill>
        <p:spPr>
          <a:xfrm>
            <a:off x="6932612" y="4352622"/>
            <a:ext cx="4800600" cy="1905524"/>
          </a:xfrm>
          <a:prstGeom prst="rect">
            <a:avLst/>
          </a:prstGeom>
        </p:spPr>
      </p:pic>
    </p:spTree>
    <p:extLst>
      <p:ext uri="{BB962C8B-B14F-4D97-AF65-F5344CB8AC3E}">
        <p14:creationId xmlns:p14="http://schemas.microsoft.com/office/powerpoint/2010/main" val="2950295050"/>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descr="A large metric can be called out here in font size 166pt, Calibri"/>
          <p:cNvSpPr>
            <a:spLocks noGrp="1"/>
          </p:cNvSpPr>
          <p:nvPr>
            <p:ph type="title"/>
          </p:nvPr>
        </p:nvSpPr>
        <p:spPr>
          <a:xfrm>
            <a:off x="3427412" y="1524000"/>
            <a:ext cx="4648191" cy="2743200"/>
          </a:xfrm>
        </p:spPr>
        <p:txBody>
          <a:bodyPr/>
          <a:lstStyle/>
          <a:p>
            <a:r>
              <a:rPr lang="en-US" dirty="0"/>
              <a:t>Q&amp;A</a:t>
            </a:r>
            <a:endParaRPr lang="en-US" sz="8000" b="0"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51</a:t>
            </a:fld>
            <a:endParaRPr lang="en-US" dirty="0"/>
          </a:p>
        </p:txBody>
      </p:sp>
      <p:sp>
        <p:nvSpPr>
          <p:cNvPr id="7" name="Text Placeholder 6"/>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9358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Confidential – Oracle Internal/Restricted/Highly Restricted</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uk-UA" smtClean="0"/>
              <a:pPr/>
              <a:t>52</a:t>
            </a:fld>
            <a:endParaRPr lang="uk-UA" dirty="0"/>
          </a:p>
        </p:txBody>
      </p:sp>
      <p:sp>
        <p:nvSpPr>
          <p:cNvPr id="6" name="Rectangle 2"/>
          <p:cNvSpPr>
            <a:spLocks noChangeArrowheads="1"/>
          </p:cNvSpPr>
          <p:nvPr/>
        </p:nvSpPr>
        <p:spPr bwMode="auto">
          <a:xfrm>
            <a:off x="1974850" y="965200"/>
            <a:ext cx="8615362" cy="4749800"/>
          </a:xfrm>
          <a:prstGeom prst="rect">
            <a:avLst/>
          </a:prstGeom>
          <a:solidFill>
            <a:schemeClr val="bg1"/>
          </a:solidFill>
          <a:ln w="12700">
            <a:solidFill>
              <a:schemeClr val="tx1"/>
            </a:solidFill>
            <a:miter lim="800000"/>
            <a:headEnd/>
            <a:tailEnd/>
          </a:ln>
          <a:effectLst>
            <a:outerShdw blurRad="50800" dist="76200" dir="2700000" algn="tl" rotWithShape="0">
              <a:prstClr val="black">
                <a:alpha val="40000"/>
              </a:prstClr>
            </a:outerShdw>
          </a:effectLst>
        </p:spPr>
        <p:txBody>
          <a:bodyPr wrap="none" anchor="ctr">
            <a:prstTxWarp prst="textNoShape">
              <a:avLst/>
            </a:prstTxWarp>
          </a:bodyPr>
          <a:lstStyle/>
          <a:p>
            <a:pPr>
              <a:defRPr/>
            </a:pPr>
            <a:endParaRPr lang="en-US">
              <a:latin typeface="Arial" charset="0"/>
              <a:ea typeface="Times New Roman" charset="0"/>
              <a:cs typeface="Times New Roman" charset="0"/>
            </a:endParaRPr>
          </a:p>
        </p:txBody>
      </p:sp>
      <p:sp>
        <p:nvSpPr>
          <p:cNvPr id="7" name="Rectangle 3"/>
          <p:cNvSpPr>
            <a:spLocks noChangeArrowheads="1"/>
          </p:cNvSpPr>
          <p:nvPr/>
        </p:nvSpPr>
        <p:spPr bwMode="auto">
          <a:xfrm>
            <a:off x="6407150" y="1460500"/>
            <a:ext cx="4075112" cy="794706"/>
          </a:xfrm>
          <a:prstGeom prst="rect">
            <a:avLst/>
          </a:prstGeom>
          <a:noFill/>
          <a:ln w="9525">
            <a:noFill/>
            <a:miter lim="800000"/>
            <a:headEnd/>
            <a:tailEnd/>
          </a:ln>
        </p:spPr>
        <p:txBody>
          <a:bodyPr lIns="92075" tIns="46038" rIns="92075" bIns="46038">
            <a:prstTxWarp prst="textNoShape">
              <a:avLst/>
            </a:prstTxWarp>
            <a:spAutoFit/>
          </a:bodyPr>
          <a:lstStyle/>
          <a:p>
            <a:pPr algn="l" eaLnBrk="0" hangingPunct="0">
              <a:lnSpc>
                <a:spcPct val="120000"/>
              </a:lnSpc>
              <a:spcBef>
                <a:spcPct val="0"/>
              </a:spcBef>
              <a:buClrTx/>
            </a:pPr>
            <a:r>
              <a:rPr lang="en-US" dirty="0">
                <a:latin typeface="Times New Roman" pitchFamily="-84" charset="0"/>
              </a:rPr>
              <a:t>ALBERT GODFRIND</a:t>
            </a:r>
          </a:p>
          <a:p>
            <a:pPr algn="l" eaLnBrk="0" hangingPunct="0">
              <a:lnSpc>
                <a:spcPct val="120000"/>
              </a:lnSpc>
              <a:spcBef>
                <a:spcPct val="0"/>
              </a:spcBef>
              <a:buClrTx/>
            </a:pPr>
            <a:r>
              <a:rPr lang="en-US" sz="1800" i="1" dirty="0">
                <a:latin typeface="Times New Roman" pitchFamily="-84" charset="0"/>
              </a:rPr>
              <a:t>Spatial and Graph Solutions Architect</a:t>
            </a:r>
          </a:p>
        </p:txBody>
      </p:sp>
      <p:sp>
        <p:nvSpPr>
          <p:cNvPr id="8" name="Rectangle 4"/>
          <p:cNvSpPr>
            <a:spLocks noChangeArrowheads="1"/>
          </p:cNvSpPr>
          <p:nvPr/>
        </p:nvSpPr>
        <p:spPr bwMode="auto">
          <a:xfrm>
            <a:off x="4224337" y="4285429"/>
            <a:ext cx="2990850" cy="1190625"/>
          </a:xfrm>
          <a:prstGeom prst="rect">
            <a:avLst/>
          </a:prstGeom>
          <a:noFill/>
          <a:ln w="9525">
            <a:noFill/>
            <a:miter lim="800000"/>
            <a:headEnd/>
            <a:tailEnd/>
          </a:ln>
        </p:spPr>
        <p:txBody>
          <a:bodyPr lIns="92075" tIns="46038" rIns="92075" bIns="46038">
            <a:prstTxWarp prst="textNoShape">
              <a:avLst/>
            </a:prstTxWarp>
            <a:spAutoFit/>
          </a:bodyPr>
          <a:lstStyle/>
          <a:p>
            <a:pPr algn="l" eaLnBrk="0" hangingPunct="0">
              <a:lnSpc>
                <a:spcPct val="100000"/>
              </a:lnSpc>
              <a:spcBef>
                <a:spcPct val="0"/>
              </a:spcBef>
              <a:buClrTx/>
            </a:pPr>
            <a:r>
              <a:rPr lang="en-US" sz="1800" dirty="0">
                <a:latin typeface="Times New Roman" pitchFamily="-84" charset="0"/>
              </a:rPr>
              <a:t>Les </a:t>
            </a:r>
            <a:r>
              <a:rPr lang="en-US" sz="1800" dirty="0" err="1">
                <a:latin typeface="Times New Roman" pitchFamily="-84" charset="0"/>
              </a:rPr>
              <a:t>Algorithmes</a:t>
            </a:r>
            <a:r>
              <a:rPr lang="en-US" sz="1800" dirty="0">
                <a:latin typeface="Times New Roman" pitchFamily="-84" charset="0"/>
              </a:rPr>
              <a:t> </a:t>
            </a:r>
          </a:p>
          <a:p>
            <a:pPr algn="l" eaLnBrk="0" hangingPunct="0">
              <a:lnSpc>
                <a:spcPct val="100000"/>
              </a:lnSpc>
              <a:spcBef>
                <a:spcPct val="0"/>
              </a:spcBef>
              <a:buClrTx/>
            </a:pPr>
            <a:r>
              <a:rPr lang="en-US" sz="1800" dirty="0">
                <a:latin typeface="Times New Roman" pitchFamily="-84" charset="0"/>
              </a:rPr>
              <a:t>2000 Route des </a:t>
            </a:r>
            <a:r>
              <a:rPr lang="en-US" sz="1800" dirty="0" err="1">
                <a:latin typeface="Times New Roman" pitchFamily="-84" charset="0"/>
              </a:rPr>
              <a:t>Lucioles</a:t>
            </a:r>
            <a:endParaRPr lang="en-US" sz="1800" dirty="0">
              <a:latin typeface="Times New Roman" pitchFamily="-84" charset="0"/>
            </a:endParaRPr>
          </a:p>
          <a:p>
            <a:pPr algn="l" eaLnBrk="0" hangingPunct="0">
              <a:lnSpc>
                <a:spcPct val="100000"/>
              </a:lnSpc>
              <a:spcBef>
                <a:spcPct val="0"/>
              </a:spcBef>
              <a:buClrTx/>
            </a:pPr>
            <a:r>
              <a:rPr lang="en-US" sz="1800" dirty="0">
                <a:latin typeface="Times New Roman" pitchFamily="-84" charset="0"/>
              </a:rPr>
              <a:t>06410 </a:t>
            </a:r>
            <a:r>
              <a:rPr lang="en-US" sz="1800" dirty="0" err="1">
                <a:latin typeface="Times New Roman" pitchFamily="-84" charset="0"/>
              </a:rPr>
              <a:t>Biot</a:t>
            </a:r>
            <a:r>
              <a:rPr lang="en-US" sz="1800" dirty="0">
                <a:latin typeface="Times New Roman" pitchFamily="-84" charset="0"/>
              </a:rPr>
              <a:t>-Sophia-Antipolis</a:t>
            </a:r>
          </a:p>
          <a:p>
            <a:pPr algn="l" eaLnBrk="0" hangingPunct="0">
              <a:lnSpc>
                <a:spcPct val="100000"/>
              </a:lnSpc>
              <a:spcBef>
                <a:spcPct val="0"/>
              </a:spcBef>
              <a:buClrTx/>
            </a:pPr>
            <a:r>
              <a:rPr lang="en-US" sz="1800" dirty="0">
                <a:latin typeface="Times New Roman" pitchFamily="-84" charset="0"/>
              </a:rPr>
              <a:t>France</a:t>
            </a:r>
          </a:p>
        </p:txBody>
      </p:sp>
      <p:sp>
        <p:nvSpPr>
          <p:cNvPr id="9" name="Rectangle 5"/>
          <p:cNvSpPr>
            <a:spLocks noChangeArrowheads="1"/>
          </p:cNvSpPr>
          <p:nvPr/>
        </p:nvSpPr>
        <p:spPr bwMode="auto">
          <a:xfrm>
            <a:off x="7285037" y="4285429"/>
            <a:ext cx="3059113" cy="1200971"/>
          </a:xfrm>
          <a:prstGeom prst="rect">
            <a:avLst/>
          </a:prstGeom>
          <a:noFill/>
          <a:ln w="9525">
            <a:noFill/>
            <a:miter lim="800000"/>
            <a:headEnd/>
            <a:tailEnd/>
          </a:ln>
        </p:spPr>
        <p:txBody>
          <a:bodyPr lIns="92075" tIns="46038" rIns="92075" bIns="46038">
            <a:prstTxWarp prst="textNoShape">
              <a:avLst/>
            </a:prstTxWarp>
            <a:spAutoFit/>
          </a:bodyPr>
          <a:lstStyle/>
          <a:p>
            <a:pPr algn="l" eaLnBrk="0" hangingPunct="0">
              <a:lnSpc>
                <a:spcPct val="100000"/>
              </a:lnSpc>
              <a:spcBef>
                <a:spcPct val="0"/>
              </a:spcBef>
              <a:buClrTx/>
            </a:pPr>
            <a:r>
              <a:rPr lang="en-US" sz="1800" dirty="0">
                <a:latin typeface="Times New Roman" pitchFamily="-84" charset="0"/>
              </a:rPr>
              <a:t>phone  	+33 4 37.43.47.27</a:t>
            </a:r>
          </a:p>
          <a:p>
            <a:pPr algn="l" eaLnBrk="0" hangingPunct="0">
              <a:lnSpc>
                <a:spcPct val="100000"/>
              </a:lnSpc>
              <a:spcBef>
                <a:spcPct val="0"/>
              </a:spcBef>
              <a:buClrTx/>
            </a:pPr>
            <a:r>
              <a:rPr lang="en-US" sz="1800" dirty="0">
                <a:latin typeface="Times New Roman" pitchFamily="-84" charset="0"/>
              </a:rPr>
              <a:t>mobile	+33 6 09.97.27.23</a:t>
            </a:r>
          </a:p>
          <a:p>
            <a:pPr algn="l" eaLnBrk="0" hangingPunct="0">
              <a:lnSpc>
                <a:spcPct val="100000"/>
              </a:lnSpc>
              <a:spcBef>
                <a:spcPct val="0"/>
              </a:spcBef>
              <a:buClrTx/>
            </a:pPr>
            <a:r>
              <a:rPr lang="en-US" sz="1800" dirty="0" err="1">
                <a:latin typeface="Times New Roman" pitchFamily="-84" charset="0"/>
              </a:rPr>
              <a:t>albert.godfrind@oracle.com</a:t>
            </a:r>
            <a:endParaRPr lang="en-US" sz="1800" dirty="0">
              <a:latin typeface="Times New Roman" pitchFamily="-84" charset="0"/>
            </a:endParaRPr>
          </a:p>
          <a:p>
            <a:pPr algn="l" eaLnBrk="0" hangingPunct="0">
              <a:lnSpc>
                <a:spcPct val="100000"/>
              </a:lnSpc>
              <a:spcBef>
                <a:spcPct val="0"/>
              </a:spcBef>
              <a:buClrTx/>
            </a:pPr>
            <a:r>
              <a:rPr lang="en-US" sz="1800" dirty="0">
                <a:latin typeface="Times New Roman" pitchFamily="-84" charset="0"/>
              </a:rPr>
              <a:t>http://</a:t>
            </a:r>
            <a:r>
              <a:rPr lang="en-US" sz="1800" dirty="0" err="1">
                <a:latin typeface="Times New Roman" pitchFamily="-84" charset="0"/>
              </a:rPr>
              <a:t>www.oracle.com</a:t>
            </a:r>
            <a:r>
              <a:rPr lang="en-US" sz="1800" dirty="0">
                <a:latin typeface="Times New Roman" pitchFamily="-84" charset="0"/>
              </a:rPr>
              <a:t>/</a:t>
            </a:r>
          </a:p>
        </p:txBody>
      </p:sp>
      <p:sp>
        <p:nvSpPr>
          <p:cNvPr id="10" name="Rectangle 6"/>
          <p:cNvSpPr>
            <a:spLocks noChangeArrowheads="1"/>
          </p:cNvSpPr>
          <p:nvPr/>
        </p:nvSpPr>
        <p:spPr bwMode="auto">
          <a:xfrm>
            <a:off x="2106612" y="4285429"/>
            <a:ext cx="2193925" cy="366713"/>
          </a:xfrm>
          <a:prstGeom prst="rect">
            <a:avLst/>
          </a:prstGeom>
          <a:noFill/>
          <a:ln w="9525">
            <a:noFill/>
            <a:miter lim="800000"/>
            <a:headEnd/>
            <a:tailEnd/>
          </a:ln>
        </p:spPr>
        <p:txBody>
          <a:bodyPr lIns="92075" tIns="46038" rIns="92075" bIns="46038">
            <a:prstTxWarp prst="textNoShape">
              <a:avLst/>
            </a:prstTxWarp>
            <a:spAutoFit/>
          </a:bodyPr>
          <a:lstStyle/>
          <a:p>
            <a:pPr algn="l" eaLnBrk="0" hangingPunct="0">
              <a:lnSpc>
                <a:spcPct val="100000"/>
              </a:lnSpc>
              <a:spcBef>
                <a:spcPct val="0"/>
              </a:spcBef>
              <a:buClrTx/>
            </a:pPr>
            <a:r>
              <a:rPr lang="en-US" sz="1800">
                <a:latin typeface="Times New Roman" pitchFamily="-84" charset="0"/>
              </a:rPr>
              <a:t>Oracle Corporation</a:t>
            </a:r>
          </a:p>
        </p:txBody>
      </p:sp>
      <p:pic>
        <p:nvPicPr>
          <p:cNvPr id="11" name="Picture 7" descr="D:\Files\Templates and Logos\Oracle\signature_color\oracle_sig_clr.bmp"/>
          <p:cNvPicPr>
            <a:picLocks noChangeAspect="1" noChangeArrowheads="1"/>
          </p:cNvPicPr>
          <p:nvPr/>
        </p:nvPicPr>
        <p:blipFill>
          <a:blip r:embed="rId2"/>
          <a:srcRect/>
          <a:stretch>
            <a:fillRect/>
          </a:stretch>
        </p:blipFill>
        <p:spPr bwMode="auto">
          <a:xfrm>
            <a:off x="2166937" y="1493837"/>
            <a:ext cx="3429000" cy="792163"/>
          </a:xfrm>
          <a:prstGeom prst="rect">
            <a:avLst/>
          </a:prstGeom>
          <a:noFill/>
          <a:ln w="9525">
            <a:noFill/>
            <a:miter lim="800000"/>
            <a:headEnd/>
            <a:tailEnd/>
          </a:ln>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477" y="2255205"/>
            <a:ext cx="2092821" cy="2092821"/>
          </a:xfrm>
          <a:prstGeom prst="rect">
            <a:avLst/>
          </a:prstGeom>
        </p:spPr>
      </p:pic>
    </p:spTree>
    <p:extLst>
      <p:ext uri="{BB962C8B-B14F-4D97-AF65-F5344CB8AC3E}">
        <p14:creationId xmlns:p14="http://schemas.microsoft.com/office/powerpoint/2010/main" val="10254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pPr/>
              <a:t>53</a:t>
            </a:fld>
            <a:endParaRPr lang="en-US" dirty="0"/>
          </a:p>
        </p:txBody>
      </p:sp>
    </p:spTree>
    <p:extLst>
      <p:ext uri="{BB962C8B-B14F-4D97-AF65-F5344CB8AC3E}">
        <p14:creationId xmlns:p14="http://schemas.microsoft.com/office/powerpoint/2010/main" val="1462544485"/>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98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689565" y="1949125"/>
            <a:ext cx="4247147" cy="3573379"/>
          </a:xfrm>
          <a:prstGeom prst="rect">
            <a:avLst/>
          </a:prstGeom>
          <a:solidFill>
            <a:schemeClr val="bg1"/>
          </a:solidFill>
          <a:ln w="19050">
            <a:solidFill>
              <a:schemeClr val="tx1">
                <a:lumMod val="40000"/>
                <a:lumOff val="60000"/>
              </a:schemeClr>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5" name="Content Placeholder 4"/>
          <p:cNvSpPr>
            <a:spLocks noGrp="1"/>
          </p:cNvSpPr>
          <p:nvPr>
            <p:ph sz="half" idx="1"/>
          </p:nvPr>
        </p:nvSpPr>
        <p:spPr/>
        <p:txBody>
          <a:bodyPr/>
          <a:lstStyle/>
          <a:p>
            <a:r>
              <a:rPr lang="de-DE" dirty="0"/>
              <a:t>What is a graph?</a:t>
            </a:r>
          </a:p>
          <a:p>
            <a:pPr lvl="1"/>
            <a:r>
              <a:rPr lang="de-DE" dirty="0"/>
              <a:t>Data model representing entities as vertices and relationships as edges</a:t>
            </a:r>
          </a:p>
          <a:p>
            <a:pPr lvl="1"/>
            <a:r>
              <a:rPr lang="de-DE" dirty="0"/>
              <a:t>Optionally including attributes</a:t>
            </a:r>
          </a:p>
          <a:p>
            <a:pPr lvl="1"/>
            <a:r>
              <a:rPr lang="de-DE" dirty="0"/>
              <a:t>Also known as „linked data“</a:t>
            </a:r>
          </a:p>
          <a:p>
            <a:r>
              <a:rPr lang="de-DE" dirty="0"/>
              <a:t>What are typical graphs?</a:t>
            </a:r>
          </a:p>
          <a:p>
            <a:pPr lvl="1"/>
            <a:r>
              <a:rPr lang="de-DE" dirty="0"/>
              <a:t>Social Networks</a:t>
            </a:r>
          </a:p>
          <a:p>
            <a:pPr lvl="2"/>
            <a:r>
              <a:rPr lang="de-DE" dirty="0"/>
              <a:t>LinkedIn, facebook, Google+, ...</a:t>
            </a:r>
          </a:p>
          <a:p>
            <a:pPr lvl="1"/>
            <a:r>
              <a:rPr lang="de-DE" dirty="0"/>
              <a:t>IP Networks, physical networks, ...</a:t>
            </a:r>
          </a:p>
          <a:p>
            <a:pPr lvl="1"/>
            <a:r>
              <a:rPr lang="de-DE" dirty="0"/>
              <a:t>Knowledge Graphs</a:t>
            </a:r>
          </a:p>
          <a:p>
            <a:pPr lvl="2"/>
            <a:r>
              <a:rPr lang="de-DE" dirty="0"/>
              <a:t>Apple SIRI, Google Knowledge Graph, ...</a:t>
            </a: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Title 3"/>
          <p:cNvSpPr>
            <a:spLocks noGrp="1"/>
          </p:cNvSpPr>
          <p:nvPr>
            <p:ph type="title"/>
          </p:nvPr>
        </p:nvSpPr>
        <p:spPr/>
        <p:txBody>
          <a:bodyPr/>
          <a:lstStyle/>
          <a:p>
            <a:r>
              <a:rPr lang="de-DE" dirty="0"/>
              <a:t>Graph Data Model</a:t>
            </a:r>
            <a:endParaRPr lang="en-US" dirty="0"/>
          </a:p>
        </p:txBody>
      </p:sp>
      <p:grpSp>
        <p:nvGrpSpPr>
          <p:cNvPr id="2" name="Content Placeholder 6"/>
          <p:cNvGrpSpPr>
            <a:grpSpLocks noGrp="1"/>
          </p:cNvGrpSpPr>
          <p:nvPr/>
        </p:nvGrpSpPr>
        <p:grpSpPr>
          <a:xfrm>
            <a:off x="6813900" y="2052093"/>
            <a:ext cx="3858117" cy="3326032"/>
            <a:chOff x="7354295" y="1063297"/>
            <a:chExt cx="3913967" cy="2367819"/>
          </a:xfrm>
        </p:grpSpPr>
        <p:cxnSp>
          <p:nvCxnSpPr>
            <p:cNvPr id="8" name="Straight Arrow Connector 7"/>
            <p:cNvCxnSpPr>
              <a:stCxn id="16" idx="7"/>
              <a:endCxn id="19" idx="2"/>
            </p:cNvCxnSpPr>
            <p:nvPr/>
          </p:nvCxnSpPr>
          <p:spPr bwMode="auto">
            <a:xfrm flipV="1">
              <a:off x="8793437" y="1266498"/>
              <a:ext cx="822563" cy="42527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6" idx="5"/>
              <a:endCxn id="20" idx="2"/>
            </p:cNvCxnSpPr>
            <p:nvPr/>
          </p:nvCxnSpPr>
          <p:spPr bwMode="auto">
            <a:xfrm>
              <a:off x="8793437" y="1979142"/>
              <a:ext cx="240208" cy="22207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7" idx="2"/>
              <a:endCxn id="20" idx="7"/>
            </p:cNvCxnSpPr>
            <p:nvPr/>
          </p:nvCxnSpPr>
          <p:spPr bwMode="auto">
            <a:xfrm flipH="1">
              <a:off x="9565395" y="1849005"/>
              <a:ext cx="1079883" cy="20852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9" idx="4"/>
              <a:endCxn id="15" idx="0"/>
            </p:cNvCxnSpPr>
            <p:nvPr/>
          </p:nvCxnSpPr>
          <p:spPr bwMode="auto">
            <a:xfrm>
              <a:off x="9927491" y="1469697"/>
              <a:ext cx="148975" cy="97536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16" idx="1"/>
            </p:cNvCxnSpPr>
            <p:nvPr/>
          </p:nvCxnSpPr>
          <p:spPr bwMode="auto">
            <a:xfrm>
              <a:off x="7936650" y="1456151"/>
              <a:ext cx="416269" cy="23562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19" idx="3"/>
            </p:cNvCxnSpPr>
            <p:nvPr/>
          </p:nvCxnSpPr>
          <p:spPr bwMode="auto">
            <a:xfrm flipV="1">
              <a:off x="9434900" y="1410181"/>
              <a:ext cx="272333" cy="67558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bwMode="auto">
            <a:xfrm>
              <a:off x="9294812" y="2819400"/>
              <a:ext cx="1675963" cy="611716"/>
            </a:xfrm>
            <a:custGeom>
              <a:avLst/>
              <a:gdLst>
                <a:gd name="connsiteX0" fmla="*/ 624714 w 1256984"/>
                <a:gd name="connsiteY0" fmla="*/ 0 h 459720"/>
                <a:gd name="connsiteX1" fmla="*/ 88165 w 1256984"/>
                <a:gd name="connsiteY1" fmla="*/ 408080 h 459720"/>
                <a:gd name="connsiteX2" fmla="*/ 1153705 w 1256984"/>
                <a:gd name="connsiteY2" fmla="*/ 309838 h 459720"/>
                <a:gd name="connsiteX3" fmla="*/ 707841 w 1256984"/>
                <a:gd name="connsiteY3" fmla="*/ 0 h 459720"/>
                <a:gd name="connsiteX4" fmla="*/ 707841 w 1256984"/>
                <a:gd name="connsiteY4" fmla="*/ 0 h 459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984" h="459720">
                  <a:moveTo>
                    <a:pt x="624714" y="0"/>
                  </a:moveTo>
                  <a:cubicBezTo>
                    <a:pt x="312357" y="178220"/>
                    <a:pt x="0" y="356440"/>
                    <a:pt x="88165" y="408080"/>
                  </a:cubicBezTo>
                  <a:cubicBezTo>
                    <a:pt x="176330" y="459720"/>
                    <a:pt x="1050426" y="377851"/>
                    <a:pt x="1153705" y="309838"/>
                  </a:cubicBezTo>
                  <a:cubicBezTo>
                    <a:pt x="1256984" y="241825"/>
                    <a:pt x="707841" y="0"/>
                    <a:pt x="707841" y="0"/>
                  </a:cubicBezTo>
                  <a:lnTo>
                    <a:pt x="707841" y="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lIns="121899" tIns="60949" rIns="121899" bIns="60949" anchor="ctr"/>
            <a:lstStyle/>
            <a:p>
              <a:pPr algn="ctr">
                <a:defRPr/>
              </a:pPr>
              <a:endParaRPr lang="en-US"/>
            </a:p>
          </p:txBody>
        </p:sp>
        <p:sp>
          <p:nvSpPr>
            <p:cNvPr id="15" name="Oval 14"/>
            <p:cNvSpPr/>
            <p:nvPr/>
          </p:nvSpPr>
          <p:spPr>
            <a:xfrm>
              <a:off x="9764974" y="2445057"/>
              <a:ext cx="622984" cy="406400"/>
            </a:xfrm>
            <a:prstGeom prst="ellipse">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algn="ctr"/>
              <a:r>
                <a:rPr lang="en-US" sz="2100" dirty="0">
                  <a:solidFill>
                    <a:schemeClr val="tx1"/>
                  </a:solidFill>
                  <a:latin typeface="Arial" pitchFamily="34" charset="0"/>
                  <a:cs typeface="Arial" pitchFamily="34" charset="0"/>
                </a:rPr>
                <a:t>E</a:t>
              </a:r>
            </a:p>
          </p:txBody>
        </p:sp>
        <p:sp>
          <p:nvSpPr>
            <p:cNvPr id="16" name="Oval 15"/>
            <p:cNvSpPr/>
            <p:nvPr/>
          </p:nvSpPr>
          <p:spPr>
            <a:xfrm>
              <a:off x="8261685" y="1632257"/>
              <a:ext cx="622984" cy="406400"/>
            </a:xfrm>
            <a:prstGeom prst="ellipse">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algn="ctr"/>
              <a:r>
                <a:rPr lang="en-US" sz="2100" dirty="0">
                  <a:solidFill>
                    <a:schemeClr val="tx1"/>
                  </a:solidFill>
                  <a:latin typeface="Arial" pitchFamily="34" charset="0"/>
                  <a:cs typeface="Arial" pitchFamily="34" charset="0"/>
                </a:rPr>
                <a:t>A</a:t>
              </a:r>
            </a:p>
          </p:txBody>
        </p:sp>
        <p:sp>
          <p:nvSpPr>
            <p:cNvPr id="17" name="Oval 16"/>
            <p:cNvSpPr/>
            <p:nvPr/>
          </p:nvSpPr>
          <p:spPr>
            <a:xfrm>
              <a:off x="10645278" y="1645804"/>
              <a:ext cx="622984" cy="406400"/>
            </a:xfrm>
            <a:prstGeom prst="ellipse">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algn="ctr"/>
              <a:r>
                <a:rPr lang="en-US" sz="2100" dirty="0">
                  <a:solidFill>
                    <a:schemeClr val="tx1"/>
                  </a:solidFill>
                  <a:latin typeface="Arial" pitchFamily="34" charset="0"/>
                  <a:cs typeface="Arial" pitchFamily="34" charset="0"/>
                </a:rPr>
                <a:t>D</a:t>
              </a:r>
            </a:p>
          </p:txBody>
        </p:sp>
        <p:sp>
          <p:nvSpPr>
            <p:cNvPr id="18" name="Oval 17"/>
            <p:cNvSpPr/>
            <p:nvPr/>
          </p:nvSpPr>
          <p:spPr>
            <a:xfrm>
              <a:off x="7354295" y="1090390"/>
              <a:ext cx="622984" cy="406400"/>
            </a:xfrm>
            <a:prstGeom prst="ellipse">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algn="ctr"/>
              <a:r>
                <a:rPr lang="en-US" sz="2100" dirty="0">
                  <a:solidFill>
                    <a:schemeClr val="tx1"/>
                  </a:solidFill>
                  <a:latin typeface="Arial" pitchFamily="34" charset="0"/>
                  <a:cs typeface="Arial" pitchFamily="34" charset="0"/>
                </a:rPr>
                <a:t>C</a:t>
              </a:r>
            </a:p>
          </p:txBody>
        </p:sp>
        <p:sp>
          <p:nvSpPr>
            <p:cNvPr id="19" name="Oval 18"/>
            <p:cNvSpPr/>
            <p:nvPr/>
          </p:nvSpPr>
          <p:spPr>
            <a:xfrm>
              <a:off x="9615999" y="1063297"/>
              <a:ext cx="622984" cy="406400"/>
            </a:xfrm>
            <a:prstGeom prst="ellipse">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algn="ctr"/>
              <a:r>
                <a:rPr lang="en-US" sz="2100" dirty="0">
                  <a:solidFill>
                    <a:schemeClr val="tx1"/>
                  </a:solidFill>
                  <a:latin typeface="Arial" pitchFamily="34" charset="0"/>
                  <a:cs typeface="Arial" pitchFamily="34" charset="0"/>
                </a:rPr>
                <a:t>B</a:t>
              </a:r>
            </a:p>
          </p:txBody>
        </p:sp>
        <p:sp>
          <p:nvSpPr>
            <p:cNvPr id="20" name="Oval 19"/>
            <p:cNvSpPr/>
            <p:nvPr/>
          </p:nvSpPr>
          <p:spPr>
            <a:xfrm>
              <a:off x="9033644" y="1998017"/>
              <a:ext cx="622984" cy="406400"/>
            </a:xfrm>
            <a:prstGeom prst="ellipse">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algn="ctr"/>
              <a:r>
                <a:rPr lang="en-US" sz="2100" dirty="0">
                  <a:solidFill>
                    <a:schemeClr val="tx1"/>
                  </a:solidFill>
                  <a:latin typeface="Arial" pitchFamily="34" charset="0"/>
                  <a:cs typeface="Arial" pitchFamily="34" charset="0"/>
                </a:rPr>
                <a:t>F</a:t>
              </a:r>
            </a:p>
          </p:txBody>
        </p:sp>
        <p:cxnSp>
          <p:nvCxnSpPr>
            <p:cNvPr id="21" name="Straight Arrow Connector 20"/>
            <p:cNvCxnSpPr>
              <a:endCxn id="14" idx="3"/>
            </p:cNvCxnSpPr>
            <p:nvPr/>
          </p:nvCxnSpPr>
          <p:spPr>
            <a:xfrm flipH="1" flipV="1">
              <a:off x="10238592" y="2819400"/>
              <a:ext cx="230627" cy="997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286975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31813" y="1524001"/>
            <a:ext cx="5524742" cy="4419600"/>
          </a:xfrm>
        </p:spPr>
        <p:txBody>
          <a:bodyPr/>
          <a:lstStyle/>
          <a:p>
            <a:r>
              <a:rPr lang="de-DE" dirty="0"/>
              <a:t>Why are graphs popular?</a:t>
            </a:r>
          </a:p>
          <a:p>
            <a:pPr lvl="1"/>
            <a:r>
              <a:rPr lang="de-DE" dirty="0"/>
              <a:t>Easy data modeling</a:t>
            </a:r>
          </a:p>
          <a:p>
            <a:pPr lvl="2"/>
            <a:r>
              <a:rPr lang="de-DE" dirty="0"/>
              <a:t>„whiteboard friendly“</a:t>
            </a:r>
          </a:p>
          <a:p>
            <a:pPr lvl="1"/>
            <a:r>
              <a:rPr lang="de-DE" dirty="0"/>
              <a:t>Flexible data model</a:t>
            </a:r>
          </a:p>
          <a:p>
            <a:pPr lvl="2"/>
            <a:r>
              <a:rPr lang="de-DE" dirty="0"/>
              <a:t>No predefined schema, easily extensible</a:t>
            </a:r>
          </a:p>
          <a:p>
            <a:pPr lvl="2"/>
            <a:r>
              <a:rPr lang="de-DE" dirty="0"/>
              <a:t>Particularly useful for sparse data</a:t>
            </a:r>
          </a:p>
          <a:p>
            <a:pPr lvl="1"/>
            <a:r>
              <a:rPr lang="de-DE" dirty="0"/>
              <a:t>Insight from graphical representation</a:t>
            </a:r>
          </a:p>
          <a:p>
            <a:pPr lvl="2"/>
            <a:r>
              <a:rPr lang="de-DE" dirty="0"/>
              <a:t>Intuitive visualization</a:t>
            </a:r>
          </a:p>
          <a:p>
            <a:pPr lvl="1"/>
            <a:r>
              <a:rPr lang="de-DE" b="1" dirty="0">
                <a:solidFill>
                  <a:srgbClr val="FF0000"/>
                </a:solidFill>
              </a:rPr>
              <a:t>Enabling new kinds of analysis</a:t>
            </a:r>
          </a:p>
          <a:p>
            <a:pPr lvl="2"/>
            <a:r>
              <a:rPr lang="de-DE" dirty="0"/>
              <a:t>Overcoming some limitations in relational technology</a:t>
            </a:r>
          </a:p>
          <a:p>
            <a:pPr lvl="2"/>
            <a:r>
              <a:rPr lang="de-DE" dirty="0"/>
              <a:t>Basis for Machine Learning (Neural Networks)</a:t>
            </a:r>
          </a:p>
        </p:txBody>
      </p:sp>
      <p:sp>
        <p:nvSpPr>
          <p:cNvPr id="4" name="Title 3"/>
          <p:cNvSpPr>
            <a:spLocks noGrp="1"/>
          </p:cNvSpPr>
          <p:nvPr>
            <p:ph type="title"/>
          </p:nvPr>
        </p:nvSpPr>
        <p:spPr/>
        <p:txBody>
          <a:bodyPr/>
          <a:lstStyle/>
          <a:p>
            <a:r>
              <a:rPr lang="de-DE" dirty="0"/>
              <a:t>Graph Data Model</a:t>
            </a:r>
            <a:endParaRPr lang="en-US" dirty="0"/>
          </a:p>
        </p:txBody>
      </p:sp>
      <p:sp>
        <p:nvSpPr>
          <p:cNvPr id="22" name="Rectangle 21"/>
          <p:cNvSpPr/>
          <p:nvPr/>
        </p:nvSpPr>
        <p:spPr>
          <a:xfrm>
            <a:off x="6689565" y="1949125"/>
            <a:ext cx="4247147" cy="3573379"/>
          </a:xfrm>
          <a:prstGeom prst="rect">
            <a:avLst/>
          </a:prstGeom>
          <a:solidFill>
            <a:schemeClr val="bg1"/>
          </a:solidFill>
          <a:ln w="19050">
            <a:solidFill>
              <a:schemeClr val="tx1">
                <a:lumMod val="40000"/>
                <a:lumOff val="60000"/>
              </a:schemeClr>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2" name="Content Placeholder 6"/>
          <p:cNvGrpSpPr>
            <a:grpSpLocks noGrp="1"/>
          </p:cNvGrpSpPr>
          <p:nvPr/>
        </p:nvGrpSpPr>
        <p:grpSpPr>
          <a:xfrm>
            <a:off x="6813900" y="2052093"/>
            <a:ext cx="3858117" cy="3326032"/>
            <a:chOff x="7354295" y="1063297"/>
            <a:chExt cx="3913967" cy="2367819"/>
          </a:xfrm>
        </p:grpSpPr>
        <p:cxnSp>
          <p:nvCxnSpPr>
            <p:cNvPr id="24" name="Straight Arrow Connector 23"/>
            <p:cNvCxnSpPr>
              <a:stCxn id="32" idx="7"/>
              <a:endCxn id="35" idx="2"/>
            </p:cNvCxnSpPr>
            <p:nvPr/>
          </p:nvCxnSpPr>
          <p:spPr bwMode="auto">
            <a:xfrm flipV="1">
              <a:off x="8793437" y="1266498"/>
              <a:ext cx="822563" cy="42527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2" idx="5"/>
              <a:endCxn id="36" idx="2"/>
            </p:cNvCxnSpPr>
            <p:nvPr/>
          </p:nvCxnSpPr>
          <p:spPr bwMode="auto">
            <a:xfrm>
              <a:off x="8793437" y="1979142"/>
              <a:ext cx="240208" cy="22207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33" idx="2"/>
              <a:endCxn id="36" idx="7"/>
            </p:cNvCxnSpPr>
            <p:nvPr/>
          </p:nvCxnSpPr>
          <p:spPr bwMode="auto">
            <a:xfrm flipH="1">
              <a:off x="9565395" y="1849005"/>
              <a:ext cx="1079883" cy="20852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35" idx="4"/>
              <a:endCxn id="31" idx="0"/>
            </p:cNvCxnSpPr>
            <p:nvPr/>
          </p:nvCxnSpPr>
          <p:spPr bwMode="auto">
            <a:xfrm>
              <a:off x="9927491" y="1469697"/>
              <a:ext cx="148975" cy="97536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32" idx="1"/>
            </p:cNvCxnSpPr>
            <p:nvPr/>
          </p:nvCxnSpPr>
          <p:spPr bwMode="auto">
            <a:xfrm>
              <a:off x="7936650" y="1456151"/>
              <a:ext cx="416269" cy="23562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35" idx="3"/>
            </p:cNvCxnSpPr>
            <p:nvPr/>
          </p:nvCxnSpPr>
          <p:spPr bwMode="auto">
            <a:xfrm flipV="1">
              <a:off x="9434900" y="1410181"/>
              <a:ext cx="272333" cy="67558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bwMode="auto">
            <a:xfrm>
              <a:off x="9294812" y="2819400"/>
              <a:ext cx="1675963" cy="611716"/>
            </a:xfrm>
            <a:custGeom>
              <a:avLst/>
              <a:gdLst>
                <a:gd name="connsiteX0" fmla="*/ 624714 w 1256984"/>
                <a:gd name="connsiteY0" fmla="*/ 0 h 459720"/>
                <a:gd name="connsiteX1" fmla="*/ 88165 w 1256984"/>
                <a:gd name="connsiteY1" fmla="*/ 408080 h 459720"/>
                <a:gd name="connsiteX2" fmla="*/ 1153705 w 1256984"/>
                <a:gd name="connsiteY2" fmla="*/ 309838 h 459720"/>
                <a:gd name="connsiteX3" fmla="*/ 707841 w 1256984"/>
                <a:gd name="connsiteY3" fmla="*/ 0 h 459720"/>
                <a:gd name="connsiteX4" fmla="*/ 707841 w 1256984"/>
                <a:gd name="connsiteY4" fmla="*/ 0 h 459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984" h="459720">
                  <a:moveTo>
                    <a:pt x="624714" y="0"/>
                  </a:moveTo>
                  <a:cubicBezTo>
                    <a:pt x="312357" y="178220"/>
                    <a:pt x="0" y="356440"/>
                    <a:pt x="88165" y="408080"/>
                  </a:cubicBezTo>
                  <a:cubicBezTo>
                    <a:pt x="176330" y="459720"/>
                    <a:pt x="1050426" y="377851"/>
                    <a:pt x="1153705" y="309838"/>
                  </a:cubicBezTo>
                  <a:cubicBezTo>
                    <a:pt x="1256984" y="241825"/>
                    <a:pt x="707841" y="0"/>
                    <a:pt x="707841" y="0"/>
                  </a:cubicBezTo>
                  <a:lnTo>
                    <a:pt x="707841" y="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lIns="121899" tIns="60949" rIns="121899" bIns="60949" anchor="ctr"/>
            <a:lstStyle/>
            <a:p>
              <a:pPr algn="ctr">
                <a:defRPr/>
              </a:pPr>
              <a:endParaRPr lang="en-US"/>
            </a:p>
          </p:txBody>
        </p:sp>
        <p:sp>
          <p:nvSpPr>
            <p:cNvPr id="31" name="Oval 30"/>
            <p:cNvSpPr/>
            <p:nvPr/>
          </p:nvSpPr>
          <p:spPr>
            <a:xfrm>
              <a:off x="9764974" y="2445057"/>
              <a:ext cx="622984" cy="406400"/>
            </a:xfrm>
            <a:prstGeom prst="ellipse">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algn="ctr"/>
              <a:r>
                <a:rPr lang="en-US" sz="2100" dirty="0">
                  <a:solidFill>
                    <a:schemeClr val="tx1"/>
                  </a:solidFill>
                  <a:latin typeface="Arial" pitchFamily="34" charset="0"/>
                  <a:cs typeface="Arial" pitchFamily="34" charset="0"/>
                </a:rPr>
                <a:t>E</a:t>
              </a:r>
            </a:p>
          </p:txBody>
        </p:sp>
        <p:sp>
          <p:nvSpPr>
            <p:cNvPr id="32" name="Oval 31"/>
            <p:cNvSpPr/>
            <p:nvPr/>
          </p:nvSpPr>
          <p:spPr>
            <a:xfrm>
              <a:off x="8261685" y="1632257"/>
              <a:ext cx="622984" cy="406400"/>
            </a:xfrm>
            <a:prstGeom prst="ellipse">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algn="ctr"/>
              <a:r>
                <a:rPr lang="en-US" sz="2100" dirty="0">
                  <a:solidFill>
                    <a:schemeClr val="tx1"/>
                  </a:solidFill>
                  <a:latin typeface="Arial" pitchFamily="34" charset="0"/>
                  <a:cs typeface="Arial" pitchFamily="34" charset="0"/>
                </a:rPr>
                <a:t>A</a:t>
              </a:r>
            </a:p>
          </p:txBody>
        </p:sp>
        <p:sp>
          <p:nvSpPr>
            <p:cNvPr id="33" name="Oval 32"/>
            <p:cNvSpPr/>
            <p:nvPr/>
          </p:nvSpPr>
          <p:spPr>
            <a:xfrm>
              <a:off x="10645278" y="1645804"/>
              <a:ext cx="622984" cy="406400"/>
            </a:xfrm>
            <a:prstGeom prst="ellipse">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algn="ctr"/>
              <a:r>
                <a:rPr lang="en-US" sz="2100" dirty="0">
                  <a:solidFill>
                    <a:schemeClr val="tx1"/>
                  </a:solidFill>
                  <a:latin typeface="Arial" pitchFamily="34" charset="0"/>
                  <a:cs typeface="Arial" pitchFamily="34" charset="0"/>
                </a:rPr>
                <a:t>D</a:t>
              </a:r>
            </a:p>
          </p:txBody>
        </p:sp>
        <p:sp>
          <p:nvSpPr>
            <p:cNvPr id="34" name="Oval 33"/>
            <p:cNvSpPr/>
            <p:nvPr/>
          </p:nvSpPr>
          <p:spPr>
            <a:xfrm>
              <a:off x="7354295" y="1090390"/>
              <a:ext cx="622984" cy="406400"/>
            </a:xfrm>
            <a:prstGeom prst="ellipse">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algn="ctr"/>
              <a:r>
                <a:rPr lang="en-US" sz="2100" dirty="0">
                  <a:solidFill>
                    <a:schemeClr val="tx1"/>
                  </a:solidFill>
                  <a:latin typeface="Arial" pitchFamily="34" charset="0"/>
                  <a:cs typeface="Arial" pitchFamily="34" charset="0"/>
                </a:rPr>
                <a:t>C</a:t>
              </a:r>
            </a:p>
          </p:txBody>
        </p:sp>
        <p:sp>
          <p:nvSpPr>
            <p:cNvPr id="35" name="Oval 34"/>
            <p:cNvSpPr/>
            <p:nvPr/>
          </p:nvSpPr>
          <p:spPr>
            <a:xfrm>
              <a:off x="9615999" y="1063297"/>
              <a:ext cx="622984" cy="406400"/>
            </a:xfrm>
            <a:prstGeom prst="ellipse">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algn="ctr"/>
              <a:r>
                <a:rPr lang="en-US" sz="2100" dirty="0">
                  <a:solidFill>
                    <a:schemeClr val="tx1"/>
                  </a:solidFill>
                  <a:latin typeface="Arial" pitchFamily="34" charset="0"/>
                  <a:cs typeface="Arial" pitchFamily="34" charset="0"/>
                </a:rPr>
                <a:t>B</a:t>
              </a:r>
            </a:p>
          </p:txBody>
        </p:sp>
        <p:sp>
          <p:nvSpPr>
            <p:cNvPr id="36" name="Oval 35"/>
            <p:cNvSpPr/>
            <p:nvPr/>
          </p:nvSpPr>
          <p:spPr>
            <a:xfrm>
              <a:off x="9033644" y="1998017"/>
              <a:ext cx="622984" cy="406400"/>
            </a:xfrm>
            <a:prstGeom prst="ellipse">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algn="ctr"/>
              <a:r>
                <a:rPr lang="en-US" sz="2100" dirty="0">
                  <a:solidFill>
                    <a:schemeClr val="tx1"/>
                  </a:solidFill>
                  <a:latin typeface="Arial" pitchFamily="34" charset="0"/>
                  <a:cs typeface="Arial" pitchFamily="34" charset="0"/>
                </a:rPr>
                <a:t>F</a:t>
              </a:r>
            </a:p>
          </p:txBody>
        </p:sp>
        <p:cxnSp>
          <p:nvCxnSpPr>
            <p:cNvPr id="37" name="Straight Arrow Connector 36"/>
            <p:cNvCxnSpPr>
              <a:endCxn id="30" idx="3"/>
            </p:cNvCxnSpPr>
            <p:nvPr/>
          </p:nvCxnSpPr>
          <p:spPr>
            <a:xfrm flipH="1" flipV="1">
              <a:off x="10238592" y="2819400"/>
              <a:ext cx="230627" cy="997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 name="Slide Number Placeholder 20"/>
          <p:cNvSpPr>
            <a:spLocks noGrp="1"/>
          </p:cNvSpPr>
          <p:nvPr>
            <p:ph type="sldNum" sz="quarter" idx="12"/>
          </p:nvPr>
        </p:nvSpPr>
        <p:spPr/>
        <p:txBody>
          <a:bodyPr/>
          <a:lstStyle/>
          <a:p>
            <a:fld id="{C51EAA63-D034-42AE-91FA-B13B9518C7BE}" type="slidenum">
              <a:rPr lang="en-US" smtClean="0"/>
              <a:pPr/>
              <a:t>7</a:t>
            </a:fld>
            <a:endParaRPr lang="en-US" dirty="0"/>
          </a:p>
        </p:txBody>
      </p:sp>
    </p:spTree>
    <p:extLst>
      <p:ext uri="{BB962C8B-B14F-4D97-AF65-F5344CB8AC3E}">
        <p14:creationId xmlns:p14="http://schemas.microsoft.com/office/powerpoint/2010/main" val="237115050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US" dirty="0"/>
              <a:t>Computational Graph Analytics</a:t>
            </a:r>
          </a:p>
        </p:txBody>
      </p:sp>
      <p:sp>
        <p:nvSpPr>
          <p:cNvPr id="8" name="Content Placeholder 7"/>
          <p:cNvSpPr>
            <a:spLocks noGrp="1"/>
          </p:cNvSpPr>
          <p:nvPr>
            <p:ph sz="half" idx="2"/>
          </p:nvPr>
        </p:nvSpPr>
        <p:spPr/>
        <p:txBody>
          <a:bodyPr/>
          <a:lstStyle/>
          <a:p>
            <a:r>
              <a:rPr lang="de-DE" dirty="0"/>
              <a:t>Compute values on vertices and edges</a:t>
            </a:r>
          </a:p>
          <a:p>
            <a:r>
              <a:rPr lang="de-DE" dirty="0"/>
              <a:t>Traversing graph or iterating over graph (usually repeatedly)</a:t>
            </a:r>
          </a:p>
          <a:p>
            <a:r>
              <a:rPr lang="de-DE" dirty="0"/>
              <a:t>Procedural logic</a:t>
            </a:r>
          </a:p>
          <a:p>
            <a:r>
              <a:rPr lang="de-DE" dirty="0"/>
              <a:t>Examples:</a:t>
            </a:r>
          </a:p>
          <a:p>
            <a:pPr lvl="1"/>
            <a:r>
              <a:rPr lang="de-DE" dirty="0"/>
              <a:t>Shortest Path, PageRank, Weakly Connected Components, Centrality, ...</a:t>
            </a:r>
            <a:endParaRPr lang="en-US" dirty="0"/>
          </a:p>
        </p:txBody>
      </p:sp>
      <p:sp>
        <p:nvSpPr>
          <p:cNvPr id="9" name="Text Placeholder 8"/>
          <p:cNvSpPr>
            <a:spLocks noGrp="1"/>
          </p:cNvSpPr>
          <p:nvPr>
            <p:ph type="body" sz="quarter" idx="3"/>
          </p:nvPr>
        </p:nvSpPr>
        <p:spPr/>
        <p:txBody>
          <a:bodyPr/>
          <a:lstStyle/>
          <a:p>
            <a:r>
              <a:rPr lang="en-US" dirty="0"/>
              <a:t>Graph Pattern Matching</a:t>
            </a:r>
          </a:p>
        </p:txBody>
      </p:sp>
      <p:sp>
        <p:nvSpPr>
          <p:cNvPr id="10" name="Content Placeholder 9"/>
          <p:cNvSpPr>
            <a:spLocks noGrp="1"/>
          </p:cNvSpPr>
          <p:nvPr>
            <p:ph sz="quarter" idx="4"/>
          </p:nvPr>
        </p:nvSpPr>
        <p:spPr/>
        <p:txBody>
          <a:bodyPr/>
          <a:lstStyle/>
          <a:p>
            <a:r>
              <a:rPr lang="de-DE" dirty="0"/>
              <a:t>Based on description of pattern</a:t>
            </a:r>
          </a:p>
          <a:p>
            <a:r>
              <a:rPr lang="de-DE" dirty="0"/>
              <a:t>Find all matching sub-graphs</a:t>
            </a:r>
            <a:endParaRPr lang="en-US" dirty="0"/>
          </a:p>
        </p:txBody>
      </p:sp>
      <p:sp>
        <p:nvSpPr>
          <p:cNvPr id="4" name="Footer Placeholder 3"/>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de-DE" dirty="0"/>
              <a:t>Categories of Graph Analysis</a:t>
            </a:r>
            <a:endParaRPr lang="en-US" dirty="0"/>
          </a:p>
        </p:txBody>
      </p:sp>
      <p:grpSp>
        <p:nvGrpSpPr>
          <p:cNvPr id="2" name="Group 26"/>
          <p:cNvGrpSpPr/>
          <p:nvPr/>
        </p:nvGrpSpPr>
        <p:grpSpPr>
          <a:xfrm>
            <a:off x="6354404" y="3538014"/>
            <a:ext cx="5385177" cy="2465740"/>
            <a:chOff x="5837817" y="312418"/>
            <a:chExt cx="5317863" cy="2372341"/>
          </a:xfrm>
        </p:grpSpPr>
        <p:sp>
          <p:nvSpPr>
            <p:cNvPr id="61" name="Rounded Rectangle 60"/>
            <p:cNvSpPr/>
            <p:nvPr/>
          </p:nvSpPr>
          <p:spPr>
            <a:xfrm>
              <a:off x="5837817" y="312418"/>
              <a:ext cx="5317863" cy="2372341"/>
            </a:xfrm>
            <a:prstGeom prst="roundRect">
              <a:avLst/>
            </a:prstGeom>
            <a:solidFill>
              <a:schemeClr val="bg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100" dirty="0"/>
            </a:p>
          </p:txBody>
        </p:sp>
        <p:sp>
          <p:nvSpPr>
            <p:cNvPr id="62" name="Oval 61"/>
            <p:cNvSpPr/>
            <p:nvPr/>
          </p:nvSpPr>
          <p:spPr>
            <a:xfrm>
              <a:off x="7073279" y="489058"/>
              <a:ext cx="402336" cy="402336"/>
            </a:xfrm>
            <a:prstGeom prst="ellipse">
              <a:avLst/>
            </a:prstGeom>
            <a:solidFill>
              <a:schemeClr val="bg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200" dirty="0"/>
            </a:p>
          </p:txBody>
        </p:sp>
        <p:sp>
          <p:nvSpPr>
            <p:cNvPr id="63" name="TextBox 62"/>
            <p:cNvSpPr txBox="1"/>
            <p:nvPr/>
          </p:nvSpPr>
          <p:spPr>
            <a:xfrm flipH="1">
              <a:off x="5997013" y="680664"/>
              <a:ext cx="1024128" cy="374904"/>
            </a:xfrm>
            <a:prstGeom prst="rect">
              <a:avLst/>
            </a:prstGeom>
            <a:noFill/>
          </p:spPr>
          <p:txBody>
            <a:bodyPr wrap="none" lIns="0" tIns="0" rIns="0" bIns="0" rtlCol="0">
              <a:noAutofit/>
            </a:bodyPr>
            <a:lstStyle/>
            <a:p>
              <a:pPr>
                <a:lnSpc>
                  <a:spcPct val="90000"/>
                </a:lnSpc>
              </a:pPr>
              <a:r>
                <a:rPr lang="en-US" sz="1000" b="1" dirty="0"/>
                <a:t>:Person{100}</a:t>
              </a:r>
            </a:p>
            <a:p>
              <a:pPr>
                <a:lnSpc>
                  <a:spcPct val="90000"/>
                </a:lnSpc>
              </a:pPr>
              <a:r>
                <a:rPr lang="en-US" sz="1000" dirty="0"/>
                <a:t>name = ‘Amber’</a:t>
              </a:r>
            </a:p>
            <a:p>
              <a:pPr>
                <a:lnSpc>
                  <a:spcPct val="90000"/>
                </a:lnSpc>
              </a:pPr>
              <a:r>
                <a:rPr lang="en-US" sz="1000" dirty="0"/>
                <a:t>age = 25</a:t>
              </a:r>
            </a:p>
          </p:txBody>
        </p:sp>
        <p:sp>
          <p:nvSpPr>
            <p:cNvPr id="64" name="Oval 63"/>
            <p:cNvSpPr/>
            <p:nvPr/>
          </p:nvSpPr>
          <p:spPr>
            <a:xfrm>
              <a:off x="7186306" y="1968686"/>
              <a:ext cx="402337" cy="402336"/>
            </a:xfrm>
            <a:prstGeom prst="ellipse">
              <a:avLst/>
            </a:prstGeom>
            <a:solidFill>
              <a:schemeClr val="bg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200" dirty="0"/>
            </a:p>
          </p:txBody>
        </p:sp>
        <p:sp>
          <p:nvSpPr>
            <p:cNvPr id="65" name="TextBox 64"/>
            <p:cNvSpPr txBox="1"/>
            <p:nvPr/>
          </p:nvSpPr>
          <p:spPr>
            <a:xfrm>
              <a:off x="6126136" y="2001764"/>
              <a:ext cx="1024129" cy="374904"/>
            </a:xfrm>
            <a:prstGeom prst="rect">
              <a:avLst/>
            </a:prstGeom>
            <a:noFill/>
          </p:spPr>
          <p:txBody>
            <a:bodyPr wrap="none" lIns="0" tIns="0" rIns="0" bIns="0" rtlCol="0">
              <a:noAutofit/>
            </a:bodyPr>
            <a:lstStyle/>
            <a:p>
              <a:pPr>
                <a:lnSpc>
                  <a:spcPct val="90000"/>
                </a:lnSpc>
              </a:pPr>
              <a:r>
                <a:rPr lang="en-US" sz="1000" b="1" dirty="0"/>
                <a:t>:Person{200}</a:t>
              </a:r>
            </a:p>
            <a:p>
              <a:pPr>
                <a:lnSpc>
                  <a:spcPct val="90000"/>
                </a:lnSpc>
              </a:pPr>
              <a:r>
                <a:rPr lang="en-US" sz="1000" dirty="0"/>
                <a:t>name = ‘Paul’</a:t>
              </a:r>
            </a:p>
            <a:p>
              <a:pPr>
                <a:lnSpc>
                  <a:spcPct val="90000"/>
                </a:lnSpc>
              </a:pPr>
              <a:r>
                <a:rPr lang="en-US" sz="1000" dirty="0"/>
                <a:t>age = 30</a:t>
              </a:r>
            </a:p>
          </p:txBody>
        </p:sp>
        <p:sp>
          <p:nvSpPr>
            <p:cNvPr id="66" name="Oval 65"/>
            <p:cNvSpPr/>
            <p:nvPr/>
          </p:nvSpPr>
          <p:spPr>
            <a:xfrm>
              <a:off x="9474536" y="1547127"/>
              <a:ext cx="408870" cy="402336"/>
            </a:xfrm>
            <a:prstGeom prst="ellipse">
              <a:avLst/>
            </a:prstGeom>
            <a:solidFill>
              <a:schemeClr val="bg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200" dirty="0"/>
            </a:p>
          </p:txBody>
        </p:sp>
        <p:sp>
          <p:nvSpPr>
            <p:cNvPr id="67" name="TextBox 66"/>
            <p:cNvSpPr txBox="1"/>
            <p:nvPr/>
          </p:nvSpPr>
          <p:spPr>
            <a:xfrm>
              <a:off x="9820870" y="1907236"/>
              <a:ext cx="1040760" cy="374904"/>
            </a:xfrm>
            <a:prstGeom prst="rect">
              <a:avLst/>
            </a:prstGeom>
            <a:noFill/>
          </p:spPr>
          <p:txBody>
            <a:bodyPr wrap="none" lIns="0" tIns="0" rIns="0" bIns="0" rtlCol="0">
              <a:noAutofit/>
            </a:bodyPr>
            <a:lstStyle/>
            <a:p>
              <a:pPr>
                <a:lnSpc>
                  <a:spcPct val="90000"/>
                </a:lnSpc>
              </a:pPr>
              <a:r>
                <a:rPr lang="en-US" sz="1000" b="1" dirty="0"/>
                <a:t>:Person{300}</a:t>
              </a:r>
            </a:p>
            <a:p>
              <a:pPr>
                <a:lnSpc>
                  <a:spcPct val="90000"/>
                </a:lnSpc>
              </a:pPr>
              <a:r>
                <a:rPr lang="en-US" sz="1000" dirty="0"/>
                <a:t>name = ‘Heather’</a:t>
              </a:r>
            </a:p>
            <a:p>
              <a:pPr>
                <a:lnSpc>
                  <a:spcPct val="90000"/>
                </a:lnSpc>
              </a:pPr>
              <a:r>
                <a:rPr lang="en-US" sz="1000" dirty="0"/>
                <a:t>age = 27</a:t>
              </a:r>
            </a:p>
          </p:txBody>
        </p:sp>
        <p:sp>
          <p:nvSpPr>
            <p:cNvPr id="68" name="Oval 67"/>
            <p:cNvSpPr/>
            <p:nvPr/>
          </p:nvSpPr>
          <p:spPr>
            <a:xfrm>
              <a:off x="9302588" y="763020"/>
              <a:ext cx="402336" cy="402336"/>
            </a:xfrm>
            <a:prstGeom prst="ellipse">
              <a:avLst/>
            </a:prstGeom>
            <a:solidFill>
              <a:schemeClr val="bg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200" dirty="0"/>
            </a:p>
          </p:txBody>
        </p:sp>
        <p:sp>
          <p:nvSpPr>
            <p:cNvPr id="69" name="TextBox 68"/>
            <p:cNvSpPr txBox="1"/>
            <p:nvPr/>
          </p:nvSpPr>
          <p:spPr>
            <a:xfrm>
              <a:off x="9850089" y="734197"/>
              <a:ext cx="1024128" cy="374904"/>
            </a:xfrm>
            <a:prstGeom prst="rect">
              <a:avLst/>
            </a:prstGeom>
            <a:noFill/>
          </p:spPr>
          <p:txBody>
            <a:bodyPr wrap="none" lIns="0" tIns="0" rIns="0" bIns="0" rtlCol="0">
              <a:noAutofit/>
            </a:bodyPr>
            <a:lstStyle/>
            <a:p>
              <a:pPr>
                <a:lnSpc>
                  <a:spcPct val="90000"/>
                </a:lnSpc>
              </a:pPr>
              <a:r>
                <a:rPr lang="en-US" sz="1000" b="1" dirty="0"/>
                <a:t>:Company{777}</a:t>
              </a:r>
            </a:p>
            <a:p>
              <a:pPr>
                <a:lnSpc>
                  <a:spcPct val="90000"/>
                </a:lnSpc>
              </a:pPr>
              <a:r>
                <a:rPr lang="en-US" sz="1000" dirty="0"/>
                <a:t>name = ‘Oracle’</a:t>
              </a:r>
            </a:p>
            <a:p>
              <a:pPr>
                <a:lnSpc>
                  <a:spcPct val="90000"/>
                </a:lnSpc>
              </a:pPr>
              <a:r>
                <a:rPr lang="en-US" sz="1000" dirty="0"/>
                <a:t>location = </a:t>
              </a:r>
            </a:p>
            <a:p>
              <a:pPr>
                <a:lnSpc>
                  <a:spcPct val="90000"/>
                </a:lnSpc>
              </a:pPr>
              <a:r>
                <a:rPr lang="en-US" sz="1000" dirty="0"/>
                <a:t>‘Redwood City’</a:t>
              </a:r>
            </a:p>
          </p:txBody>
        </p:sp>
        <p:cxnSp>
          <p:nvCxnSpPr>
            <p:cNvPr id="70" name="Straight Arrow Connector 69"/>
            <p:cNvCxnSpPr>
              <a:stCxn id="62" idx="6"/>
              <a:endCxn id="68" idx="2"/>
            </p:cNvCxnSpPr>
            <p:nvPr/>
          </p:nvCxnSpPr>
          <p:spPr>
            <a:xfrm>
              <a:off x="7475615" y="690226"/>
              <a:ext cx="1826973" cy="273962"/>
            </a:xfrm>
            <a:prstGeom prst="straightConnector1">
              <a:avLst/>
            </a:prstGeom>
            <a:ln w="1905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2" idx="5"/>
              <a:endCxn id="66" idx="1"/>
            </p:cNvCxnSpPr>
            <p:nvPr/>
          </p:nvCxnSpPr>
          <p:spPr>
            <a:xfrm>
              <a:off x="7416694" y="832474"/>
              <a:ext cx="2117720" cy="773573"/>
            </a:xfrm>
            <a:prstGeom prst="straightConnector1">
              <a:avLst/>
            </a:prstGeom>
            <a:ln w="1905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2" idx="4"/>
              <a:endCxn id="64" idx="0"/>
            </p:cNvCxnSpPr>
            <p:nvPr/>
          </p:nvCxnSpPr>
          <p:spPr>
            <a:xfrm>
              <a:off x="7274448" y="891394"/>
              <a:ext cx="113028" cy="1077292"/>
            </a:xfrm>
            <a:prstGeom prst="straightConnector1">
              <a:avLst/>
            </a:prstGeom>
            <a:ln w="1905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4" idx="6"/>
              <a:endCxn id="66" idx="2"/>
            </p:cNvCxnSpPr>
            <p:nvPr/>
          </p:nvCxnSpPr>
          <p:spPr>
            <a:xfrm flipV="1">
              <a:off x="7588643" y="1748295"/>
              <a:ext cx="1885894" cy="421559"/>
            </a:xfrm>
            <a:prstGeom prst="straightConnector1">
              <a:avLst/>
            </a:prstGeom>
            <a:ln w="1905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7717083" y="422426"/>
              <a:ext cx="1808679" cy="345755"/>
            </a:xfrm>
            <a:prstGeom prst="rect">
              <a:avLst/>
            </a:prstGeom>
            <a:solidFill>
              <a:schemeClr val="accent5">
                <a:lumMod val="20000"/>
                <a:lumOff val="80000"/>
              </a:schemeClr>
            </a:solidFill>
          </p:spPr>
          <p:txBody>
            <a:bodyPr wrap="none" lIns="0" tIns="0" rIns="0" bIns="0" rtlCol="0">
              <a:noAutofit/>
            </a:bodyPr>
            <a:lstStyle/>
            <a:p>
              <a:pPr>
                <a:lnSpc>
                  <a:spcPct val="90000"/>
                </a:lnSpc>
              </a:pPr>
              <a:r>
                <a:rPr lang="en-US" sz="1000" b="1" dirty="0"/>
                <a:t> :</a:t>
              </a:r>
              <a:r>
                <a:rPr lang="en-US" sz="1000" b="1" dirty="0" err="1"/>
                <a:t>worksAt</a:t>
              </a:r>
              <a:r>
                <a:rPr lang="en-US" sz="1000" b="1" dirty="0"/>
                <a:t>{1831}</a:t>
              </a:r>
            </a:p>
            <a:p>
              <a:pPr>
                <a:lnSpc>
                  <a:spcPct val="90000"/>
                </a:lnSpc>
              </a:pPr>
              <a:r>
                <a:rPr lang="en-US" sz="1000" dirty="0" err="1"/>
                <a:t>startDate</a:t>
              </a:r>
              <a:r>
                <a:rPr lang="en-US" sz="1000" dirty="0"/>
                <a:t> = ’09/01/2015’ </a:t>
              </a:r>
            </a:p>
          </p:txBody>
        </p:sp>
        <p:sp>
          <p:nvSpPr>
            <p:cNvPr id="75" name="TextBox 74"/>
            <p:cNvSpPr txBox="1"/>
            <p:nvPr/>
          </p:nvSpPr>
          <p:spPr>
            <a:xfrm>
              <a:off x="7750178" y="1061289"/>
              <a:ext cx="1155641" cy="228534"/>
            </a:xfrm>
            <a:prstGeom prst="rect">
              <a:avLst/>
            </a:prstGeom>
            <a:solidFill>
              <a:schemeClr val="accent5">
                <a:lumMod val="20000"/>
                <a:lumOff val="80000"/>
              </a:schemeClr>
            </a:solidFill>
          </p:spPr>
          <p:txBody>
            <a:bodyPr wrap="none" lIns="0" tIns="0" rIns="0" bIns="0" rtlCol="0">
              <a:noAutofit/>
            </a:bodyPr>
            <a:lstStyle/>
            <a:p>
              <a:pPr>
                <a:lnSpc>
                  <a:spcPct val="90000"/>
                </a:lnSpc>
              </a:pPr>
              <a:r>
                <a:rPr lang="en-US" sz="1000" b="1" dirty="0"/>
                <a:t>:</a:t>
              </a:r>
              <a:r>
                <a:rPr lang="en-US" sz="1000" b="1" dirty="0" err="1"/>
                <a:t>friendOf</a:t>
              </a:r>
              <a:r>
                <a:rPr lang="en-US" sz="1000" b="1" dirty="0"/>
                <a:t>{1173}</a:t>
              </a:r>
            </a:p>
            <a:p>
              <a:pPr>
                <a:lnSpc>
                  <a:spcPct val="90000"/>
                </a:lnSpc>
              </a:pPr>
              <a:r>
                <a:rPr lang="en-US" sz="1000" dirty="0"/>
                <a:t> </a:t>
              </a:r>
            </a:p>
          </p:txBody>
        </p:sp>
        <p:sp>
          <p:nvSpPr>
            <p:cNvPr id="76" name="TextBox 75"/>
            <p:cNvSpPr txBox="1"/>
            <p:nvPr/>
          </p:nvSpPr>
          <p:spPr>
            <a:xfrm>
              <a:off x="8123013" y="1971519"/>
              <a:ext cx="797416" cy="172346"/>
            </a:xfrm>
            <a:prstGeom prst="rect">
              <a:avLst/>
            </a:prstGeom>
            <a:solidFill>
              <a:schemeClr val="accent5">
                <a:lumMod val="20000"/>
                <a:lumOff val="80000"/>
              </a:schemeClr>
            </a:solidFill>
          </p:spPr>
          <p:txBody>
            <a:bodyPr wrap="none" lIns="0" tIns="0" rIns="0" bIns="0" rtlCol="0">
              <a:noAutofit/>
            </a:bodyPr>
            <a:lstStyle/>
            <a:p>
              <a:pPr>
                <a:lnSpc>
                  <a:spcPct val="90000"/>
                </a:lnSpc>
              </a:pPr>
              <a:r>
                <a:rPr lang="en-US" sz="1000" b="1" dirty="0"/>
                <a:t> :knows{2200}</a:t>
              </a:r>
            </a:p>
          </p:txBody>
        </p:sp>
        <p:sp>
          <p:nvSpPr>
            <p:cNvPr id="77" name="TextBox 76"/>
            <p:cNvSpPr txBox="1"/>
            <p:nvPr/>
          </p:nvSpPr>
          <p:spPr>
            <a:xfrm>
              <a:off x="6311428" y="1487853"/>
              <a:ext cx="1367190" cy="314394"/>
            </a:xfrm>
            <a:prstGeom prst="rect">
              <a:avLst/>
            </a:prstGeom>
            <a:solidFill>
              <a:schemeClr val="accent5">
                <a:lumMod val="20000"/>
                <a:lumOff val="80000"/>
              </a:schemeClr>
            </a:solidFill>
          </p:spPr>
          <p:txBody>
            <a:bodyPr wrap="none" lIns="0" tIns="0" rIns="0" bIns="0" rtlCol="0">
              <a:noAutofit/>
            </a:bodyPr>
            <a:lstStyle/>
            <a:p>
              <a:pPr>
                <a:lnSpc>
                  <a:spcPct val="90000"/>
                </a:lnSpc>
              </a:pPr>
              <a:r>
                <a:rPr lang="en-US" sz="1000" b="1" dirty="0"/>
                <a:t> :</a:t>
              </a:r>
              <a:r>
                <a:rPr lang="en-US" sz="1000" b="1" dirty="0" err="1"/>
                <a:t>friendOf</a:t>
              </a:r>
              <a:r>
                <a:rPr lang="en-US" sz="1000" b="1" dirty="0"/>
                <a:t> {2513}</a:t>
              </a:r>
            </a:p>
            <a:p>
              <a:pPr>
                <a:lnSpc>
                  <a:spcPct val="90000"/>
                </a:lnSpc>
              </a:pPr>
              <a:r>
                <a:rPr lang="en-US" sz="1000" dirty="0"/>
                <a:t>since = ’08/01/2014’ </a:t>
              </a:r>
            </a:p>
          </p:txBody>
        </p:sp>
      </p:grpSp>
    </p:spTree>
    <p:extLst>
      <p:ext uri="{BB962C8B-B14F-4D97-AF65-F5344CB8AC3E}">
        <p14:creationId xmlns:p14="http://schemas.microsoft.com/office/powerpoint/2010/main" val="189922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de-DE" sz="2400" dirty="0"/>
              <a:t>Identifying users with similar behaviour or buying pattern</a:t>
            </a:r>
          </a:p>
          <a:p>
            <a:r>
              <a:rPr lang="de-DE" sz="2400" dirty="0"/>
              <a:t>Viewing customer-item relations as large (sparse) matrix</a:t>
            </a:r>
          </a:p>
          <a:p>
            <a:pPr lvl="1"/>
            <a:r>
              <a:rPr lang="de-DE" sz="2000" dirty="0"/>
              <a:t>Customers as one dimension, items as other</a:t>
            </a:r>
          </a:p>
          <a:p>
            <a:r>
              <a:rPr lang="de-DE" sz="2400" dirty="0"/>
              <a:t>Matrix cells filled with rating/rank</a:t>
            </a:r>
          </a:p>
          <a:p>
            <a:pPr lvl="1"/>
            <a:r>
              <a:rPr lang="de-DE" sz="2000" dirty="0"/>
              <a:t>Represent as graph, not as matrix</a:t>
            </a:r>
          </a:p>
          <a:p>
            <a:r>
              <a:rPr lang="en-US" sz="2400" dirty="0"/>
              <a:t>Collaborative Filtering [1] algorithm solves taste signature of customers, items</a:t>
            </a:r>
          </a:p>
          <a:p>
            <a:pPr lvl="1"/>
            <a:r>
              <a:rPr lang="de-DE" sz="2000" dirty="0"/>
              <a:t>Resulting vectors are like DNA</a:t>
            </a:r>
          </a:p>
          <a:p>
            <a:r>
              <a:rPr lang="de-DE" sz="2400" dirty="0"/>
              <a:t>Inner product of vectors reflects quality of match</a:t>
            </a:r>
          </a:p>
          <a:p>
            <a:pPr lvl="1"/>
            <a:endParaRPr lang="en-US" sz="2000" dirty="0"/>
          </a:p>
        </p:txBody>
      </p:sp>
      <p:sp>
        <p:nvSpPr>
          <p:cNvPr id="3" name="Content Placeholder 2"/>
          <p:cNvSpPr>
            <a:spLocks noGrp="1"/>
          </p:cNvSpPr>
          <p:nvPr>
            <p:ph sz="half" idx="2"/>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9</a:t>
            </a:fld>
            <a:endParaRPr lang="en-US" dirty="0"/>
          </a:p>
        </p:txBody>
      </p:sp>
      <p:sp>
        <p:nvSpPr>
          <p:cNvPr id="5" name="Title 4"/>
          <p:cNvSpPr>
            <a:spLocks noGrp="1"/>
          </p:cNvSpPr>
          <p:nvPr>
            <p:ph type="title"/>
          </p:nvPr>
        </p:nvSpPr>
        <p:spPr/>
        <p:txBody>
          <a:bodyPr/>
          <a:lstStyle/>
          <a:p>
            <a:r>
              <a:rPr lang="en-US" dirty="0"/>
              <a:t>Detecting similarities – </a:t>
            </a:r>
            <a:r>
              <a:rPr lang="en-US" dirty="0" err="1"/>
              <a:t>Recommentation</a:t>
            </a:r>
            <a:r>
              <a:rPr lang="en-US" dirty="0"/>
              <a:t> Engines</a:t>
            </a:r>
          </a:p>
        </p:txBody>
      </p:sp>
      <p:pic>
        <p:nvPicPr>
          <p:cNvPr id="8" name="Picture 1" descr="C:\Users\sungphon\AppData\Local\Temp\ORA_PGX_Recommendation_FNL1-1.png"/>
          <p:cNvPicPr>
            <a:picLocks noChangeAspect="1" noChangeArrowheads="1"/>
          </p:cNvPicPr>
          <p:nvPr/>
        </p:nvPicPr>
        <p:blipFill>
          <a:blip r:embed="rId2" cstate="print"/>
          <a:srcRect t="10265"/>
          <a:stretch>
            <a:fillRect/>
          </a:stretch>
        </p:blipFill>
        <p:spPr bwMode="auto">
          <a:xfrm>
            <a:off x="7242823" y="1977656"/>
            <a:ext cx="3418180" cy="3965944"/>
          </a:xfrm>
          <a:prstGeom prst="rect">
            <a:avLst/>
          </a:prstGeom>
          <a:noFill/>
        </p:spPr>
      </p:pic>
      <p:sp>
        <p:nvSpPr>
          <p:cNvPr id="9" name="TextBox 8"/>
          <p:cNvSpPr txBox="1"/>
          <p:nvPr/>
        </p:nvSpPr>
        <p:spPr>
          <a:xfrm>
            <a:off x="6747513" y="3207461"/>
            <a:ext cx="1929897" cy="508000"/>
          </a:xfrm>
          <a:prstGeom prst="rect">
            <a:avLst/>
          </a:prstGeom>
          <a:noFill/>
        </p:spPr>
        <p:txBody>
          <a:bodyPr wrap="square" lIns="0" tIns="0" rIns="0" bIns="0" rtlCol="0">
            <a:noAutofit/>
          </a:bodyPr>
          <a:lstStyle/>
          <a:p>
            <a:pPr algn="ctr">
              <a:lnSpc>
                <a:spcPct val="90000"/>
              </a:lnSpc>
            </a:pPr>
            <a:r>
              <a:rPr lang="en-US" sz="1300" dirty="0"/>
              <a:t>[0.758 0.331 0.124 …]</a:t>
            </a:r>
          </a:p>
        </p:txBody>
      </p:sp>
      <p:sp>
        <p:nvSpPr>
          <p:cNvPr id="10" name="TextBox 9"/>
          <p:cNvSpPr txBox="1"/>
          <p:nvPr/>
        </p:nvSpPr>
        <p:spPr>
          <a:xfrm>
            <a:off x="6694350" y="4477551"/>
            <a:ext cx="2031471" cy="508000"/>
          </a:xfrm>
          <a:prstGeom prst="rect">
            <a:avLst/>
          </a:prstGeom>
          <a:noFill/>
        </p:spPr>
        <p:txBody>
          <a:bodyPr wrap="square" lIns="0" tIns="0" rIns="0" bIns="0" rtlCol="0">
            <a:noAutofit/>
          </a:bodyPr>
          <a:lstStyle/>
          <a:p>
            <a:pPr algn="ctr">
              <a:lnSpc>
                <a:spcPct val="90000"/>
              </a:lnSpc>
            </a:pPr>
            <a:r>
              <a:rPr lang="en-US" sz="1300" dirty="0"/>
              <a:t>[0.328 0.172 0.519 ….]</a:t>
            </a:r>
          </a:p>
        </p:txBody>
      </p:sp>
      <p:sp>
        <p:nvSpPr>
          <p:cNvPr id="11" name="TextBox 10"/>
          <p:cNvSpPr txBox="1"/>
          <p:nvPr/>
        </p:nvSpPr>
        <p:spPr>
          <a:xfrm>
            <a:off x="6545494" y="5763566"/>
            <a:ext cx="2336191" cy="304800"/>
          </a:xfrm>
          <a:prstGeom prst="rect">
            <a:avLst/>
          </a:prstGeom>
          <a:noFill/>
        </p:spPr>
        <p:txBody>
          <a:bodyPr wrap="square" lIns="0" tIns="0" rIns="0" bIns="0" rtlCol="0">
            <a:noAutofit/>
          </a:bodyPr>
          <a:lstStyle/>
          <a:p>
            <a:pPr algn="ctr">
              <a:lnSpc>
                <a:spcPct val="90000"/>
              </a:lnSpc>
            </a:pPr>
            <a:r>
              <a:rPr lang="en-US" sz="1300" dirty="0"/>
              <a:t>[0.231 0.119 0.033 ….]</a:t>
            </a:r>
          </a:p>
        </p:txBody>
      </p:sp>
      <p:sp>
        <p:nvSpPr>
          <p:cNvPr id="12" name="TextBox 11"/>
          <p:cNvSpPr txBox="1"/>
          <p:nvPr/>
        </p:nvSpPr>
        <p:spPr>
          <a:xfrm>
            <a:off x="9443929" y="2833576"/>
            <a:ext cx="1831032" cy="344715"/>
          </a:xfrm>
          <a:prstGeom prst="rect">
            <a:avLst/>
          </a:prstGeom>
          <a:noFill/>
        </p:spPr>
        <p:txBody>
          <a:bodyPr wrap="square" lIns="0" tIns="0" rIns="0" bIns="0" rtlCol="0">
            <a:noAutofit/>
          </a:bodyPr>
          <a:lstStyle/>
          <a:p>
            <a:pPr algn="ctr">
              <a:lnSpc>
                <a:spcPct val="90000"/>
              </a:lnSpc>
            </a:pPr>
            <a:r>
              <a:rPr lang="en-US" sz="1300" dirty="0"/>
              <a:t>[0.305 0.888 0.931 ….]</a:t>
            </a:r>
          </a:p>
        </p:txBody>
      </p:sp>
      <p:sp>
        <p:nvSpPr>
          <p:cNvPr id="13" name="TextBox 12"/>
          <p:cNvSpPr txBox="1"/>
          <p:nvPr/>
        </p:nvSpPr>
        <p:spPr>
          <a:xfrm>
            <a:off x="9442972" y="3901564"/>
            <a:ext cx="1888107" cy="286657"/>
          </a:xfrm>
          <a:prstGeom prst="rect">
            <a:avLst/>
          </a:prstGeom>
          <a:noFill/>
        </p:spPr>
        <p:txBody>
          <a:bodyPr wrap="square" lIns="0" tIns="0" rIns="0" bIns="0" rtlCol="0">
            <a:noAutofit/>
          </a:bodyPr>
          <a:lstStyle/>
          <a:p>
            <a:pPr algn="ctr">
              <a:lnSpc>
                <a:spcPct val="90000"/>
              </a:lnSpc>
            </a:pPr>
            <a:r>
              <a:rPr lang="en-US" sz="1300" dirty="0"/>
              <a:t>[0.758 0.331 0.124 ….]</a:t>
            </a:r>
          </a:p>
        </p:txBody>
      </p:sp>
      <p:sp>
        <p:nvSpPr>
          <p:cNvPr id="14" name="TextBox 13"/>
          <p:cNvSpPr txBox="1"/>
          <p:nvPr/>
        </p:nvSpPr>
        <p:spPr>
          <a:xfrm>
            <a:off x="9461448" y="4954184"/>
            <a:ext cx="1810718" cy="320524"/>
          </a:xfrm>
          <a:prstGeom prst="rect">
            <a:avLst/>
          </a:prstGeom>
          <a:noFill/>
        </p:spPr>
        <p:txBody>
          <a:bodyPr wrap="square" lIns="0" tIns="0" rIns="0" bIns="0" rtlCol="0">
            <a:noAutofit/>
          </a:bodyPr>
          <a:lstStyle/>
          <a:p>
            <a:pPr algn="ctr">
              <a:lnSpc>
                <a:spcPct val="90000"/>
              </a:lnSpc>
            </a:pPr>
            <a:r>
              <a:rPr lang="en-US" sz="1300" dirty="0"/>
              <a:t>[0.391 0.551 0.223 …]</a:t>
            </a:r>
          </a:p>
        </p:txBody>
      </p:sp>
      <p:sp>
        <p:nvSpPr>
          <p:cNvPr id="15" name="TextBox 14"/>
          <p:cNvSpPr txBox="1"/>
          <p:nvPr/>
        </p:nvSpPr>
        <p:spPr>
          <a:xfrm>
            <a:off x="9437966" y="6020249"/>
            <a:ext cx="1852508" cy="508000"/>
          </a:xfrm>
          <a:prstGeom prst="rect">
            <a:avLst/>
          </a:prstGeom>
          <a:noFill/>
        </p:spPr>
        <p:txBody>
          <a:bodyPr wrap="square" lIns="0" tIns="0" rIns="0" bIns="0" rtlCol="0">
            <a:noAutofit/>
          </a:bodyPr>
          <a:lstStyle/>
          <a:p>
            <a:pPr algn="ctr">
              <a:lnSpc>
                <a:spcPct val="90000"/>
              </a:lnSpc>
            </a:pPr>
            <a:r>
              <a:rPr lang="en-US" sz="1300" dirty="0"/>
              <a:t>[0.112 0.237 0.456 …]</a:t>
            </a:r>
          </a:p>
        </p:txBody>
      </p:sp>
      <p:sp>
        <p:nvSpPr>
          <p:cNvPr id="16" name="Rectangle 15"/>
          <p:cNvSpPr/>
          <p:nvPr/>
        </p:nvSpPr>
        <p:spPr>
          <a:xfrm>
            <a:off x="2434949" y="6047601"/>
            <a:ext cx="3659463" cy="276999"/>
          </a:xfrm>
          <a:prstGeom prst="rect">
            <a:avLst/>
          </a:prstGeom>
        </p:spPr>
        <p:txBody>
          <a:bodyPr wrap="none">
            <a:spAutoFit/>
          </a:bodyPr>
          <a:lstStyle/>
          <a:p>
            <a:pPr>
              <a:lnSpc>
                <a:spcPct val="100000"/>
              </a:lnSpc>
            </a:pPr>
            <a:r>
              <a:rPr lang="af-ZA" sz="1200" dirty="0"/>
              <a:t>[1] https://en.wikipedia.org/wiki/Collaborative_filtering</a:t>
            </a:r>
          </a:p>
        </p:txBody>
      </p:sp>
    </p:spTree>
    <p:extLst>
      <p:ext uri="{BB962C8B-B14F-4D97-AF65-F5344CB8AC3E}">
        <p14:creationId xmlns:p14="http://schemas.microsoft.com/office/powerpoint/2010/main" val="43736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_16x9_2014_521">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thm15="http://schemas.microsoft.com/office/thememl/2012/main" name="Oracle_16x9_2014_521" id="{11138A86-4CFD-4AAE-84ED-85FDB159739F}" vid="{ADD436DE-0EC9-4932-BD4C-5E9FA04FA01B}"/>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Oracle_16x9_2014_521</Template>
  <TotalTime>70861</TotalTime>
  <Words>3199</Words>
  <Application>Microsoft Macintosh PowerPoint</Application>
  <PresentationFormat>Custom</PresentationFormat>
  <Paragraphs>1011</Paragraphs>
  <Slides>54</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 Unicode MS</vt:lpstr>
      <vt:lpstr>ＭＳ Ｐゴシック</vt:lpstr>
      <vt:lpstr>宋体</vt:lpstr>
      <vt:lpstr>宋体</vt:lpstr>
      <vt:lpstr>Arial</vt:lpstr>
      <vt:lpstr>Calibri</vt:lpstr>
      <vt:lpstr>Lucida Console</vt:lpstr>
      <vt:lpstr>Times New Roman</vt:lpstr>
      <vt:lpstr>Wingdings</vt:lpstr>
      <vt:lpstr>Oracle_16x9_2014_521</vt:lpstr>
      <vt:lpstr>Using Deep Learning and Graph Analysis against Cyberattacks</vt:lpstr>
      <vt:lpstr>PowerPoint Presentation</vt:lpstr>
      <vt:lpstr>Agenda</vt:lpstr>
      <vt:lpstr>PowerPoint Presentation</vt:lpstr>
      <vt:lpstr>PowerPoint Presentation</vt:lpstr>
      <vt:lpstr>Graph Data Model</vt:lpstr>
      <vt:lpstr>Graph Data Model</vt:lpstr>
      <vt:lpstr>Categories of Graph Analysis</vt:lpstr>
      <vt:lpstr>Detecting similarities – Recommentation Engines</vt:lpstr>
      <vt:lpstr>Detecting Outliers – Graph Analysis and Anomaly Detection</vt:lpstr>
      <vt:lpstr>Use case: Fraud Detection in Healthcare</vt:lpstr>
      <vt:lpstr>Agenda</vt:lpstr>
      <vt:lpstr>Introducing: Oracle Big Data Spatial and Graph</vt:lpstr>
      <vt:lpstr>In-memory Analytics Engine – Product Packaging</vt:lpstr>
      <vt:lpstr>Architecture of Property Graph</vt:lpstr>
      <vt:lpstr>Creating a Graph</vt:lpstr>
      <vt:lpstr>Creating a Graph from Network Traffic</vt:lpstr>
      <vt:lpstr>Agenda</vt:lpstr>
      <vt:lpstr>Combining Graph Analytics and Machine Learning</vt:lpstr>
      <vt:lpstr>Using Oracle R Enterprise for Machine Learning</vt:lpstr>
      <vt:lpstr>One option: OAAgraph integration with R</vt:lpstr>
      <vt:lpstr>OAAgraph Architecture</vt:lpstr>
      <vt:lpstr>OAAgraph Architecture</vt:lpstr>
      <vt:lpstr>Execution Overview (ORE)</vt:lpstr>
      <vt:lpstr>Execution Overview (ORE)</vt:lpstr>
      <vt:lpstr>Execution Overview (ORE)</vt:lpstr>
      <vt:lpstr>Execution Overview (ORE)</vt:lpstr>
      <vt:lpstr>Execution Overview (ORE)</vt:lpstr>
      <vt:lpstr>Execution Overview (ORE)</vt:lpstr>
      <vt:lpstr>Execution Overview (ORE)</vt:lpstr>
      <vt:lpstr>Execution Overview (ORE)</vt:lpstr>
      <vt:lpstr>Agenda</vt:lpstr>
      <vt:lpstr>Use case: Network Intrusion Detection</vt:lpstr>
      <vt:lpstr>Supervised learning</vt:lpstr>
      <vt:lpstr>Prototype with Skymind and DeepLearning4J</vt:lpstr>
      <vt:lpstr>Processing Workflow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Wrap-up</vt:lpstr>
      <vt:lpstr>Summary</vt:lpstr>
      <vt:lpstr>Resources   </vt:lpstr>
      <vt:lpstr>Interested in project experience, best practices, networking?</vt:lpstr>
      <vt:lpstr>Q&amp;A</vt:lpstr>
      <vt:lpstr>PowerPoint Presentation</vt:lpstr>
      <vt:lpstr>PowerPoint Presentation</vt:lpstr>
      <vt:lpstr>PowerPoint Presentation</vt:lpstr>
    </vt:vector>
  </TitlesOfParts>
  <Company>Oracle Corporation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EMEA Spatial and Graph Community Webcast Aug14</dc:title>
  <dc:creator>Hans Viehmann</dc:creator>
  <cp:lastModifiedBy>Microsoft Office User</cp:lastModifiedBy>
  <cp:revision>857</cp:revision>
  <dcterms:created xsi:type="dcterms:W3CDTF">2014-06-06T15:50:27Z</dcterms:created>
  <dcterms:modified xsi:type="dcterms:W3CDTF">2018-10-11T08:33:16Z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