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7" r:id="rId2"/>
  </p:sldMasterIdLst>
  <p:notesMasterIdLst>
    <p:notesMasterId r:id="rId56"/>
  </p:notesMasterIdLst>
  <p:sldIdLst>
    <p:sldId id="447" r:id="rId3"/>
    <p:sldId id="448" r:id="rId4"/>
    <p:sldId id="449" r:id="rId5"/>
    <p:sldId id="417" r:id="rId6"/>
    <p:sldId id="311" r:id="rId7"/>
    <p:sldId id="351" r:id="rId8"/>
    <p:sldId id="352" r:id="rId9"/>
    <p:sldId id="403" r:id="rId10"/>
    <p:sldId id="404" r:id="rId11"/>
    <p:sldId id="405" r:id="rId12"/>
    <p:sldId id="406" r:id="rId13"/>
    <p:sldId id="407" r:id="rId14"/>
    <p:sldId id="408" r:id="rId15"/>
    <p:sldId id="409" r:id="rId16"/>
    <p:sldId id="410" r:id="rId17"/>
    <p:sldId id="401" r:id="rId18"/>
    <p:sldId id="431" r:id="rId19"/>
    <p:sldId id="422" r:id="rId20"/>
    <p:sldId id="421" r:id="rId21"/>
    <p:sldId id="384" r:id="rId22"/>
    <p:sldId id="371" r:id="rId23"/>
    <p:sldId id="368" r:id="rId24"/>
    <p:sldId id="372" r:id="rId25"/>
    <p:sldId id="375" r:id="rId26"/>
    <p:sldId id="376" r:id="rId27"/>
    <p:sldId id="361" r:id="rId28"/>
    <p:sldId id="385" r:id="rId29"/>
    <p:sldId id="411" r:id="rId30"/>
    <p:sldId id="379" r:id="rId31"/>
    <p:sldId id="445" r:id="rId32"/>
    <p:sldId id="380" r:id="rId33"/>
    <p:sldId id="446" r:id="rId34"/>
    <p:sldId id="383" r:id="rId35"/>
    <p:sldId id="362" r:id="rId36"/>
    <p:sldId id="388" r:id="rId37"/>
    <p:sldId id="381" r:id="rId38"/>
    <p:sldId id="442" r:id="rId39"/>
    <p:sldId id="395" r:id="rId40"/>
    <p:sldId id="367" r:id="rId41"/>
    <p:sldId id="394" r:id="rId42"/>
    <p:sldId id="399" r:id="rId43"/>
    <p:sldId id="390" r:id="rId44"/>
    <p:sldId id="382" r:id="rId45"/>
    <p:sldId id="400" r:id="rId46"/>
    <p:sldId id="402" r:id="rId47"/>
    <p:sldId id="392" r:id="rId48"/>
    <p:sldId id="393" r:id="rId49"/>
    <p:sldId id="440" r:id="rId50"/>
    <p:sldId id="364" r:id="rId51"/>
    <p:sldId id="412" r:id="rId52"/>
    <p:sldId id="443" r:id="rId53"/>
    <p:sldId id="444" r:id="rId54"/>
    <p:sldId id="363" r:id="rId5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882F"/>
    <a:srgbClr val="00688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3691" autoAdjust="0"/>
    <p:restoredTop sz="97368" autoAdjust="0"/>
  </p:normalViewPr>
  <p:slideViewPr>
    <p:cSldViewPr snapToGrid="0" snapToObjects="1" showGuides="1">
      <p:cViewPr varScale="1">
        <p:scale>
          <a:sx n="99" d="100"/>
          <a:sy n="99" d="100"/>
        </p:scale>
        <p:origin x="-77" y="-283"/>
      </p:cViewPr>
      <p:guideLst>
        <p:guide orient="horz" pos="2930"/>
        <p:guide orient="horz" pos="609"/>
        <p:guide orient="horz" pos="872"/>
        <p:guide pos="5544"/>
        <p:guide pos="650"/>
        <p:guide pos="4712"/>
      </p:guideLst>
    </p:cSldViewPr>
  </p:slideViewPr>
  <p:outlineViewPr>
    <p:cViewPr>
      <p:scale>
        <a:sx n="33" d="100"/>
        <a:sy n="33" d="100"/>
      </p:scale>
      <p:origin x="0" y="364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6CB432-9A01-C04F-BC33-76CEE8E52D8F}" type="datetimeFigureOut">
              <a:rPr lang="en-US" smtClean="0"/>
              <a:pPr/>
              <a:t>10/19/2015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BECEA-F950-BD43-A3E2-4CBA895D6A89}" type="slidenum">
              <a:rPr lang="en-US" smtClean="0"/>
              <a:pPr/>
              <a:t>‹#›</a:t>
            </a:fld>
            <a:endParaRPr lang="en-US"/>
          </a:p>
        </p:txBody>
      </p:sp>
    </p:spTree>
    <p:extLst>
      <p:ext uri="{BB962C8B-B14F-4D97-AF65-F5344CB8AC3E}">
        <p14:creationId xmlns:p14="http://schemas.microsoft.com/office/powerpoint/2010/main" xmlns="" val="20732476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nl-NL">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fld id="{D332735D-3278-9D47-B789-306FD830F546}" type="slidenum">
              <a:rPr lang="en-US" sz="1200">
                <a:solidFill>
                  <a:schemeClr val="tx1"/>
                </a:solidFill>
                <a:latin typeface="Calibri" charset="0"/>
              </a:rPr>
              <a:pPr eaLnBrk="1" hangingPunct="1"/>
              <a:t>2</a:t>
            </a:fld>
            <a:endParaRPr lang="en-US" sz="1200">
              <a:solidFill>
                <a:schemeClr val="tx1"/>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Need LAN above WAN INTERNET logo. Need an on-brand arrow for the 1, 2, and 3 circle arrow. Need TARGET REPORTING DATABASE changed to read simply TARGET DATABASE.</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fld id="{63EAE5A7-7A09-974C-A18A-46E082A81D18}" type="slidenum">
              <a:rPr lang="en-US" sz="1200">
                <a:solidFill>
                  <a:schemeClr val="tx1"/>
                </a:solidFill>
                <a:latin typeface="Calibri" charset="0"/>
              </a:rPr>
              <a:pPr eaLnBrk="1" hangingPunct="1"/>
              <a:t>12</a:t>
            </a:fld>
            <a:endParaRPr lang="en-US" sz="1200">
              <a:solidFill>
                <a:schemeClr val="tx1"/>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Need LAN above WAN INTERNET logo. Need an on-brand arrow for the 1, 2, and 3 circle arrow. Need TARGET REPORTING DATABASE changed to read simply TARGET DATABASE.</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fld id="{038DA58A-3B94-E74C-9F44-43B086809D60}" type="slidenum">
              <a:rPr lang="en-US" sz="1200">
                <a:solidFill>
                  <a:schemeClr val="tx1"/>
                </a:solidFill>
                <a:latin typeface="Calibri" charset="0"/>
              </a:rPr>
              <a:pPr eaLnBrk="1" hangingPunct="1"/>
              <a:t>13</a:t>
            </a:fld>
            <a:endParaRPr lang="en-US" sz="1200">
              <a:solidFill>
                <a:schemeClr val="tx1"/>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Need LAN above WAN INTERNET logo. Need an on-brand arrow for the 1, 2, and 3 circle arrow. Need TARGET REPORTING DATABASE changed to read simply TARGET DATABASE.</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fld id="{57CCEE51-A74B-AC4E-AE11-37C55522BB1B}" type="slidenum">
              <a:rPr lang="en-US" sz="1200">
                <a:solidFill>
                  <a:schemeClr val="tx1"/>
                </a:solidFill>
                <a:latin typeface="Calibri" charset="0"/>
              </a:rPr>
              <a:pPr eaLnBrk="1" hangingPunct="1"/>
              <a:t>14</a:t>
            </a:fld>
            <a:endParaRPr lang="en-US" sz="1200">
              <a:solidFill>
                <a:schemeClr val="tx1"/>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17</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replication is a row-based which means that the changes are mined row-by-row on the mine. While any SQL issued on the source database can change arbitrary number of rows, Dbvisit Replicate will only affect changes made to individual rows. The consequence is that the SQL issued at the apply database is not the same issued against mine – instead, each SQL updates/deletes/inserts exactly one row, applying just one change.</a:t>
            </a:r>
          </a:p>
          <a:p>
            <a:endParaRPr lang="en-US" dirty="0" smtClean="0"/>
          </a:p>
          <a:p>
            <a:r>
              <a:rPr lang="en-US" dirty="0" smtClean="0"/>
              <a:t>Why is this – this is the way that the information is in the redo logs.</a:t>
            </a:r>
          </a:p>
          <a:p>
            <a:endParaRPr lang="en-US" dirty="0" smtClean="0"/>
          </a:p>
          <a:p>
            <a:r>
              <a:rPr lang="en-US" dirty="0" smtClean="0"/>
              <a:t>it is possible to do a SQL-based replication (instead of row-based). It's quite hard to do it on Oracle (with all the concurrency and timing); note that e.g. </a:t>
            </a:r>
            <a:r>
              <a:rPr lang="en-US" dirty="0" err="1" smtClean="0"/>
              <a:t>mysql</a:t>
            </a:r>
            <a:r>
              <a:rPr lang="en-US" dirty="0" smtClean="0"/>
              <a:t> is much more friendly to support it. Then you just reply the source SQLs (similar to Real Application Testing - workload reply).</a:t>
            </a:r>
          </a:p>
          <a:p>
            <a:endParaRPr lang="en-US" dirty="0" smtClean="0"/>
          </a:p>
        </p:txBody>
      </p:sp>
      <p:sp>
        <p:nvSpPr>
          <p:cNvPr id="4" name="Slide Number Placeholder 3"/>
          <p:cNvSpPr>
            <a:spLocks noGrp="1"/>
          </p:cNvSpPr>
          <p:nvPr>
            <p:ph type="sldNum" sz="quarter" idx="10"/>
          </p:nvPr>
        </p:nvSpPr>
        <p:spPr/>
        <p:txBody>
          <a:bodyPr/>
          <a:lstStyle/>
          <a:p>
            <a:fld id="{B23BECEA-F950-BD43-A3E2-4CBA895D6A89}" type="slidenum">
              <a:rPr lang="en-US" smtClean="0"/>
              <a:pPr/>
              <a:t>18</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replication is a row-based which means that the changes are mined row-by-row on the mine. While any SQL issued on the source database can change arbitrary number of rows, Dbvisit Replicate will only affect changes made to individual rows. The consequence is that the SQL issued at the apply database is not the same issued against mine – instead, each SQL updates/deletes/inserts exactly one row, applying just one change.</a:t>
            </a:r>
          </a:p>
          <a:p>
            <a:endParaRPr lang="en-US" dirty="0" smtClean="0"/>
          </a:p>
          <a:p>
            <a:r>
              <a:rPr lang="en-US" dirty="0" smtClean="0"/>
              <a:t>Why is this – this is the way that the information is in the redo logs.</a:t>
            </a:r>
          </a:p>
          <a:p>
            <a:endParaRPr lang="en-US" dirty="0" smtClean="0"/>
          </a:p>
          <a:p>
            <a:r>
              <a:rPr lang="en-US" dirty="0" smtClean="0"/>
              <a:t>Notice that the target SQL has the primary key (PROD_ID) added to the WHERE statement. Adding the primary key will ensure that the target SQL only updates one row at a </a:t>
            </a:r>
            <a:r>
              <a:rPr lang="en-US" dirty="0" err="1" smtClean="0"/>
              <a:t>time.If</a:t>
            </a:r>
            <a:r>
              <a:rPr lang="en-US" dirty="0" smtClean="0"/>
              <a:t> the source SQL updates 100 records in a single SQL statement, then the target SQL will consist of 100 single SQL statements each with the unique primary key </a:t>
            </a:r>
            <a:r>
              <a:rPr lang="en-US" dirty="0" err="1" smtClean="0"/>
              <a:t>added.It</a:t>
            </a:r>
            <a:r>
              <a:rPr lang="en-US" dirty="0" smtClean="0"/>
              <a:t> can be seen that having a primary key on the table to be replicated becomes very important. This allows the resulting target SQL to add the primary to the WHERE clause to ensure only one rows gets updated at a </a:t>
            </a:r>
            <a:r>
              <a:rPr lang="en-US" dirty="0" err="1" smtClean="0"/>
              <a:t>time.What</a:t>
            </a:r>
            <a:r>
              <a:rPr lang="en-US" dirty="0" smtClean="0"/>
              <a:t> if the table to be replicated does not have a primary key? Does that mean we cannot replicate this table using logical based </a:t>
            </a:r>
            <a:r>
              <a:rPr lang="en-US" dirty="0" err="1" smtClean="0"/>
              <a:t>replication?The</a:t>
            </a:r>
            <a:r>
              <a:rPr lang="en-US" dirty="0" smtClean="0"/>
              <a:t> answer is no. In most cases we will still be able to replicate the table if there is no primary key, but this depends on principle number 2</a:t>
            </a:r>
          </a:p>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19</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20</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21</a:t>
            </a:fld>
            <a:endParaRPr lang="en-US"/>
          </a:p>
        </p:txBody>
      </p:sp>
    </p:spTree>
    <p:extLst>
      <p:ext uri="{BB962C8B-B14F-4D97-AF65-F5344CB8AC3E}">
        <p14:creationId xmlns:p14="http://schemas.microsoft.com/office/powerpoint/2010/main" xmlns="" val="3799561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22</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23</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nl-NL">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fld id="{D332735D-3278-9D47-B789-306FD830F546}" type="slidenum">
              <a:rPr lang="en-US" sz="1200">
                <a:solidFill>
                  <a:schemeClr val="tx1"/>
                </a:solidFill>
                <a:latin typeface="Calibri" charset="0"/>
              </a:rPr>
              <a:pPr eaLnBrk="1" hangingPunct="1"/>
              <a:t>3</a:t>
            </a:fld>
            <a:endParaRPr lang="en-US" sz="1200">
              <a:solidFill>
                <a:schemeClr val="tx1"/>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24</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25</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26</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27</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28</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29</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30</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31</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32</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33</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nl-NL">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fld id="{BB7D4924-DC94-434C-8716-8359937DD962}" type="slidenum">
              <a:rPr lang="en-US" sz="1200">
                <a:solidFill>
                  <a:schemeClr val="tx1"/>
                </a:solidFill>
                <a:latin typeface="Calibri" charset="0"/>
              </a:rPr>
              <a:pPr eaLnBrk="1" hangingPunct="1"/>
              <a:t>4</a:t>
            </a:fld>
            <a:endParaRPr lang="en-US" sz="1200">
              <a:solidFill>
                <a:schemeClr val="tx1"/>
              </a:solidFill>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34</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35</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36</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Unique Key must have at</a:t>
            </a:r>
            <a:r>
              <a:rPr lang="en-US" baseline="0" dirty="0" smtClean="0"/>
              <a:t> least one NOT NULL column</a:t>
            </a:r>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37</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38</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39</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40</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41</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42</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43</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nl-NL">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fld id="{D332735D-3278-9D47-B789-306FD830F546}" type="slidenum">
              <a:rPr lang="en-US" sz="1200">
                <a:solidFill>
                  <a:schemeClr val="tx1"/>
                </a:solidFill>
                <a:latin typeface="Calibri" charset="0"/>
              </a:rPr>
              <a:pPr eaLnBrk="1" hangingPunct="1"/>
              <a:t>6</a:t>
            </a:fld>
            <a:endParaRPr lang="en-US" sz="1200">
              <a:solidFill>
                <a:schemeClr val="tx1"/>
              </a:solidFill>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44</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45</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46</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47</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48</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49</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50</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51</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52</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53</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BECEA-F950-BD43-A3E2-4CBA895D6A89}" type="slidenum">
              <a:rPr lang="en-US" smtClean="0"/>
              <a:pPr/>
              <a:t>7</a:t>
            </a:fld>
            <a:endParaRPr lang="en-US"/>
          </a:p>
        </p:txBody>
      </p:sp>
    </p:spTree>
    <p:extLst>
      <p:ext uri="{BB962C8B-B14F-4D97-AF65-F5344CB8AC3E}">
        <p14:creationId xmlns:p14="http://schemas.microsoft.com/office/powerpoint/2010/main" xmlns="" val="10219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Need LAN above WAN INTERNET logo. Need an on-brand arrow for the 1, 2, and 3 circle arrow. Need TARGET REPORTING DATABASE changed to read simply TARGET DATABASE.</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fld id="{5576A393-2893-0D44-A2F3-36923FF85FA3}" type="slidenum">
              <a:rPr lang="en-US" sz="1200">
                <a:solidFill>
                  <a:schemeClr val="tx1"/>
                </a:solidFill>
                <a:latin typeface="Calibri" charset="0"/>
              </a:rPr>
              <a:pPr eaLnBrk="1" hangingPunct="1"/>
              <a:t>8</a:t>
            </a:fld>
            <a:endParaRPr lang="en-US" sz="1200">
              <a:solidFill>
                <a:schemeClr val="tx1"/>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Need LAN above WAN INTERNET logo. Need an on-brand arrow for the 1, 2, and 3 circle arrow. Need TARGET REPORTING DATABASE changed to read simply TARGET DATABASE.</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fld id="{28C489D7-465E-FA40-B202-2A596AB1CA56}" type="slidenum">
              <a:rPr lang="en-US" sz="1200">
                <a:solidFill>
                  <a:schemeClr val="tx1"/>
                </a:solidFill>
                <a:latin typeface="Calibri" charset="0"/>
              </a:rPr>
              <a:pPr eaLnBrk="1" hangingPunct="1"/>
              <a:t>9</a:t>
            </a:fld>
            <a:endParaRPr lang="en-US" sz="1200">
              <a:solidFill>
                <a:schemeClr val="tx1"/>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Need LAN above WAN INTERNET logo. Need an on-brand arrow for the 1, 2, and 3 circle arrow. Need TARGET REPORTING DATABASE changed to read simply TARGET DATABASE.</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fld id="{01B0A7BE-4B65-1B48-88C2-27C07EA4188C}" type="slidenum">
              <a:rPr lang="en-US" sz="1200">
                <a:solidFill>
                  <a:schemeClr val="tx1"/>
                </a:solidFill>
                <a:latin typeface="Calibri" charset="0"/>
              </a:rPr>
              <a:pPr eaLnBrk="1" hangingPunct="1"/>
              <a:t>10</a:t>
            </a:fld>
            <a:endParaRPr lang="en-US" sz="1200">
              <a:solidFill>
                <a:schemeClr val="tx1"/>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Need LAN above WAN INTERNET logo. Need an on-brand arrow for the 1, 2, and 3 circle arrow. Need TARGET REPORTING DATABASE changed to read simply TARGET DATABASE.</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fld id="{CF1EF502-105D-8949-BE93-6A27E73E20A3}" type="slidenum">
              <a:rPr lang="en-US" sz="1200">
                <a:solidFill>
                  <a:schemeClr val="tx1"/>
                </a:solidFill>
                <a:latin typeface="Calibri" charset="0"/>
              </a:rPr>
              <a:pPr eaLnBrk="1" hangingPunct="1"/>
              <a:t>11</a:t>
            </a:fld>
            <a:endParaRPr lang="en-US" sz="1200">
              <a:solidFill>
                <a:schemeClr val="tx1"/>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9864" y="2203110"/>
            <a:ext cx="7772400" cy="650158"/>
          </a:xfrm>
          <a:prstGeom prst="rect">
            <a:avLst/>
          </a:prstGeom>
        </p:spPr>
        <p:txBody>
          <a:bodyPr lIns="0"/>
          <a:lstStyle>
            <a:lvl1pPr>
              <a:defRPr>
                <a:solidFill>
                  <a:srgbClr val="7F7F7F"/>
                </a:solidFill>
              </a:defRPr>
            </a:lvl1pPr>
          </a:lstStyle>
          <a:p>
            <a:r>
              <a:rPr lang="en-AU" dirty="0" smtClean="0"/>
              <a:t>Click to edit Master title style</a:t>
            </a:r>
            <a:endParaRPr lang="en-US" dirty="0"/>
          </a:p>
        </p:txBody>
      </p:sp>
      <p:sp>
        <p:nvSpPr>
          <p:cNvPr id="4" name="Date Placeholder 3"/>
          <p:cNvSpPr>
            <a:spLocks noGrp="1"/>
          </p:cNvSpPr>
          <p:nvPr>
            <p:ph type="dt" sz="half" idx="10"/>
          </p:nvPr>
        </p:nvSpPr>
        <p:spPr/>
        <p:txBody>
          <a:bodyPr/>
          <a:lstStyle/>
          <a:p>
            <a:fld id="{85BFF918-A7D5-484F-93D0-18DBB0989781}" type="datetimeFigureOut">
              <a:rPr lang="en-US" smtClean="0"/>
              <a:pPr/>
              <a:t>10/19/2015</a:t>
            </a:fld>
            <a:endParaRPr lang="en-US"/>
          </a:p>
        </p:txBody>
      </p:sp>
      <p:sp>
        <p:nvSpPr>
          <p:cNvPr id="5" name="Footer Placeholder 4"/>
          <p:cNvSpPr>
            <a:spLocks noGrp="1"/>
          </p:cNvSpPr>
          <p:nvPr>
            <p:ph type="ftr" sz="quarter" idx="11"/>
          </p:nvPr>
        </p:nvSpPr>
        <p:spPr>
          <a:xfrm>
            <a:off x="10541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8530064" y="4767263"/>
            <a:ext cx="404103" cy="274637"/>
          </a:xfrm>
          <a:prstGeom prst="rect">
            <a:avLst/>
          </a:prstGeom>
        </p:spPr>
        <p:txBody>
          <a:bodyPr/>
          <a:lstStyle/>
          <a:p>
            <a:fld id="{B287819D-9C2B-4B43-9198-F4A2A0B042A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4100" y="2202449"/>
            <a:ext cx="8229600" cy="857250"/>
          </a:xfrm>
          <a:prstGeom prst="rect">
            <a:avLst/>
          </a:prstGeom>
        </p:spPr>
        <p:txBody>
          <a:bodyPr lIns="0"/>
          <a:lstStyle>
            <a:lvl1pPr>
              <a:defRPr>
                <a:solidFill>
                  <a:srgbClr val="7F7F7F"/>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1054100" y="2816297"/>
            <a:ext cx="6426200" cy="2572284"/>
          </a:xfrm>
          <a:prstGeom prst="rect">
            <a:avLst/>
          </a:prstGeom>
        </p:spPr>
        <p:txBody>
          <a:bodyPr lIns="0"/>
          <a:lstStyle>
            <a:lvl1pPr marL="0" indent="0">
              <a:buFont typeface="Arial"/>
              <a:buNone/>
              <a:defRPr sz="1400">
                <a:solidFill>
                  <a:srgbClr val="7F7F7F"/>
                </a:solidFill>
                <a:latin typeface="Sansation"/>
                <a:cs typeface="Sansation"/>
              </a:defRPr>
            </a:lvl1pPr>
            <a:lvl2pPr marL="0" indent="0">
              <a:buFont typeface="Arial"/>
              <a:buNone/>
              <a:defRPr sz="1400">
                <a:solidFill>
                  <a:srgbClr val="7F7F7F"/>
                </a:solidFill>
                <a:latin typeface="Sansation"/>
                <a:cs typeface="Sansation"/>
              </a:defRPr>
            </a:lvl2pPr>
            <a:lvl3pPr marL="0" indent="0">
              <a:buFont typeface="Arial"/>
              <a:buNone/>
              <a:defRPr sz="1400">
                <a:solidFill>
                  <a:srgbClr val="7F7F7F"/>
                </a:solidFill>
                <a:latin typeface="Sansation"/>
                <a:cs typeface="Sansation"/>
              </a:defRPr>
            </a:lvl3pPr>
            <a:lvl4pPr marL="0" indent="0">
              <a:buFont typeface="Arial"/>
              <a:buNone/>
              <a:defRPr sz="1400">
                <a:solidFill>
                  <a:srgbClr val="7F7F7F"/>
                </a:solidFill>
                <a:latin typeface="Sansation"/>
                <a:cs typeface="Sansation"/>
              </a:defRPr>
            </a:lvl4pPr>
            <a:lvl5pPr marL="0" indent="0">
              <a:buFont typeface="Arial"/>
              <a:buNone/>
              <a:defRPr sz="1400">
                <a:solidFill>
                  <a:srgbClr val="7F7F7F"/>
                </a:solidFill>
                <a:latin typeface="Sansation"/>
                <a:cs typeface="Sansation"/>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85BFF918-A7D5-484F-93D0-18DBB0989781}" type="datetimeFigureOut">
              <a:rPr lang="en-US" smtClean="0"/>
              <a:pPr/>
              <a:t>10/19/2015</a:t>
            </a:fld>
            <a:endParaRPr lang="en-US"/>
          </a:p>
        </p:txBody>
      </p:sp>
      <p:sp>
        <p:nvSpPr>
          <p:cNvPr id="5" name="Footer Placeholder 4"/>
          <p:cNvSpPr>
            <a:spLocks noGrp="1"/>
          </p:cNvSpPr>
          <p:nvPr>
            <p:ph type="ftr" sz="quarter" idx="11"/>
          </p:nvPr>
        </p:nvSpPr>
        <p:spPr>
          <a:xfrm>
            <a:off x="10541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8530064" y="4767263"/>
            <a:ext cx="404103" cy="274637"/>
          </a:xfrm>
          <a:prstGeom prst="rect">
            <a:avLst/>
          </a:prstGeom>
        </p:spPr>
        <p:txBody>
          <a:bodyPr/>
          <a:lstStyle/>
          <a:p>
            <a:fld id="{B287819D-9C2B-4B43-9198-F4A2A0B042A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BFF918-A7D5-484F-93D0-18DBB0989781}" type="datetimeFigureOut">
              <a:rPr lang="en-US" smtClean="0"/>
              <a:pPr/>
              <a:t>10/19/2015</a:t>
            </a:fld>
            <a:endParaRPr lang="en-US"/>
          </a:p>
        </p:txBody>
      </p:sp>
      <p:sp>
        <p:nvSpPr>
          <p:cNvPr id="5" name="Footer Placeholder 4"/>
          <p:cNvSpPr>
            <a:spLocks noGrp="1"/>
          </p:cNvSpPr>
          <p:nvPr>
            <p:ph type="ftr" sz="quarter" idx="11"/>
          </p:nvPr>
        </p:nvSpPr>
        <p:spPr>
          <a:xfrm>
            <a:off x="10541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8530064" y="4767263"/>
            <a:ext cx="404103" cy="274637"/>
          </a:xfrm>
          <a:prstGeom prst="rect">
            <a:avLst/>
          </a:prstGeom>
        </p:spPr>
        <p:txBody>
          <a:bodyPr/>
          <a:lstStyle/>
          <a:p>
            <a:fld id="{B287819D-9C2B-4B43-9198-F4A2A0B042A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8018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8388" y="605118"/>
            <a:ext cx="7772400" cy="494321"/>
          </a:xfrm>
          <a:prstGeom prst="rect">
            <a:avLst/>
          </a:prstGeom>
        </p:spPr>
        <p:txBody>
          <a:bodyPr lIns="0"/>
          <a:lstStyle>
            <a:lvl1pPr>
              <a:defRPr sz="2400">
                <a:solidFill>
                  <a:srgbClr val="7F7F7F"/>
                </a:solidFill>
              </a:defRPr>
            </a:lvl1pPr>
          </a:lstStyle>
          <a:p>
            <a:r>
              <a:rPr lang="en-AU" dirty="0" smtClean="0"/>
              <a:t>Click to edit Master title style</a:t>
            </a:r>
            <a:endParaRPr lang="en-US" dirty="0"/>
          </a:p>
        </p:txBody>
      </p:sp>
      <p:sp>
        <p:nvSpPr>
          <p:cNvPr id="6" name="Slide Number Placeholder 5"/>
          <p:cNvSpPr>
            <a:spLocks noGrp="1"/>
          </p:cNvSpPr>
          <p:nvPr>
            <p:ph type="sldNum" sz="quarter" idx="12"/>
          </p:nvPr>
        </p:nvSpPr>
        <p:spPr>
          <a:xfrm>
            <a:off x="8801100" y="4767263"/>
            <a:ext cx="342900" cy="274637"/>
          </a:xfrm>
          <a:prstGeom prst="rect">
            <a:avLst/>
          </a:prstGeom>
        </p:spPr>
        <p:txBody>
          <a:bodyPr/>
          <a:lstStyle/>
          <a:p>
            <a:fld id="{B287819D-9C2B-4B43-9198-F4A2A0B042A6}" type="slidenum">
              <a:rPr lang="en-US" smtClean="0"/>
              <a:pPr/>
              <a:t>‹#›</a:t>
            </a:fld>
            <a:endParaRPr lang="en-US"/>
          </a:p>
        </p:txBody>
      </p:sp>
      <p:sp>
        <p:nvSpPr>
          <p:cNvPr id="7" name="Content Placeholder 2"/>
          <p:cNvSpPr>
            <a:spLocks noGrp="1"/>
          </p:cNvSpPr>
          <p:nvPr>
            <p:ph idx="1"/>
          </p:nvPr>
        </p:nvSpPr>
        <p:spPr>
          <a:xfrm>
            <a:off x="1054100" y="1384300"/>
            <a:ext cx="6426200" cy="2572284"/>
          </a:xfrm>
          <a:prstGeom prst="rect">
            <a:avLst/>
          </a:prstGeom>
        </p:spPr>
        <p:txBody>
          <a:bodyPr lIns="0"/>
          <a:lstStyle>
            <a:lvl1pPr marL="0">
              <a:buNone/>
              <a:defRPr sz="1400">
                <a:solidFill>
                  <a:srgbClr val="7F7F7F"/>
                </a:solidFill>
                <a:latin typeface="Arial"/>
                <a:cs typeface="Arial"/>
              </a:defRPr>
            </a:lvl1pPr>
            <a:lvl2pPr marL="0">
              <a:buNone/>
              <a:defRPr sz="1400">
                <a:solidFill>
                  <a:srgbClr val="7F7F7F"/>
                </a:solidFill>
                <a:latin typeface="Arial"/>
                <a:cs typeface="Arial"/>
              </a:defRPr>
            </a:lvl2pPr>
            <a:lvl3pPr marL="0">
              <a:buNone/>
              <a:defRPr sz="1400">
                <a:solidFill>
                  <a:srgbClr val="7F7F7F"/>
                </a:solidFill>
                <a:latin typeface="Arial"/>
                <a:cs typeface="Arial"/>
              </a:defRPr>
            </a:lvl3pPr>
            <a:lvl4pPr marL="0">
              <a:buNone/>
              <a:defRPr sz="1400">
                <a:solidFill>
                  <a:srgbClr val="7F7F7F"/>
                </a:solidFill>
                <a:latin typeface="Arial"/>
                <a:cs typeface="Arial"/>
              </a:defRPr>
            </a:lvl4pPr>
            <a:lvl5pPr marL="0">
              <a:buNone/>
              <a:defRPr sz="1400">
                <a:solidFill>
                  <a:srgbClr val="7F7F7F"/>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9" name="Footer Placeholder 4"/>
          <p:cNvSpPr>
            <a:spLocks noGrp="1"/>
          </p:cNvSpPr>
          <p:nvPr>
            <p:ph type="ftr" sz="quarter" idx="3"/>
          </p:nvPr>
        </p:nvSpPr>
        <p:spPr>
          <a:xfrm>
            <a:off x="1054100" y="4767263"/>
            <a:ext cx="2895600" cy="274637"/>
          </a:xfrm>
          <a:prstGeom prst="rect">
            <a:avLst/>
          </a:prstGeom>
        </p:spPr>
        <p:txBody>
          <a:bodyPr vert="horz" lIns="0" tIns="45720" rIns="91440" bIns="45720" rtlCol="0" anchor="ctr"/>
          <a:lstStyle>
            <a:lvl1pPr algn="l">
              <a:defRPr sz="1200">
                <a:solidFill>
                  <a:schemeClr val="tx1">
                    <a:tint val="7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01100" y="4767263"/>
            <a:ext cx="342900" cy="274637"/>
          </a:xfrm>
          <a:prstGeom prst="rect">
            <a:avLst/>
          </a:prstGeom>
        </p:spPr>
        <p:txBody>
          <a:bodyPr/>
          <a:lstStyle/>
          <a:p>
            <a:fld id="{B287819D-9C2B-4B43-9198-F4A2A0B042A6}" type="slidenum">
              <a:rPr lang="en-US" smtClean="0"/>
              <a:pPr/>
              <a:t>‹#›</a:t>
            </a:fld>
            <a:endParaRPr lang="en-US"/>
          </a:p>
        </p:txBody>
      </p:sp>
      <p:sp>
        <p:nvSpPr>
          <p:cNvPr id="9" name="Text Placeholder 8"/>
          <p:cNvSpPr>
            <a:spLocks noGrp="1"/>
          </p:cNvSpPr>
          <p:nvPr>
            <p:ph type="body" sz="quarter" idx="13"/>
          </p:nvPr>
        </p:nvSpPr>
        <p:spPr>
          <a:xfrm>
            <a:off x="1068387" y="606355"/>
            <a:ext cx="5450945" cy="536307"/>
          </a:xfrm>
          <a:prstGeom prst="rect">
            <a:avLst/>
          </a:prstGeom>
        </p:spPr>
        <p:txBody>
          <a:bodyPr vert="horz" lIns="0"/>
          <a:lstStyle>
            <a:lvl1pPr>
              <a:buNone/>
              <a:defRPr sz="2400">
                <a:solidFill>
                  <a:srgbClr val="7F7F7F"/>
                </a:solidFill>
                <a:latin typeface="Sansation"/>
                <a:cs typeface="Sansation"/>
              </a:defRPr>
            </a:lvl1pPr>
            <a:lvl2pPr>
              <a:buNone/>
              <a:defRPr/>
            </a:lvl2pPr>
            <a:lvl3pPr>
              <a:buNone/>
              <a:defRPr/>
            </a:lvl3pPr>
            <a:lvl4pPr>
              <a:buNone/>
              <a:defRPr/>
            </a:lvl4pPr>
            <a:lvl5pPr>
              <a:buNone/>
              <a:defRPr/>
            </a:lvl5pPr>
          </a:lstStyle>
          <a:p>
            <a:pPr lvl="0"/>
            <a:r>
              <a:rPr lang="en-AU" dirty="0" smtClean="0"/>
              <a:t>Click to edit Master text styles</a:t>
            </a:r>
            <a:endParaRPr lang="en-US" dirty="0"/>
          </a:p>
        </p:txBody>
      </p:sp>
      <p:sp>
        <p:nvSpPr>
          <p:cNvPr id="10" name="Text Placeholder 8"/>
          <p:cNvSpPr>
            <a:spLocks noGrp="1"/>
          </p:cNvSpPr>
          <p:nvPr>
            <p:ph type="body" sz="quarter" idx="14"/>
          </p:nvPr>
        </p:nvSpPr>
        <p:spPr>
          <a:xfrm>
            <a:off x="1068388" y="1384300"/>
            <a:ext cx="6411912" cy="2954867"/>
          </a:xfrm>
          <a:prstGeom prst="rect">
            <a:avLst/>
          </a:prstGeom>
        </p:spPr>
        <p:txBody>
          <a:bodyPr vert="horz" lIns="0"/>
          <a:lstStyle>
            <a:lvl1pPr>
              <a:buNone/>
              <a:defRPr sz="1800">
                <a:solidFill>
                  <a:srgbClr val="7F7F7F"/>
                </a:solidFill>
                <a:latin typeface="Sansation"/>
                <a:cs typeface="Sansation"/>
              </a:defRPr>
            </a:lvl1pPr>
            <a:lvl2pPr marL="0">
              <a:lnSpc>
                <a:spcPct val="150000"/>
              </a:lnSpc>
              <a:spcBef>
                <a:spcPts val="900"/>
              </a:spcBef>
              <a:buNone/>
              <a:defRPr sz="1400">
                <a:solidFill>
                  <a:srgbClr val="7F7F7F"/>
                </a:solidFill>
                <a:latin typeface="Arial"/>
                <a:cs typeface="Arial"/>
              </a:defRPr>
            </a:lvl2pPr>
            <a:lvl3pPr marL="0">
              <a:lnSpc>
                <a:spcPct val="150000"/>
              </a:lnSpc>
              <a:spcBef>
                <a:spcPts val="0"/>
              </a:spcBef>
              <a:buNone/>
              <a:defRPr sz="1400">
                <a:solidFill>
                  <a:srgbClr val="7F7F7F"/>
                </a:solidFill>
                <a:latin typeface="Arial"/>
                <a:cs typeface="Arial"/>
              </a:defRPr>
            </a:lvl3pPr>
            <a:lvl4pPr marL="0">
              <a:lnSpc>
                <a:spcPct val="150000"/>
              </a:lnSpc>
              <a:spcBef>
                <a:spcPts val="0"/>
              </a:spcBef>
              <a:buNone/>
              <a:defRPr sz="1400">
                <a:solidFill>
                  <a:srgbClr val="7F7F7F"/>
                </a:solidFill>
                <a:latin typeface="Arial"/>
                <a:cs typeface="Arial"/>
              </a:defRPr>
            </a:lvl4pPr>
            <a:lvl5pPr marL="0">
              <a:lnSpc>
                <a:spcPct val="150000"/>
              </a:lnSpc>
              <a:spcBef>
                <a:spcPts val="0"/>
              </a:spcBef>
              <a:buNone/>
              <a:defRPr sz="1400">
                <a:solidFill>
                  <a:srgbClr val="7F7F7F"/>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Picture Placeholder 7"/>
          <p:cNvSpPr>
            <a:spLocks noGrp="1"/>
          </p:cNvSpPr>
          <p:nvPr>
            <p:ph type="pic" sz="quarter" idx="15"/>
          </p:nvPr>
        </p:nvSpPr>
        <p:spPr>
          <a:xfrm>
            <a:off x="5541963" y="1384300"/>
            <a:ext cx="3259137" cy="3267075"/>
          </a:xfrm>
          <a:prstGeom prst="rect">
            <a:avLst/>
          </a:prstGeom>
        </p:spPr>
        <p:txBody>
          <a:bodyPr vert="horz"/>
          <a:lstStyle/>
          <a:p>
            <a:endParaRPr lang="en-US"/>
          </a:p>
        </p:txBody>
      </p:sp>
      <p:sp>
        <p:nvSpPr>
          <p:cNvPr id="11" name="Footer Placeholder 4"/>
          <p:cNvSpPr>
            <a:spLocks noGrp="1"/>
          </p:cNvSpPr>
          <p:nvPr>
            <p:ph type="ftr" sz="quarter" idx="3"/>
          </p:nvPr>
        </p:nvSpPr>
        <p:spPr>
          <a:xfrm>
            <a:off x="1054100" y="4767263"/>
            <a:ext cx="2895600" cy="274637"/>
          </a:xfrm>
          <a:prstGeom prst="rect">
            <a:avLst/>
          </a:prstGeom>
        </p:spPr>
        <p:txBody>
          <a:bodyPr vert="horz" lIns="0" tIns="45720" rIns="91440" bIns="45720" rtlCol="0" anchor="ctr"/>
          <a:lstStyle>
            <a:lvl1pPr algn="l">
              <a:defRPr sz="1200">
                <a:solidFill>
                  <a:schemeClr val="tx1">
                    <a:tint val="7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4100" y="611593"/>
            <a:ext cx="8229600" cy="607165"/>
          </a:xfrm>
          <a:prstGeom prst="rect">
            <a:avLst/>
          </a:prstGeom>
        </p:spPr>
        <p:txBody>
          <a:bodyPr lIns="0"/>
          <a:lstStyle>
            <a:lvl1pPr>
              <a:defRPr sz="2400">
                <a:solidFill>
                  <a:srgbClr val="7F7F7F"/>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1054100" y="1384300"/>
            <a:ext cx="6426200" cy="2572284"/>
          </a:xfrm>
          <a:prstGeom prst="rect">
            <a:avLst/>
          </a:prstGeom>
        </p:spPr>
        <p:txBody>
          <a:bodyPr lIns="0"/>
          <a:lstStyle>
            <a:lvl1pPr>
              <a:defRPr sz="1400">
                <a:solidFill>
                  <a:srgbClr val="7F7F7F"/>
                </a:solidFill>
                <a:latin typeface="Arial"/>
                <a:cs typeface="Arial"/>
              </a:defRPr>
            </a:lvl1pPr>
            <a:lvl2pPr>
              <a:defRPr sz="1400">
                <a:solidFill>
                  <a:srgbClr val="7F7F7F"/>
                </a:solidFill>
                <a:latin typeface="Arial"/>
                <a:cs typeface="Arial"/>
              </a:defRPr>
            </a:lvl2pPr>
            <a:lvl3pPr>
              <a:defRPr sz="1400">
                <a:solidFill>
                  <a:srgbClr val="7F7F7F"/>
                </a:solidFill>
                <a:latin typeface="Arial"/>
                <a:cs typeface="Arial"/>
              </a:defRPr>
            </a:lvl3pPr>
            <a:lvl4pPr>
              <a:defRPr sz="1400">
                <a:solidFill>
                  <a:srgbClr val="7F7F7F"/>
                </a:solidFill>
                <a:latin typeface="Arial"/>
                <a:cs typeface="Arial"/>
              </a:defRPr>
            </a:lvl4pPr>
            <a:lvl5pPr>
              <a:defRPr sz="1400">
                <a:solidFill>
                  <a:srgbClr val="7F7F7F"/>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Slide Number Placeholder 5"/>
          <p:cNvSpPr>
            <a:spLocks noGrp="1"/>
          </p:cNvSpPr>
          <p:nvPr>
            <p:ph type="sldNum" sz="quarter" idx="12"/>
          </p:nvPr>
        </p:nvSpPr>
        <p:spPr>
          <a:xfrm>
            <a:off x="8801100" y="4767263"/>
            <a:ext cx="342900" cy="274637"/>
          </a:xfrm>
          <a:prstGeom prst="rect">
            <a:avLst/>
          </a:prstGeom>
        </p:spPr>
        <p:txBody>
          <a:bodyPr/>
          <a:lstStyle/>
          <a:p>
            <a:fld id="{B287819D-9C2B-4B43-9198-F4A2A0B042A6}" type="slidenum">
              <a:rPr lang="en-US" smtClean="0"/>
              <a:pPr/>
              <a:t>‹#›</a:t>
            </a:fld>
            <a:endParaRPr lang="en-US"/>
          </a:p>
        </p:txBody>
      </p:sp>
      <p:sp>
        <p:nvSpPr>
          <p:cNvPr id="8" name="Footer Placeholder 4"/>
          <p:cNvSpPr>
            <a:spLocks noGrp="1"/>
          </p:cNvSpPr>
          <p:nvPr>
            <p:ph type="ftr" sz="quarter" idx="3"/>
          </p:nvPr>
        </p:nvSpPr>
        <p:spPr>
          <a:xfrm>
            <a:off x="1054100" y="4767263"/>
            <a:ext cx="2895600" cy="274637"/>
          </a:xfrm>
          <a:prstGeom prst="rect">
            <a:avLst/>
          </a:prstGeom>
        </p:spPr>
        <p:txBody>
          <a:bodyPr vert="horz" lIns="0" tIns="45720" rIns="91440" bIns="45720" rtlCol="0" anchor="ctr"/>
          <a:lstStyle>
            <a:lvl1pPr algn="l">
              <a:defRPr sz="1200">
                <a:solidFill>
                  <a:schemeClr val="tx1">
                    <a:tint val="7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01100" y="4767263"/>
            <a:ext cx="342900" cy="274637"/>
          </a:xfrm>
          <a:prstGeom prst="rect">
            <a:avLst/>
          </a:prstGeom>
        </p:spPr>
        <p:txBody>
          <a:bodyPr/>
          <a:lstStyle/>
          <a:p>
            <a:fld id="{B287819D-9C2B-4B43-9198-F4A2A0B042A6}" type="slidenum">
              <a:rPr lang="en-US" smtClean="0"/>
              <a:pPr/>
              <a:t>‹#›</a:t>
            </a:fld>
            <a:endParaRPr lang="en-US"/>
          </a:p>
        </p:txBody>
      </p:sp>
      <p:sp>
        <p:nvSpPr>
          <p:cNvPr id="8" name="Picture Placeholder 7"/>
          <p:cNvSpPr>
            <a:spLocks noGrp="1"/>
          </p:cNvSpPr>
          <p:nvPr>
            <p:ph type="pic" sz="quarter" idx="13"/>
          </p:nvPr>
        </p:nvSpPr>
        <p:spPr>
          <a:xfrm>
            <a:off x="1068388" y="1133475"/>
            <a:ext cx="7732712" cy="3435350"/>
          </a:xfrm>
          <a:prstGeom prst="rect">
            <a:avLst/>
          </a:prstGeom>
        </p:spPr>
        <p:txBody>
          <a:bodyPr vert="horz"/>
          <a:lstStyle/>
          <a:p>
            <a:endParaRPr lang="en-US"/>
          </a:p>
        </p:txBody>
      </p:sp>
      <p:sp>
        <p:nvSpPr>
          <p:cNvPr id="9" name="Footer Placeholder 4"/>
          <p:cNvSpPr>
            <a:spLocks noGrp="1"/>
          </p:cNvSpPr>
          <p:nvPr>
            <p:ph type="ftr" sz="quarter" idx="3"/>
          </p:nvPr>
        </p:nvSpPr>
        <p:spPr>
          <a:xfrm>
            <a:off x="1054100" y="4767263"/>
            <a:ext cx="2895600" cy="274637"/>
          </a:xfrm>
          <a:prstGeom prst="rect">
            <a:avLst/>
          </a:prstGeom>
        </p:spPr>
        <p:txBody>
          <a:bodyPr vert="horz" lIns="0" tIns="45720" rIns="91440" bIns="45720" rtlCol="0" anchor="ctr"/>
          <a:lstStyle>
            <a:lvl1pPr algn="l">
              <a:defRPr sz="1200">
                <a:solidFill>
                  <a:schemeClr val="tx1">
                    <a:tint val="7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144000" cy="374561"/>
          </a:xfrm>
          <a:prstGeom prst="rect">
            <a:avLst/>
          </a:prstGeom>
          <a:gradFill flip="none" rotWithShape="1">
            <a:gsLst>
              <a:gs pos="1000">
                <a:schemeClr val="bg1">
                  <a:lumMod val="85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185661" y="4767263"/>
            <a:ext cx="1723965" cy="274637"/>
          </a:xfrm>
          <a:prstGeom prst="rect">
            <a:avLst/>
          </a:prstGeom>
        </p:spPr>
        <p:txBody>
          <a:bodyPr vert="horz" lIns="91440" tIns="45720" rIns="91440" bIns="45720" rtlCol="0" anchor="ctr"/>
          <a:lstStyle>
            <a:lvl1pPr algn="l">
              <a:defRPr sz="1200">
                <a:solidFill>
                  <a:schemeClr val="tx1">
                    <a:tint val="75000"/>
                  </a:schemeClr>
                </a:solidFill>
                <a:latin typeface="Sansation"/>
                <a:cs typeface="Sansation"/>
              </a:defRPr>
            </a:lvl1pPr>
          </a:lstStyle>
          <a:p>
            <a:fld id="{85BFF918-A7D5-484F-93D0-18DBB0989781}" type="datetimeFigureOut">
              <a:rPr lang="en-US" smtClean="0"/>
              <a:pPr/>
              <a:t>10/19/2015</a:t>
            </a:fld>
            <a:endParaRPr lang="en-US" dirty="0"/>
          </a:p>
        </p:txBody>
      </p:sp>
      <p:pic>
        <p:nvPicPr>
          <p:cNvPr id="8" name="Picture 7"/>
          <p:cNvPicPr>
            <a:picLocks noChangeAspect="1"/>
          </p:cNvPicPr>
          <p:nvPr/>
        </p:nvPicPr>
        <p:blipFill>
          <a:blip r:embed="rId6"/>
          <a:stretch>
            <a:fillRect/>
          </a:stretch>
        </p:blipFill>
        <p:spPr>
          <a:xfrm>
            <a:off x="7469320" y="4938064"/>
            <a:ext cx="1335331" cy="410871"/>
          </a:xfrm>
          <a:prstGeom prst="rect">
            <a:avLst/>
          </a:prstGeom>
        </p:spPr>
      </p:pic>
      <p:sp>
        <p:nvSpPr>
          <p:cNvPr id="10" name="Rectangle 9"/>
          <p:cNvSpPr/>
          <p:nvPr userDrawn="1"/>
        </p:nvSpPr>
        <p:spPr>
          <a:xfrm>
            <a:off x="0" y="2597150"/>
            <a:ext cx="9144000" cy="1843631"/>
          </a:xfrm>
          <a:prstGeom prst="rect">
            <a:avLst/>
          </a:prstGeom>
          <a:gradFill flip="none" rotWithShape="1">
            <a:gsLst>
              <a:gs pos="1000">
                <a:schemeClr val="bg1">
                  <a:lumMod val="85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oter Placeholder 4"/>
          <p:cNvSpPr txBox="1">
            <a:spLocks/>
          </p:cNvSpPr>
          <p:nvPr userDrawn="1"/>
        </p:nvSpPr>
        <p:spPr>
          <a:xfrm>
            <a:off x="1031875" y="4651375"/>
            <a:ext cx="2895600" cy="274637"/>
          </a:xfrm>
          <a:prstGeom prst="rect">
            <a:avLst/>
          </a:prstGeom>
        </p:spPr>
        <p:txBody>
          <a:bodyPr vert="horz" lIns="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600" normalizeH="0" baseline="0" noProof="0" dirty="0" smtClean="0">
                <a:ln>
                  <a:noFill/>
                </a:ln>
                <a:solidFill>
                  <a:schemeClr val="tx1">
                    <a:tint val="75000"/>
                  </a:schemeClr>
                </a:solidFill>
                <a:effectLst/>
                <a:uLnTx/>
                <a:uFillTx/>
                <a:latin typeface="Arial"/>
                <a:ea typeface="+mn-ea"/>
                <a:cs typeface="Arial"/>
              </a:rPr>
              <a:t>© 2015 Dbvisit Software Limited | </a:t>
            </a:r>
            <a:r>
              <a:rPr kumimoji="0" lang="en-US" sz="800" b="0" i="0" u="none" strike="noStrike" kern="1200" cap="none" spc="600" normalizeH="0" baseline="0" noProof="0" dirty="0" err="1" smtClean="0">
                <a:ln>
                  <a:noFill/>
                </a:ln>
                <a:solidFill>
                  <a:schemeClr val="tx1">
                    <a:tint val="75000"/>
                  </a:schemeClr>
                </a:solidFill>
                <a:effectLst/>
                <a:uLnTx/>
                <a:uFillTx/>
                <a:latin typeface="Arial"/>
                <a:ea typeface="+mn-ea"/>
                <a:cs typeface="Arial"/>
              </a:rPr>
              <a:t>dbvisit.com</a:t>
            </a:r>
            <a:endParaRPr kumimoji="0" lang="en-US" sz="800" b="0" i="0" u="none" strike="noStrike" kern="1200" cap="none" spc="600" normalizeH="0" baseline="0" noProof="0" dirty="0">
              <a:ln>
                <a:noFill/>
              </a:ln>
              <a:solidFill>
                <a:schemeClr val="tx1">
                  <a:tint val="75000"/>
                </a:schemeClr>
              </a:solidFill>
              <a:effectLst/>
              <a:uLnTx/>
              <a:uFillTx/>
              <a:latin typeface="Arial"/>
              <a:ea typeface="+mn-ea"/>
              <a:cs typeface="Arial"/>
            </a:endParaRPr>
          </a:p>
        </p:txBody>
      </p:sp>
      <p:pic>
        <p:nvPicPr>
          <p:cNvPr id="3" name="Afbeelding 2"/>
          <p:cNvPicPr>
            <a:picLocks noChangeAspect="1"/>
          </p:cNvPicPr>
          <p:nvPr userDrawn="1"/>
        </p:nvPicPr>
        <p:blipFill>
          <a:blip r:embed="rId7"/>
          <a:stretch>
            <a:fillRect/>
          </a:stretch>
        </p:blipFill>
        <p:spPr>
          <a:xfrm>
            <a:off x="7701863" y="116969"/>
            <a:ext cx="994167" cy="109449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62" r:id="rId4"/>
  </p:sldLayoutIdLst>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txStyles>
    <p:titleStyle>
      <a:lvl1pPr algn="l" defTabSz="457200" rtl="0" eaLnBrk="1" latinLnBrk="0" hangingPunct="1">
        <a:spcBef>
          <a:spcPct val="0"/>
        </a:spcBef>
        <a:buNone/>
        <a:defRPr sz="2800" kern="1200">
          <a:solidFill>
            <a:schemeClr val="tx1">
              <a:lumMod val="65000"/>
              <a:lumOff val="35000"/>
            </a:schemeClr>
          </a:solidFill>
          <a:latin typeface="Sansation"/>
          <a:ea typeface="+mj-ea"/>
          <a:cs typeface="Sansatio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4768939"/>
            <a:ext cx="9144000" cy="374561"/>
          </a:xfrm>
          <a:prstGeom prst="rect">
            <a:avLst/>
          </a:prstGeom>
          <a:gradFill flip="none" rotWithShape="1">
            <a:gsLst>
              <a:gs pos="1000">
                <a:schemeClr val="bg1">
                  <a:lumMod val="85000"/>
                </a:schemeClr>
              </a:gs>
              <a:gs pos="100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374561"/>
          </a:xfrm>
          <a:prstGeom prst="rect">
            <a:avLst/>
          </a:prstGeom>
          <a:gradFill flip="none" rotWithShape="1">
            <a:gsLst>
              <a:gs pos="1000">
                <a:schemeClr val="bg1">
                  <a:lumMod val="85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a:off x="7469320" y="4938064"/>
            <a:ext cx="1335331" cy="410871"/>
          </a:xfrm>
          <a:prstGeom prst="rect">
            <a:avLst/>
          </a:prstGeom>
        </p:spPr>
      </p:pic>
      <p:sp>
        <p:nvSpPr>
          <p:cNvPr id="12" name="Footer Placeholder 4"/>
          <p:cNvSpPr txBox="1">
            <a:spLocks/>
          </p:cNvSpPr>
          <p:nvPr userDrawn="1"/>
        </p:nvSpPr>
        <p:spPr>
          <a:xfrm>
            <a:off x="1031875" y="4651375"/>
            <a:ext cx="2895600" cy="274637"/>
          </a:xfrm>
          <a:prstGeom prst="rect">
            <a:avLst/>
          </a:prstGeom>
        </p:spPr>
        <p:txBody>
          <a:bodyPr vert="horz" lIns="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600" normalizeH="0" baseline="0" noProof="0" dirty="0" smtClean="0">
                <a:ln>
                  <a:noFill/>
                </a:ln>
                <a:solidFill>
                  <a:schemeClr val="tx1">
                    <a:tint val="75000"/>
                  </a:schemeClr>
                </a:solidFill>
                <a:effectLst/>
                <a:uLnTx/>
                <a:uFillTx/>
                <a:latin typeface="Arial"/>
                <a:ea typeface="+mn-ea"/>
                <a:cs typeface="Arial"/>
              </a:rPr>
              <a:t>© 2015 Dbvisit Software Limited | </a:t>
            </a:r>
            <a:r>
              <a:rPr kumimoji="0" lang="en-US" sz="800" b="0" i="0" u="none" strike="noStrike" kern="1200" cap="none" spc="600" normalizeH="0" baseline="0" noProof="0" dirty="0" err="1" smtClean="0">
                <a:ln>
                  <a:noFill/>
                </a:ln>
                <a:solidFill>
                  <a:schemeClr val="tx1">
                    <a:tint val="75000"/>
                  </a:schemeClr>
                </a:solidFill>
                <a:effectLst/>
                <a:uLnTx/>
                <a:uFillTx/>
                <a:latin typeface="Arial"/>
                <a:ea typeface="+mn-ea"/>
                <a:cs typeface="Arial"/>
              </a:rPr>
              <a:t>dbvisit.com</a:t>
            </a:r>
            <a:endParaRPr kumimoji="0" lang="en-US" sz="800" b="0" i="0" u="none" strike="noStrike" kern="1200" cap="none" spc="600" normalizeH="0" baseline="0" noProof="0" dirty="0">
              <a:ln>
                <a:noFill/>
              </a:ln>
              <a:solidFill>
                <a:schemeClr val="tx1">
                  <a:tint val="75000"/>
                </a:schemeClr>
              </a:solidFill>
              <a:effectLst/>
              <a:uLnTx/>
              <a:uFillTx/>
              <a:latin typeface="Arial"/>
              <a:ea typeface="+mn-ea"/>
              <a:cs typeface="Arial"/>
            </a:endParaRPr>
          </a:p>
        </p:txBody>
      </p:sp>
      <p:pic>
        <p:nvPicPr>
          <p:cNvPr id="11" name="Afbeelding 10"/>
          <p:cNvPicPr>
            <a:picLocks noChangeAspect="1"/>
          </p:cNvPicPr>
          <p:nvPr userDrawn="1"/>
        </p:nvPicPr>
        <p:blipFill>
          <a:blip r:embed="rId7"/>
          <a:stretch>
            <a:fillRect/>
          </a:stretch>
        </p:blipFill>
        <p:spPr>
          <a:xfrm>
            <a:off x="7701863" y="116969"/>
            <a:ext cx="994167" cy="1094495"/>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61" r:id="rId2"/>
    <p:sldLayoutId id="2147483659" r:id="rId3"/>
    <p:sldLayoutId id="2147483660" r:id="rId4"/>
  </p:sldLayoutIdLst>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xStyles>
    <p:titleStyle>
      <a:lvl1pPr algn="l" defTabSz="457200" rtl="0" eaLnBrk="1" latinLnBrk="0" hangingPunct="1">
        <a:spcBef>
          <a:spcPct val="0"/>
        </a:spcBef>
        <a:buNone/>
        <a:defRPr sz="2800" kern="1200">
          <a:solidFill>
            <a:schemeClr val="tx1">
              <a:lumMod val="65000"/>
              <a:lumOff val="35000"/>
            </a:schemeClr>
          </a:solidFill>
          <a:latin typeface="Sansation"/>
          <a:ea typeface="+mj-ea"/>
          <a:cs typeface="Sansatio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1.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1.png"/><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1.pn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1.pn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1.png"/><Relationship Id="rId12" Type="http://schemas.openxmlformats.org/officeDocument/2006/relationships/image" Target="../media/image19.png"/><Relationship Id="rId2" Type="http://schemas.openxmlformats.org/officeDocument/2006/relationships/notesSlide" Target="../notesSlides/notesSlide12.xml"/><Relationship Id="rId16"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845468" y="1704404"/>
            <a:ext cx="7453065" cy="1256200"/>
          </a:xfrm>
        </p:spPr>
        <p:txBody>
          <a:bodyPr anchor="ctr" anchorCtr="0"/>
          <a:lstStyle/>
          <a:p>
            <a:pPr algn="ctr"/>
            <a:r>
              <a:rPr lang="nl-NL" sz="8000" dirty="0" smtClean="0">
                <a:solidFill>
                  <a:srgbClr val="FF0000"/>
                </a:solidFill>
                <a:latin typeface="Promethean"/>
                <a:cs typeface="Promethean"/>
              </a:rPr>
              <a:t>#</a:t>
            </a:r>
            <a:r>
              <a:rPr lang="nl-NL" sz="8000" dirty="0" err="1" smtClean="0">
                <a:solidFill>
                  <a:srgbClr val="FF0000"/>
                </a:solidFill>
                <a:latin typeface="Promethean"/>
                <a:cs typeface="Promethean"/>
              </a:rPr>
              <a:t>RepAttack</a:t>
            </a:r>
            <a:endParaRPr lang="nl-NL" sz="8000" dirty="0">
              <a:solidFill>
                <a:srgbClr val="FF0000"/>
              </a:solidFill>
              <a:latin typeface="Promethean"/>
              <a:cs typeface="Promethean"/>
            </a:endParaRPr>
          </a:p>
        </p:txBody>
      </p:sp>
      <p:pic>
        <p:nvPicPr>
          <p:cNvPr id="4" name="Picture 3" descr="20hroug-crveni.png"/>
          <p:cNvPicPr>
            <a:picLocks noChangeAspect="1"/>
          </p:cNvPicPr>
          <p:nvPr/>
        </p:nvPicPr>
        <p:blipFill>
          <a:blip r:embed="rId2"/>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346853343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5"/>
          <p:cNvSpPr txBox="1">
            <a:spLocks/>
          </p:cNvSpPr>
          <p:nvPr/>
        </p:nvSpPr>
        <p:spPr bwMode="auto">
          <a:xfrm>
            <a:off x="207963" y="180975"/>
            <a:ext cx="8229600"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r>
              <a:rPr lang="en-US" sz="3600">
                <a:solidFill>
                  <a:srgbClr val="1187BB"/>
                </a:solidFill>
                <a:cs typeface="Sansation" charset="0"/>
              </a:rPr>
              <a:t>Dbvisit Replicate Architecture   </a:t>
            </a:r>
          </a:p>
        </p:txBody>
      </p:sp>
      <p:sp>
        <p:nvSpPr>
          <p:cNvPr id="5" name="Content Placeholder 2"/>
          <p:cNvSpPr>
            <a:spLocks noGrp="1"/>
          </p:cNvSpPr>
          <p:nvPr>
            <p:ph idx="1"/>
          </p:nvPr>
        </p:nvSpPr>
        <p:spPr>
          <a:xfrm>
            <a:off x="5381625" y="1166813"/>
            <a:ext cx="2697163" cy="3197225"/>
          </a:xfrm>
        </p:spPr>
        <p:txBody>
          <a:bodyPr/>
          <a:lstStyle/>
          <a:p>
            <a:pPr>
              <a:lnSpc>
                <a:spcPct val="90000"/>
              </a:lnSpc>
              <a:defRPr/>
            </a:pPr>
            <a:r>
              <a:rPr lang="en-US" sz="1600" dirty="0" smtClean="0">
                <a:solidFill>
                  <a:schemeClr val="bg1">
                    <a:lumMod val="50000"/>
                  </a:schemeClr>
                </a:solidFill>
                <a:latin typeface="+mn-lt"/>
              </a:rPr>
              <a:t>①</a:t>
            </a:r>
            <a:r>
              <a:rPr lang="en-US" sz="1600" dirty="0" smtClean="0">
                <a:solidFill>
                  <a:schemeClr val="bg1">
                    <a:lumMod val="50000"/>
                  </a:schemeClr>
                </a:solidFill>
                <a:latin typeface="Franklin Gothic Medium" panose="020B0603020102020204" pitchFamily="34" charset="0"/>
              </a:rPr>
              <a:t> </a:t>
            </a:r>
            <a:r>
              <a:rPr lang="en-US" sz="1600" dirty="0" smtClean="0">
                <a:solidFill>
                  <a:schemeClr val="bg1">
                    <a:lumMod val="50000"/>
                  </a:schemeClr>
                </a:solidFill>
                <a:latin typeface="Franklin Gothic Medium" panose="020B0603020102020204" pitchFamily="34" charset="0"/>
                <a:cs typeface="Franklin Gothic Book"/>
              </a:rPr>
              <a:t>Mine</a:t>
            </a:r>
          </a:p>
          <a:p>
            <a:pPr lvl="1">
              <a:lnSpc>
                <a:spcPct val="90000"/>
              </a:lnSpc>
              <a:defRPr/>
            </a:pPr>
            <a:r>
              <a:rPr lang="en-US" sz="1600" dirty="0" smtClean="0">
                <a:solidFill>
                  <a:schemeClr val="bg1">
                    <a:lumMod val="50000"/>
                  </a:schemeClr>
                </a:solidFill>
                <a:latin typeface="Franklin Gothic Medium" panose="020B0603020102020204" pitchFamily="34" charset="0"/>
                <a:cs typeface="Franklin Gothic Book"/>
              </a:rPr>
              <a:t>Mines Oracle redo logs and creates PLOG data to move over network</a:t>
            </a:r>
          </a:p>
          <a:p>
            <a:pPr lvl="1">
              <a:lnSpc>
                <a:spcPct val="90000"/>
              </a:lnSpc>
              <a:defRPr/>
            </a:pPr>
            <a:endParaRPr lang="en-US" sz="1050" dirty="0" smtClean="0">
              <a:solidFill>
                <a:schemeClr val="bg1">
                  <a:lumMod val="50000"/>
                </a:schemeClr>
              </a:solidFill>
              <a:latin typeface="Franklin Gothic Medium" panose="020B0603020102020204" pitchFamily="34" charset="0"/>
              <a:cs typeface="Franklin Gothic Book"/>
            </a:endParaRPr>
          </a:p>
          <a:p>
            <a:pPr>
              <a:lnSpc>
                <a:spcPct val="90000"/>
              </a:lnSpc>
              <a:defRPr/>
            </a:pPr>
            <a:r>
              <a:rPr lang="en-US" sz="1600" dirty="0" smtClean="0">
                <a:solidFill>
                  <a:schemeClr val="bg1">
                    <a:lumMod val="50000"/>
                  </a:schemeClr>
                </a:solidFill>
                <a:latin typeface="Franklin Gothic Medium" panose="020B0603020102020204" pitchFamily="34" charset="0"/>
              </a:rPr>
              <a:t>② </a:t>
            </a:r>
            <a:r>
              <a:rPr lang="en-US" sz="1600" dirty="0" smtClean="0">
                <a:solidFill>
                  <a:schemeClr val="bg1">
                    <a:lumMod val="50000"/>
                  </a:schemeClr>
                </a:solidFill>
                <a:latin typeface="Franklin Gothic Medium" panose="020B0603020102020204" pitchFamily="34" charset="0"/>
                <a:cs typeface="Franklin Gothic Book"/>
              </a:rPr>
              <a:t>PLOG</a:t>
            </a:r>
          </a:p>
          <a:p>
            <a:pPr lvl="1" indent="0">
              <a:lnSpc>
                <a:spcPct val="90000"/>
              </a:lnSpc>
              <a:defRPr/>
            </a:pPr>
            <a:r>
              <a:rPr lang="en-US" sz="1600" dirty="0" smtClean="0">
                <a:solidFill>
                  <a:schemeClr val="bg1">
                    <a:lumMod val="50000"/>
                  </a:schemeClr>
                </a:solidFill>
                <a:latin typeface="Franklin Gothic Medium" panose="020B0603020102020204" pitchFamily="34" charset="0"/>
                <a:cs typeface="Franklin Gothic Book"/>
              </a:rPr>
              <a:t>- Parsed logs – binary files specific to Dbvisit Reporting</a:t>
            </a:r>
          </a:p>
          <a:p>
            <a:pPr lvl="1" indent="0">
              <a:lnSpc>
                <a:spcPct val="90000"/>
              </a:lnSpc>
              <a:defRPr/>
            </a:pPr>
            <a:r>
              <a:rPr lang="en-US" sz="1600" dirty="0" smtClean="0">
                <a:solidFill>
                  <a:schemeClr val="bg1">
                    <a:lumMod val="50000"/>
                  </a:schemeClr>
                </a:solidFill>
                <a:latin typeface="Franklin Gothic Medium" panose="020B0603020102020204" pitchFamily="34" charset="0"/>
                <a:cs typeface="Franklin Gothic Book"/>
              </a:rPr>
              <a:t>- Platform independent</a:t>
            </a:r>
          </a:p>
          <a:p>
            <a:pPr lvl="1">
              <a:lnSpc>
                <a:spcPct val="90000"/>
              </a:lnSpc>
              <a:buFont typeface="Arial" pitchFamily="34" charset="0"/>
              <a:buChar char="•"/>
              <a:defRPr/>
            </a:pPr>
            <a:endParaRPr lang="en-US" sz="1050" dirty="0" smtClean="0">
              <a:latin typeface="Franklin Gothic Medium" panose="020B0603020102020204" pitchFamily="34" charset="0"/>
              <a:cs typeface="Franklin Gothic Book"/>
            </a:endParaRPr>
          </a:p>
          <a:p>
            <a:pPr>
              <a:lnSpc>
                <a:spcPct val="90000"/>
              </a:lnSpc>
              <a:defRPr/>
            </a:pPr>
            <a:r>
              <a:rPr lang="en-US" sz="1600" dirty="0" smtClean="0">
                <a:solidFill>
                  <a:schemeClr val="bg1">
                    <a:lumMod val="50000"/>
                  </a:schemeClr>
                </a:solidFill>
                <a:latin typeface="Franklin Gothic Medium" panose="020B0603020102020204" pitchFamily="34" charset="0"/>
              </a:rPr>
              <a:t>③ </a:t>
            </a:r>
            <a:r>
              <a:rPr lang="en-US" sz="1600" dirty="0" smtClean="0">
                <a:latin typeface="Franklin Gothic Medium" panose="020B0603020102020204" pitchFamily="34" charset="0"/>
                <a:cs typeface="Franklin Gothic Book"/>
              </a:rPr>
              <a:t>Apply</a:t>
            </a:r>
            <a:endParaRPr lang="en-US" sz="1600" dirty="0">
              <a:latin typeface="Franklin Gothic Medium" panose="020B0603020102020204" pitchFamily="34" charset="0"/>
              <a:cs typeface="Franklin Gothic Book"/>
            </a:endParaRPr>
          </a:p>
          <a:p>
            <a:pPr lvl="1">
              <a:lnSpc>
                <a:spcPct val="90000"/>
              </a:lnSpc>
              <a:defRPr/>
            </a:pPr>
            <a:r>
              <a:rPr lang="en-US" sz="1600" dirty="0">
                <a:latin typeface="Franklin Gothic Medium" panose="020B0603020102020204" pitchFamily="34" charset="0"/>
                <a:cs typeface="Franklin Gothic Book"/>
              </a:rPr>
              <a:t>Converts PLOG data into target DB native SQL</a:t>
            </a:r>
          </a:p>
          <a:p>
            <a:pPr lvl="1">
              <a:lnSpc>
                <a:spcPct val="90000"/>
              </a:lnSpc>
              <a:defRPr/>
            </a:pPr>
            <a:endParaRPr lang="en-US" sz="1600" dirty="0" smtClean="0">
              <a:latin typeface="Franklin Gothic Medium" panose="020B0603020102020204" pitchFamily="34" charset="0"/>
            </a:endParaRPr>
          </a:p>
        </p:txBody>
      </p:sp>
      <p:pic>
        <p:nvPicPr>
          <p:cNvPr id="47107" name="Picture 1" descr="Screen Shot 2014-01-29 at 8.53.25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279650" y="1330325"/>
            <a:ext cx="519113"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279650" y="1098550"/>
            <a:ext cx="546100" cy="246063"/>
          </a:xfrm>
          <a:prstGeom prst="rect">
            <a:avLst/>
          </a:prstGeom>
          <a:noFill/>
        </p:spPr>
        <p:txBody>
          <a:bodyPr>
            <a:spAutoFit/>
          </a:bodyPr>
          <a:lstStyle/>
          <a:p>
            <a:pPr algn="ctr">
              <a:defRPr/>
            </a:pPr>
            <a:r>
              <a:rPr lang="en-US" sz="1000" dirty="0">
                <a:solidFill>
                  <a:schemeClr val="bg1">
                    <a:lumMod val="65000"/>
                  </a:schemeClr>
                </a:solidFill>
              </a:rPr>
              <a:t>LAN</a:t>
            </a:r>
          </a:p>
        </p:txBody>
      </p:sp>
      <p:pic>
        <p:nvPicPr>
          <p:cNvPr id="47110" name="Picture 1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87400" y="2149475"/>
            <a:ext cx="585788" cy="12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1" name="Picture 2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81025" y="3019425"/>
            <a:ext cx="10858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2" name="Picture 2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443288" y="3019425"/>
            <a:ext cx="998537"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7113" name="Group 23"/>
          <p:cNvGrpSpPr>
            <a:grpSpLocks/>
          </p:cNvGrpSpPr>
          <p:nvPr/>
        </p:nvGrpSpPr>
        <p:grpSpPr bwMode="auto">
          <a:xfrm>
            <a:off x="825500" y="1166813"/>
            <a:ext cx="590550" cy="1695450"/>
            <a:chOff x="825405" y="1167372"/>
            <a:chExt cx="591363" cy="1695401"/>
          </a:xfrm>
        </p:grpSpPr>
        <p:pic>
          <p:nvPicPr>
            <p:cNvPr id="47127" name="Picture 16"/>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999155" y="2734746"/>
              <a:ext cx="243861" cy="1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28" name="Picture 18"/>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825405" y="1167372"/>
              <a:ext cx="591363" cy="1450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29" name="Picture 22"/>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858934" y="2618346"/>
              <a:ext cx="524301" cy="11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7114" name="Picture 24" descr="Reporting Diagram.png"/>
          <p:cNvPicPr>
            <a:picLocks noChangeAspect="1"/>
          </p:cNvPicPr>
          <p:nvPr/>
        </p:nvPicPr>
        <p:blipFill>
          <a:blip r:embed="rId10">
            <a:extLst>
              <a:ext uri="{28A0092B-C50C-407E-A947-70E740481C1C}">
                <a14:useLocalDpi xmlns:a14="http://schemas.microsoft.com/office/drawing/2010/main" xmlns="" val="0"/>
              </a:ext>
            </a:extLst>
          </a:blip>
          <a:srcRect l="40572" t="63097" r="39960" b="24303"/>
          <a:stretch>
            <a:fillRect/>
          </a:stretch>
        </p:blipFill>
        <p:spPr bwMode="auto">
          <a:xfrm>
            <a:off x="1998663" y="3057525"/>
            <a:ext cx="107791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5" name="Picture 25"/>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2268538" y="1908175"/>
            <a:ext cx="541337" cy="83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7116" name="Group 27"/>
          <p:cNvGrpSpPr>
            <a:grpSpLocks/>
          </p:cNvGrpSpPr>
          <p:nvPr/>
        </p:nvGrpSpPr>
        <p:grpSpPr bwMode="auto">
          <a:xfrm>
            <a:off x="3513138" y="1179513"/>
            <a:ext cx="817562" cy="1042987"/>
            <a:chOff x="3513221" y="1179095"/>
            <a:chExt cx="818148" cy="1043023"/>
          </a:xfrm>
        </p:grpSpPr>
        <p:pic>
          <p:nvPicPr>
            <p:cNvPr id="47124" name="Picture 2" descr="Reporting Diagram.png"/>
            <p:cNvPicPr>
              <a:picLocks noChangeAspect="1"/>
            </p:cNvPicPr>
            <p:nvPr/>
          </p:nvPicPr>
          <p:blipFill>
            <a:blip r:embed="rId10">
              <a:extLst>
                <a:ext uri="{28A0092B-C50C-407E-A947-70E740481C1C}">
                  <a14:useLocalDpi xmlns:a14="http://schemas.microsoft.com/office/drawing/2010/main" xmlns="" val="0"/>
                </a:ext>
              </a:extLst>
            </a:blip>
            <a:srcRect l="68134" t="4497" r="10699" b="72290"/>
            <a:stretch>
              <a:fillRect/>
            </a:stretch>
          </p:blipFill>
          <p:spPr bwMode="auto">
            <a:xfrm>
              <a:off x="3513221" y="1179095"/>
              <a:ext cx="818148" cy="842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25" name="Picture 11"/>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3714038" y="2075801"/>
              <a:ext cx="457240" cy="146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26" name="Picture 26"/>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3698797" y="1999781"/>
              <a:ext cx="487722" cy="97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 name="TextBox 28"/>
          <p:cNvSpPr txBox="1"/>
          <p:nvPr/>
        </p:nvSpPr>
        <p:spPr>
          <a:xfrm>
            <a:off x="542925" y="3938588"/>
            <a:ext cx="1155700" cy="523875"/>
          </a:xfrm>
          <a:prstGeom prst="rect">
            <a:avLst/>
          </a:prstGeom>
          <a:noFill/>
        </p:spPr>
        <p:txBody>
          <a:bodyPr wrap="none">
            <a:spAutoFit/>
          </a:bodyPr>
          <a:lstStyle/>
          <a:p>
            <a:pPr algn="ctr">
              <a:defRPr/>
            </a:pPr>
            <a:r>
              <a:rPr lang="en-US" sz="1400" dirty="0">
                <a:solidFill>
                  <a:schemeClr val="bg1">
                    <a:lumMod val="50000"/>
                  </a:schemeClr>
                </a:solidFill>
                <a:latin typeface="Franklin Gothic Medium" panose="020B0603020102020204" pitchFamily="34" charset="0"/>
              </a:rPr>
              <a:t>Source</a:t>
            </a:r>
          </a:p>
          <a:p>
            <a:pPr algn="ctr">
              <a:defRPr/>
            </a:pPr>
            <a:r>
              <a:rPr lang="en-US" sz="1400" dirty="0">
                <a:solidFill>
                  <a:schemeClr val="bg1">
                    <a:lumMod val="50000"/>
                  </a:schemeClr>
                </a:solidFill>
                <a:latin typeface="Franklin Gothic Medium" panose="020B0603020102020204" pitchFamily="34" charset="0"/>
              </a:rPr>
              <a:t>Environment</a:t>
            </a:r>
          </a:p>
        </p:txBody>
      </p:sp>
      <p:sp>
        <p:nvSpPr>
          <p:cNvPr id="31" name="TextBox 30"/>
          <p:cNvSpPr txBox="1"/>
          <p:nvPr/>
        </p:nvSpPr>
        <p:spPr>
          <a:xfrm>
            <a:off x="3359150" y="3938588"/>
            <a:ext cx="1155700" cy="523875"/>
          </a:xfrm>
          <a:prstGeom prst="rect">
            <a:avLst/>
          </a:prstGeom>
          <a:noFill/>
        </p:spPr>
        <p:txBody>
          <a:bodyPr wrap="none">
            <a:spAutoFit/>
          </a:bodyPr>
          <a:lstStyle/>
          <a:p>
            <a:pPr algn="ctr">
              <a:defRPr/>
            </a:pPr>
            <a:r>
              <a:rPr lang="en-US" sz="1400" dirty="0">
                <a:solidFill>
                  <a:schemeClr val="bg1">
                    <a:lumMod val="50000"/>
                  </a:schemeClr>
                </a:solidFill>
                <a:latin typeface="Franklin Gothic Medium" panose="020B0603020102020204" pitchFamily="34" charset="0"/>
              </a:rPr>
              <a:t>Target</a:t>
            </a:r>
          </a:p>
          <a:p>
            <a:pPr algn="ctr">
              <a:defRPr/>
            </a:pPr>
            <a:r>
              <a:rPr lang="en-US" sz="1400" dirty="0">
                <a:solidFill>
                  <a:schemeClr val="bg1">
                    <a:lumMod val="50000"/>
                  </a:schemeClr>
                </a:solidFill>
                <a:latin typeface="Franklin Gothic Medium" panose="020B0603020102020204" pitchFamily="34" charset="0"/>
              </a:rPr>
              <a:t>Environment</a:t>
            </a:r>
          </a:p>
        </p:txBody>
      </p:sp>
      <p:pic>
        <p:nvPicPr>
          <p:cNvPr id="34" name="Picture 33"/>
          <p:cNvPicPr>
            <a:picLocks noChangeAspect="1"/>
          </p:cNvPicPr>
          <p:nvPr/>
        </p:nvPicPr>
        <p:blipFill>
          <a:blip r:embed="rId14"/>
          <a:stretch>
            <a:fillRect/>
          </a:stretch>
        </p:blipFill>
        <p:spPr>
          <a:xfrm>
            <a:off x="3338513" y="1019175"/>
            <a:ext cx="1201737" cy="3554413"/>
          </a:xfrm>
          <a:prstGeom prst="rect">
            <a:avLst/>
          </a:prstGeom>
          <a:ln>
            <a:solidFill>
              <a:schemeClr val="accent1">
                <a:shade val="95000"/>
                <a:satMod val="105000"/>
              </a:schemeClr>
            </a:solidFill>
          </a:ln>
        </p:spPr>
      </p:pic>
      <p:sp>
        <p:nvSpPr>
          <p:cNvPr id="35" name="TextBox 34"/>
          <p:cNvSpPr txBox="1"/>
          <p:nvPr/>
        </p:nvSpPr>
        <p:spPr>
          <a:xfrm>
            <a:off x="925513" y="3748088"/>
            <a:ext cx="423862" cy="307975"/>
          </a:xfrm>
          <a:prstGeom prst="rect">
            <a:avLst/>
          </a:prstGeom>
          <a:noFill/>
        </p:spPr>
        <p:txBody>
          <a:bodyPr wrap="none">
            <a:spAutoFit/>
          </a:bodyPr>
          <a:lstStyle/>
          <a:p>
            <a:pPr>
              <a:defRPr/>
            </a:pPr>
            <a:r>
              <a:rPr lang="en-US" sz="1400" dirty="0">
                <a:solidFill>
                  <a:schemeClr val="bg1">
                    <a:lumMod val="50000"/>
                  </a:schemeClr>
                </a:solidFill>
                <a:latin typeface="+mj-lt"/>
              </a:rPr>
              <a:t>①</a:t>
            </a:r>
          </a:p>
        </p:txBody>
      </p:sp>
      <p:sp>
        <p:nvSpPr>
          <p:cNvPr id="36" name="TextBox 35"/>
          <p:cNvSpPr txBox="1"/>
          <p:nvPr/>
        </p:nvSpPr>
        <p:spPr>
          <a:xfrm>
            <a:off x="2320925" y="3748088"/>
            <a:ext cx="423863" cy="307975"/>
          </a:xfrm>
          <a:prstGeom prst="rect">
            <a:avLst/>
          </a:prstGeom>
          <a:noFill/>
        </p:spPr>
        <p:txBody>
          <a:bodyPr wrap="none">
            <a:spAutoFit/>
          </a:bodyPr>
          <a:lstStyle/>
          <a:p>
            <a:pPr>
              <a:defRPr/>
            </a:pPr>
            <a:r>
              <a:rPr lang="en-US" sz="1400" dirty="0">
                <a:solidFill>
                  <a:schemeClr val="bg1">
                    <a:lumMod val="50000"/>
                  </a:schemeClr>
                </a:solidFill>
                <a:latin typeface="+mj-lt"/>
              </a:rPr>
              <a:t>②</a:t>
            </a:r>
          </a:p>
        </p:txBody>
      </p:sp>
      <p:sp>
        <p:nvSpPr>
          <p:cNvPr id="37" name="TextBox 36"/>
          <p:cNvSpPr txBox="1"/>
          <p:nvPr/>
        </p:nvSpPr>
        <p:spPr>
          <a:xfrm>
            <a:off x="3725863" y="3711575"/>
            <a:ext cx="423862" cy="307975"/>
          </a:xfrm>
          <a:prstGeom prst="rect">
            <a:avLst/>
          </a:prstGeom>
          <a:noFill/>
        </p:spPr>
        <p:txBody>
          <a:bodyPr wrap="none">
            <a:spAutoFit/>
          </a:bodyPr>
          <a:lstStyle/>
          <a:p>
            <a:pPr>
              <a:defRPr/>
            </a:pPr>
            <a:r>
              <a:rPr lang="en-US" sz="1400" dirty="0">
                <a:solidFill>
                  <a:schemeClr val="bg1">
                    <a:lumMod val="50000"/>
                  </a:schemeClr>
                </a:solidFill>
                <a:latin typeface="+mj-lt"/>
              </a:rPr>
              <a:t>③</a:t>
            </a:r>
          </a:p>
        </p:txBody>
      </p:sp>
      <p:pic>
        <p:nvPicPr>
          <p:cNvPr id="40" name="Picture 39"/>
          <p:cNvPicPr>
            <a:picLocks noChangeAspect="1"/>
          </p:cNvPicPr>
          <p:nvPr/>
        </p:nvPicPr>
        <p:blipFill>
          <a:blip r:embed="rId14"/>
          <a:stretch>
            <a:fillRect/>
          </a:stretch>
        </p:blipFill>
        <p:spPr>
          <a:xfrm>
            <a:off x="527050" y="1019175"/>
            <a:ext cx="1201738" cy="3554413"/>
          </a:xfrm>
          <a:prstGeom prst="rect">
            <a:avLst/>
          </a:prstGeom>
          <a:ln>
            <a:solidFill>
              <a:schemeClr val="accent1">
                <a:shade val="95000"/>
                <a:satMod val="105000"/>
              </a:schemeClr>
            </a:solidFill>
          </a:ln>
        </p:spPr>
      </p:pic>
      <p:pic>
        <p:nvPicPr>
          <p:cNvPr id="26" name="Picture 25" descr="20hroug-crveni.png"/>
          <p:cNvPicPr>
            <a:picLocks noChangeAspect="1"/>
          </p:cNvPicPr>
          <p:nvPr/>
        </p:nvPicPr>
        <p:blipFill>
          <a:blip r:embed="rId15"/>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3539062153"/>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5"/>
          <p:cNvSpPr txBox="1">
            <a:spLocks/>
          </p:cNvSpPr>
          <p:nvPr/>
        </p:nvSpPr>
        <p:spPr bwMode="auto">
          <a:xfrm>
            <a:off x="207963" y="180975"/>
            <a:ext cx="8229600"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r>
              <a:rPr lang="en-US" sz="3600">
                <a:solidFill>
                  <a:srgbClr val="1187BB"/>
                </a:solidFill>
                <a:cs typeface="Sansation" charset="0"/>
              </a:rPr>
              <a:t>Offload MINE using “Fetcher”</a:t>
            </a:r>
          </a:p>
        </p:txBody>
      </p:sp>
      <p:sp>
        <p:nvSpPr>
          <p:cNvPr id="5" name="Content Placeholder 2"/>
          <p:cNvSpPr>
            <a:spLocks noGrp="1"/>
          </p:cNvSpPr>
          <p:nvPr>
            <p:ph idx="1"/>
          </p:nvPr>
        </p:nvSpPr>
        <p:spPr>
          <a:xfrm>
            <a:off x="5381625" y="1166813"/>
            <a:ext cx="2697163" cy="3197225"/>
          </a:xfrm>
        </p:spPr>
        <p:txBody>
          <a:bodyPr/>
          <a:lstStyle/>
          <a:p>
            <a:pPr>
              <a:lnSpc>
                <a:spcPct val="90000"/>
              </a:lnSpc>
              <a:defRPr/>
            </a:pPr>
            <a:r>
              <a:rPr lang="en-US" sz="1200" dirty="0" smtClean="0">
                <a:solidFill>
                  <a:schemeClr val="bg1">
                    <a:lumMod val="50000"/>
                  </a:schemeClr>
                </a:solidFill>
                <a:latin typeface="+mn-lt"/>
              </a:rPr>
              <a:t>①</a:t>
            </a:r>
            <a:r>
              <a:rPr lang="en-US" sz="1200" dirty="0" smtClean="0">
                <a:solidFill>
                  <a:schemeClr val="bg1">
                    <a:lumMod val="50000"/>
                  </a:schemeClr>
                </a:solidFill>
                <a:latin typeface="Franklin Gothic Medium" panose="020B0603020102020204" pitchFamily="34" charset="0"/>
              </a:rPr>
              <a:t> </a:t>
            </a:r>
            <a:r>
              <a:rPr lang="en-US" sz="1200" dirty="0" smtClean="0">
                <a:solidFill>
                  <a:schemeClr val="bg1">
                    <a:lumMod val="50000"/>
                  </a:schemeClr>
                </a:solidFill>
                <a:latin typeface="Franklin Gothic Medium" panose="020B0603020102020204" pitchFamily="34" charset="0"/>
                <a:cs typeface="Franklin Gothic Book"/>
              </a:rPr>
              <a:t>Mine</a:t>
            </a:r>
          </a:p>
          <a:p>
            <a:pPr lvl="1">
              <a:lnSpc>
                <a:spcPct val="90000"/>
              </a:lnSpc>
              <a:defRPr/>
            </a:pPr>
            <a:r>
              <a:rPr lang="en-US" sz="1200" dirty="0" smtClean="0">
                <a:solidFill>
                  <a:schemeClr val="bg1">
                    <a:lumMod val="50000"/>
                  </a:schemeClr>
                </a:solidFill>
                <a:latin typeface="Franklin Gothic Medium" panose="020B0603020102020204" pitchFamily="34" charset="0"/>
                <a:cs typeface="Franklin Gothic Book"/>
              </a:rPr>
              <a:t>Mines Oracle redo logs and creates PLOG data to move over network</a:t>
            </a:r>
          </a:p>
          <a:p>
            <a:pPr lvl="1">
              <a:lnSpc>
                <a:spcPct val="90000"/>
              </a:lnSpc>
              <a:defRPr/>
            </a:pPr>
            <a:endParaRPr lang="en-US" sz="900" dirty="0" smtClean="0">
              <a:solidFill>
                <a:schemeClr val="bg1">
                  <a:lumMod val="50000"/>
                </a:schemeClr>
              </a:solidFill>
              <a:latin typeface="Franklin Gothic Medium" panose="020B0603020102020204" pitchFamily="34" charset="0"/>
              <a:cs typeface="Franklin Gothic Book"/>
            </a:endParaRPr>
          </a:p>
          <a:p>
            <a:pPr>
              <a:lnSpc>
                <a:spcPct val="90000"/>
              </a:lnSpc>
              <a:defRPr/>
            </a:pPr>
            <a:r>
              <a:rPr lang="en-US" sz="1200" dirty="0" smtClean="0">
                <a:solidFill>
                  <a:schemeClr val="bg1">
                    <a:lumMod val="50000"/>
                  </a:schemeClr>
                </a:solidFill>
                <a:latin typeface="Franklin Gothic Medium" panose="020B0603020102020204" pitchFamily="34" charset="0"/>
              </a:rPr>
              <a:t>② </a:t>
            </a:r>
            <a:r>
              <a:rPr lang="en-US" sz="1200" dirty="0" smtClean="0">
                <a:solidFill>
                  <a:schemeClr val="bg1">
                    <a:lumMod val="50000"/>
                  </a:schemeClr>
                </a:solidFill>
                <a:latin typeface="Franklin Gothic Medium" panose="020B0603020102020204" pitchFamily="34" charset="0"/>
                <a:cs typeface="Franklin Gothic Book"/>
              </a:rPr>
              <a:t>PLOG</a:t>
            </a:r>
          </a:p>
          <a:p>
            <a:pPr lvl="1" indent="0">
              <a:lnSpc>
                <a:spcPct val="90000"/>
              </a:lnSpc>
              <a:defRPr/>
            </a:pPr>
            <a:r>
              <a:rPr lang="en-US" sz="1200" dirty="0" smtClean="0">
                <a:solidFill>
                  <a:schemeClr val="bg1">
                    <a:lumMod val="50000"/>
                  </a:schemeClr>
                </a:solidFill>
                <a:latin typeface="Franklin Gothic Medium" panose="020B0603020102020204" pitchFamily="34" charset="0"/>
                <a:cs typeface="Franklin Gothic Book"/>
              </a:rPr>
              <a:t>- Parsed logs – binary files specific to Dbvisit Reporting</a:t>
            </a:r>
          </a:p>
          <a:p>
            <a:pPr lvl="1" indent="0">
              <a:lnSpc>
                <a:spcPct val="90000"/>
              </a:lnSpc>
              <a:defRPr/>
            </a:pPr>
            <a:r>
              <a:rPr lang="en-US" sz="1200" dirty="0" smtClean="0">
                <a:solidFill>
                  <a:schemeClr val="bg1">
                    <a:lumMod val="50000"/>
                  </a:schemeClr>
                </a:solidFill>
                <a:latin typeface="Franklin Gothic Medium" panose="020B0603020102020204" pitchFamily="34" charset="0"/>
                <a:cs typeface="Franklin Gothic Book"/>
              </a:rPr>
              <a:t>- Platform independent</a:t>
            </a:r>
          </a:p>
          <a:p>
            <a:pPr lvl="1">
              <a:lnSpc>
                <a:spcPct val="90000"/>
              </a:lnSpc>
              <a:buFont typeface="Arial" pitchFamily="34" charset="0"/>
              <a:buChar char="•"/>
              <a:defRPr/>
            </a:pPr>
            <a:endParaRPr lang="en-US" sz="900" dirty="0" smtClean="0">
              <a:latin typeface="Franklin Gothic Medium" panose="020B0603020102020204" pitchFamily="34" charset="0"/>
              <a:cs typeface="Franklin Gothic Book"/>
            </a:endParaRPr>
          </a:p>
          <a:p>
            <a:pPr>
              <a:lnSpc>
                <a:spcPct val="90000"/>
              </a:lnSpc>
              <a:defRPr/>
            </a:pPr>
            <a:r>
              <a:rPr lang="en-US" sz="1200" dirty="0" smtClean="0">
                <a:solidFill>
                  <a:schemeClr val="bg1">
                    <a:lumMod val="50000"/>
                  </a:schemeClr>
                </a:solidFill>
                <a:latin typeface="Franklin Gothic Medium" panose="020B0603020102020204" pitchFamily="34" charset="0"/>
              </a:rPr>
              <a:t>③ </a:t>
            </a:r>
            <a:r>
              <a:rPr lang="en-US" sz="1200" dirty="0" smtClean="0">
                <a:latin typeface="Franklin Gothic Medium" panose="020B0603020102020204" pitchFamily="34" charset="0"/>
                <a:cs typeface="Franklin Gothic Book"/>
              </a:rPr>
              <a:t>Apply</a:t>
            </a:r>
            <a:endParaRPr lang="en-US" sz="1200" dirty="0">
              <a:latin typeface="Franklin Gothic Medium" panose="020B0603020102020204" pitchFamily="34" charset="0"/>
              <a:cs typeface="Franklin Gothic Book"/>
            </a:endParaRPr>
          </a:p>
          <a:p>
            <a:pPr lvl="1">
              <a:lnSpc>
                <a:spcPct val="90000"/>
              </a:lnSpc>
              <a:defRPr/>
            </a:pPr>
            <a:r>
              <a:rPr lang="en-US" sz="1200" dirty="0">
                <a:latin typeface="Franklin Gothic Medium" panose="020B0603020102020204" pitchFamily="34" charset="0"/>
                <a:cs typeface="Franklin Gothic Book"/>
              </a:rPr>
              <a:t>Converts PLOG data into target DB native </a:t>
            </a:r>
            <a:r>
              <a:rPr lang="en-US" sz="1200" dirty="0" smtClean="0">
                <a:latin typeface="Franklin Gothic Medium" panose="020B0603020102020204" pitchFamily="34" charset="0"/>
                <a:cs typeface="Franklin Gothic Book"/>
              </a:rPr>
              <a:t>SQL</a:t>
            </a:r>
          </a:p>
          <a:p>
            <a:pPr lvl="1">
              <a:lnSpc>
                <a:spcPct val="90000"/>
              </a:lnSpc>
              <a:defRPr/>
            </a:pPr>
            <a:endParaRPr lang="en-US" sz="1200" dirty="0" smtClean="0">
              <a:solidFill>
                <a:schemeClr val="bg1">
                  <a:lumMod val="50000"/>
                </a:schemeClr>
              </a:solidFill>
            </a:endParaRPr>
          </a:p>
          <a:p>
            <a:pPr>
              <a:lnSpc>
                <a:spcPct val="90000"/>
              </a:lnSpc>
              <a:defRPr/>
            </a:pPr>
            <a:r>
              <a:rPr lang="en-US" sz="1200" dirty="0">
                <a:solidFill>
                  <a:srgbClr val="FF0000"/>
                </a:solidFill>
                <a:latin typeface="Franklin Gothic Medium" panose="020B0603020102020204" pitchFamily="34" charset="0"/>
              </a:rPr>
              <a:t>④</a:t>
            </a:r>
            <a:r>
              <a:rPr lang="en-US" sz="1200" dirty="0">
                <a:latin typeface="Franklin Gothic Medium" panose="020B0603020102020204" pitchFamily="34" charset="0"/>
              </a:rPr>
              <a:t> </a:t>
            </a:r>
            <a:r>
              <a:rPr lang="en-US" sz="1200" dirty="0">
                <a:solidFill>
                  <a:srgbClr val="FF0000"/>
                </a:solidFill>
                <a:latin typeface="Franklin Gothic Medium" panose="020B0603020102020204" pitchFamily="34" charset="0"/>
              </a:rPr>
              <a:t>Fetcher (optional)</a:t>
            </a:r>
          </a:p>
          <a:p>
            <a:pPr lvl="1" indent="0">
              <a:lnSpc>
                <a:spcPct val="90000"/>
              </a:lnSpc>
              <a:defRPr/>
            </a:pPr>
            <a:r>
              <a:rPr lang="en-US" sz="1200" dirty="0">
                <a:solidFill>
                  <a:srgbClr val="FF0000"/>
                </a:solidFill>
                <a:latin typeface="Franklin Gothic Medium" panose="020B0603020102020204" pitchFamily="34" charset="0"/>
              </a:rPr>
              <a:t>- Offloads Mine process from Source server onto intermediary server</a:t>
            </a:r>
          </a:p>
          <a:p>
            <a:pPr lvl="1">
              <a:lnSpc>
                <a:spcPct val="90000"/>
              </a:lnSpc>
              <a:defRPr/>
            </a:pPr>
            <a:endParaRPr lang="en-US" sz="1200" dirty="0">
              <a:solidFill>
                <a:schemeClr val="bg1">
                  <a:lumMod val="50000"/>
                </a:schemeClr>
              </a:solidFill>
            </a:endParaRPr>
          </a:p>
          <a:p>
            <a:pPr lvl="1">
              <a:lnSpc>
                <a:spcPct val="90000"/>
              </a:lnSpc>
              <a:defRPr/>
            </a:pPr>
            <a:endParaRPr lang="en-US" sz="1200" dirty="0">
              <a:latin typeface="Franklin Gothic Medium" panose="020B0603020102020204" pitchFamily="34" charset="0"/>
              <a:cs typeface="Franklin Gothic Book"/>
            </a:endParaRPr>
          </a:p>
          <a:p>
            <a:pPr lvl="1">
              <a:lnSpc>
                <a:spcPct val="90000"/>
              </a:lnSpc>
              <a:defRPr/>
            </a:pPr>
            <a:endParaRPr lang="en-US" sz="1200" dirty="0" smtClean="0">
              <a:latin typeface="Franklin Gothic Medium" panose="020B0603020102020204" pitchFamily="34" charset="0"/>
            </a:endParaRPr>
          </a:p>
        </p:txBody>
      </p:sp>
      <p:pic>
        <p:nvPicPr>
          <p:cNvPr id="49155" name="Picture 1" descr="Screen Shot 2014-01-29 at 8.53.25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279650" y="1330325"/>
            <a:ext cx="519113"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279650" y="1098550"/>
            <a:ext cx="546100" cy="246063"/>
          </a:xfrm>
          <a:prstGeom prst="rect">
            <a:avLst/>
          </a:prstGeom>
          <a:noFill/>
        </p:spPr>
        <p:txBody>
          <a:bodyPr>
            <a:spAutoFit/>
          </a:bodyPr>
          <a:lstStyle/>
          <a:p>
            <a:pPr algn="ctr">
              <a:defRPr/>
            </a:pPr>
            <a:r>
              <a:rPr lang="en-US" sz="1000" dirty="0">
                <a:solidFill>
                  <a:schemeClr val="bg1">
                    <a:lumMod val="65000"/>
                  </a:schemeClr>
                </a:solidFill>
              </a:rPr>
              <a:t>LAN</a:t>
            </a:r>
          </a:p>
        </p:txBody>
      </p:sp>
      <p:pic>
        <p:nvPicPr>
          <p:cNvPr id="49158" name="Picture 1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87400" y="2149475"/>
            <a:ext cx="585788" cy="12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9" name="Picture 2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81025" y="3019425"/>
            <a:ext cx="10858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0" name="Picture 2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443288" y="3019425"/>
            <a:ext cx="998537"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9161" name="Group 23"/>
          <p:cNvGrpSpPr>
            <a:grpSpLocks/>
          </p:cNvGrpSpPr>
          <p:nvPr/>
        </p:nvGrpSpPr>
        <p:grpSpPr bwMode="auto">
          <a:xfrm>
            <a:off x="825500" y="1166813"/>
            <a:ext cx="590550" cy="1695450"/>
            <a:chOff x="825405" y="1167372"/>
            <a:chExt cx="591363" cy="1695401"/>
          </a:xfrm>
        </p:grpSpPr>
        <p:pic>
          <p:nvPicPr>
            <p:cNvPr id="49177" name="Picture 16"/>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999155" y="2734746"/>
              <a:ext cx="243861" cy="1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78" name="Picture 18"/>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825405" y="1167372"/>
              <a:ext cx="591363" cy="1450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79" name="Picture 22"/>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858934" y="2618346"/>
              <a:ext cx="524301" cy="11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9162" name="Picture 24" descr="Reporting Diagram.png"/>
          <p:cNvPicPr>
            <a:picLocks noChangeAspect="1"/>
          </p:cNvPicPr>
          <p:nvPr/>
        </p:nvPicPr>
        <p:blipFill>
          <a:blip r:embed="rId10">
            <a:extLst>
              <a:ext uri="{28A0092B-C50C-407E-A947-70E740481C1C}">
                <a14:useLocalDpi xmlns:a14="http://schemas.microsoft.com/office/drawing/2010/main" xmlns="" val="0"/>
              </a:ext>
            </a:extLst>
          </a:blip>
          <a:srcRect l="40572" t="63097" r="39960" b="24303"/>
          <a:stretch>
            <a:fillRect/>
          </a:stretch>
        </p:blipFill>
        <p:spPr bwMode="auto">
          <a:xfrm>
            <a:off x="1998663" y="3057525"/>
            <a:ext cx="107791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3" name="Picture 25"/>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2268538" y="1908175"/>
            <a:ext cx="541337" cy="83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9164" name="Group 27"/>
          <p:cNvGrpSpPr>
            <a:grpSpLocks/>
          </p:cNvGrpSpPr>
          <p:nvPr/>
        </p:nvGrpSpPr>
        <p:grpSpPr bwMode="auto">
          <a:xfrm>
            <a:off x="3513138" y="1179513"/>
            <a:ext cx="817562" cy="1042987"/>
            <a:chOff x="3513221" y="1179095"/>
            <a:chExt cx="818148" cy="1043023"/>
          </a:xfrm>
        </p:grpSpPr>
        <p:pic>
          <p:nvPicPr>
            <p:cNvPr id="49174" name="Picture 2" descr="Reporting Diagram.png"/>
            <p:cNvPicPr>
              <a:picLocks noChangeAspect="1"/>
            </p:cNvPicPr>
            <p:nvPr/>
          </p:nvPicPr>
          <p:blipFill>
            <a:blip r:embed="rId10">
              <a:extLst>
                <a:ext uri="{28A0092B-C50C-407E-A947-70E740481C1C}">
                  <a14:useLocalDpi xmlns:a14="http://schemas.microsoft.com/office/drawing/2010/main" xmlns="" val="0"/>
                </a:ext>
              </a:extLst>
            </a:blip>
            <a:srcRect l="68134" t="4497" r="10699" b="72290"/>
            <a:stretch>
              <a:fillRect/>
            </a:stretch>
          </p:blipFill>
          <p:spPr bwMode="auto">
            <a:xfrm>
              <a:off x="3513221" y="1179095"/>
              <a:ext cx="818148" cy="842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75" name="Picture 11"/>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3714038" y="2075801"/>
              <a:ext cx="457240" cy="146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76" name="Picture 26"/>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3698797" y="1999781"/>
              <a:ext cx="487722" cy="97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 name="TextBox 28"/>
          <p:cNvSpPr txBox="1"/>
          <p:nvPr/>
        </p:nvSpPr>
        <p:spPr>
          <a:xfrm>
            <a:off x="542925" y="3938588"/>
            <a:ext cx="1155700" cy="523875"/>
          </a:xfrm>
          <a:prstGeom prst="rect">
            <a:avLst/>
          </a:prstGeom>
          <a:noFill/>
        </p:spPr>
        <p:txBody>
          <a:bodyPr wrap="none">
            <a:spAutoFit/>
          </a:bodyPr>
          <a:lstStyle/>
          <a:p>
            <a:pPr algn="ctr">
              <a:defRPr/>
            </a:pPr>
            <a:r>
              <a:rPr lang="en-US" sz="1400" dirty="0">
                <a:solidFill>
                  <a:schemeClr val="bg1">
                    <a:lumMod val="50000"/>
                  </a:schemeClr>
                </a:solidFill>
                <a:latin typeface="Franklin Gothic Medium" panose="020B0603020102020204" pitchFamily="34" charset="0"/>
              </a:rPr>
              <a:t>Source</a:t>
            </a:r>
          </a:p>
          <a:p>
            <a:pPr algn="ctr">
              <a:defRPr/>
            </a:pPr>
            <a:r>
              <a:rPr lang="en-US" sz="1400" dirty="0">
                <a:solidFill>
                  <a:schemeClr val="bg1">
                    <a:lumMod val="50000"/>
                  </a:schemeClr>
                </a:solidFill>
                <a:latin typeface="Franklin Gothic Medium" panose="020B0603020102020204" pitchFamily="34" charset="0"/>
              </a:rPr>
              <a:t>Environment</a:t>
            </a:r>
          </a:p>
        </p:txBody>
      </p:sp>
      <p:sp>
        <p:nvSpPr>
          <p:cNvPr id="31" name="TextBox 30"/>
          <p:cNvSpPr txBox="1"/>
          <p:nvPr/>
        </p:nvSpPr>
        <p:spPr>
          <a:xfrm>
            <a:off x="3359150" y="3938588"/>
            <a:ext cx="1155700" cy="523875"/>
          </a:xfrm>
          <a:prstGeom prst="rect">
            <a:avLst/>
          </a:prstGeom>
          <a:noFill/>
        </p:spPr>
        <p:txBody>
          <a:bodyPr wrap="none">
            <a:spAutoFit/>
          </a:bodyPr>
          <a:lstStyle/>
          <a:p>
            <a:pPr algn="ctr">
              <a:defRPr/>
            </a:pPr>
            <a:r>
              <a:rPr lang="en-US" sz="1400" dirty="0">
                <a:solidFill>
                  <a:schemeClr val="bg1">
                    <a:lumMod val="50000"/>
                  </a:schemeClr>
                </a:solidFill>
                <a:latin typeface="Franklin Gothic Medium" panose="020B0603020102020204" pitchFamily="34" charset="0"/>
              </a:rPr>
              <a:t>Target</a:t>
            </a:r>
          </a:p>
          <a:p>
            <a:pPr algn="ctr">
              <a:defRPr/>
            </a:pPr>
            <a:r>
              <a:rPr lang="en-US" sz="1400" dirty="0">
                <a:solidFill>
                  <a:schemeClr val="bg1">
                    <a:lumMod val="50000"/>
                  </a:schemeClr>
                </a:solidFill>
                <a:latin typeface="Franklin Gothic Medium" panose="020B0603020102020204" pitchFamily="34" charset="0"/>
              </a:rPr>
              <a:t>Environment</a:t>
            </a:r>
          </a:p>
        </p:txBody>
      </p:sp>
      <p:pic>
        <p:nvPicPr>
          <p:cNvPr id="34" name="Picture 33"/>
          <p:cNvPicPr>
            <a:picLocks noChangeAspect="1"/>
          </p:cNvPicPr>
          <p:nvPr/>
        </p:nvPicPr>
        <p:blipFill>
          <a:blip r:embed="rId14"/>
          <a:stretch>
            <a:fillRect/>
          </a:stretch>
        </p:blipFill>
        <p:spPr>
          <a:xfrm>
            <a:off x="3338513" y="1019175"/>
            <a:ext cx="1201737" cy="3554413"/>
          </a:xfrm>
          <a:prstGeom prst="rect">
            <a:avLst/>
          </a:prstGeom>
          <a:ln>
            <a:solidFill>
              <a:schemeClr val="accent1">
                <a:shade val="95000"/>
                <a:satMod val="105000"/>
              </a:schemeClr>
            </a:solidFill>
          </a:ln>
        </p:spPr>
      </p:pic>
      <p:sp>
        <p:nvSpPr>
          <p:cNvPr id="35" name="TextBox 34"/>
          <p:cNvSpPr txBox="1"/>
          <p:nvPr/>
        </p:nvSpPr>
        <p:spPr>
          <a:xfrm>
            <a:off x="925513" y="3748088"/>
            <a:ext cx="423862" cy="307975"/>
          </a:xfrm>
          <a:prstGeom prst="rect">
            <a:avLst/>
          </a:prstGeom>
          <a:noFill/>
        </p:spPr>
        <p:txBody>
          <a:bodyPr wrap="none">
            <a:spAutoFit/>
          </a:bodyPr>
          <a:lstStyle/>
          <a:p>
            <a:pPr>
              <a:defRPr/>
            </a:pPr>
            <a:r>
              <a:rPr lang="en-US" sz="1400" dirty="0">
                <a:solidFill>
                  <a:schemeClr val="bg1">
                    <a:lumMod val="50000"/>
                  </a:schemeClr>
                </a:solidFill>
                <a:latin typeface="+mj-lt"/>
              </a:rPr>
              <a:t>①</a:t>
            </a:r>
          </a:p>
        </p:txBody>
      </p:sp>
      <p:sp>
        <p:nvSpPr>
          <p:cNvPr id="36" name="TextBox 35"/>
          <p:cNvSpPr txBox="1"/>
          <p:nvPr/>
        </p:nvSpPr>
        <p:spPr>
          <a:xfrm>
            <a:off x="2320925" y="3748088"/>
            <a:ext cx="423863" cy="307975"/>
          </a:xfrm>
          <a:prstGeom prst="rect">
            <a:avLst/>
          </a:prstGeom>
          <a:noFill/>
        </p:spPr>
        <p:txBody>
          <a:bodyPr wrap="none">
            <a:spAutoFit/>
          </a:bodyPr>
          <a:lstStyle/>
          <a:p>
            <a:pPr>
              <a:defRPr/>
            </a:pPr>
            <a:r>
              <a:rPr lang="en-US" sz="1400" dirty="0">
                <a:solidFill>
                  <a:schemeClr val="bg1">
                    <a:lumMod val="50000"/>
                  </a:schemeClr>
                </a:solidFill>
                <a:latin typeface="+mj-lt"/>
              </a:rPr>
              <a:t>②</a:t>
            </a:r>
          </a:p>
        </p:txBody>
      </p:sp>
      <p:sp>
        <p:nvSpPr>
          <p:cNvPr id="37" name="TextBox 36"/>
          <p:cNvSpPr txBox="1"/>
          <p:nvPr/>
        </p:nvSpPr>
        <p:spPr>
          <a:xfrm>
            <a:off x="3725863" y="3711575"/>
            <a:ext cx="423862" cy="307975"/>
          </a:xfrm>
          <a:prstGeom prst="rect">
            <a:avLst/>
          </a:prstGeom>
          <a:noFill/>
        </p:spPr>
        <p:txBody>
          <a:bodyPr wrap="none">
            <a:spAutoFit/>
          </a:bodyPr>
          <a:lstStyle/>
          <a:p>
            <a:pPr>
              <a:defRPr/>
            </a:pPr>
            <a:r>
              <a:rPr lang="en-US" sz="1400" dirty="0">
                <a:solidFill>
                  <a:schemeClr val="bg1">
                    <a:lumMod val="50000"/>
                  </a:schemeClr>
                </a:solidFill>
                <a:latin typeface="+mj-lt"/>
              </a:rPr>
              <a:t>③</a:t>
            </a:r>
          </a:p>
        </p:txBody>
      </p:sp>
      <p:sp>
        <p:nvSpPr>
          <p:cNvPr id="49171" name="TextBox 37"/>
          <p:cNvSpPr txBox="1">
            <a:spLocks noChangeArrowheads="1"/>
          </p:cNvSpPr>
          <p:nvPr/>
        </p:nvSpPr>
        <p:spPr bwMode="auto">
          <a:xfrm>
            <a:off x="58738" y="2765425"/>
            <a:ext cx="4238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r>
              <a:rPr lang="en-US" sz="1400">
                <a:solidFill>
                  <a:srgbClr val="FF0000"/>
                </a:solidFill>
              </a:rPr>
              <a:t>④</a:t>
            </a:r>
          </a:p>
        </p:txBody>
      </p:sp>
      <p:pic>
        <p:nvPicPr>
          <p:cNvPr id="40" name="Picture 39"/>
          <p:cNvPicPr>
            <a:picLocks noChangeAspect="1"/>
          </p:cNvPicPr>
          <p:nvPr/>
        </p:nvPicPr>
        <p:blipFill>
          <a:blip r:embed="rId14"/>
          <a:stretch>
            <a:fillRect/>
          </a:stretch>
        </p:blipFill>
        <p:spPr>
          <a:xfrm>
            <a:off x="527050" y="2998788"/>
            <a:ext cx="1201738" cy="1574800"/>
          </a:xfrm>
          <a:prstGeom prst="rect">
            <a:avLst/>
          </a:prstGeom>
          <a:ln>
            <a:solidFill>
              <a:schemeClr val="accent1">
                <a:shade val="95000"/>
                <a:satMod val="105000"/>
              </a:schemeClr>
            </a:solidFill>
          </a:ln>
        </p:spPr>
      </p:pic>
      <p:pic>
        <p:nvPicPr>
          <p:cNvPr id="30" name="Picture 29"/>
          <p:cNvPicPr>
            <a:picLocks noChangeAspect="1"/>
          </p:cNvPicPr>
          <p:nvPr/>
        </p:nvPicPr>
        <p:blipFill>
          <a:blip r:embed="rId14"/>
          <a:stretch>
            <a:fillRect/>
          </a:stretch>
        </p:blipFill>
        <p:spPr>
          <a:xfrm>
            <a:off x="538163" y="1019175"/>
            <a:ext cx="1200150" cy="1849438"/>
          </a:xfrm>
          <a:prstGeom prst="rect">
            <a:avLst/>
          </a:prstGeom>
          <a:ln>
            <a:solidFill>
              <a:schemeClr val="accent1">
                <a:shade val="95000"/>
                <a:satMod val="105000"/>
              </a:schemeClr>
            </a:solidFill>
          </a:ln>
        </p:spPr>
      </p:pic>
      <p:pic>
        <p:nvPicPr>
          <p:cNvPr id="28" name="Picture 27" descr="20hroug-crveni.png"/>
          <p:cNvPicPr>
            <a:picLocks noChangeAspect="1"/>
          </p:cNvPicPr>
          <p:nvPr/>
        </p:nvPicPr>
        <p:blipFill>
          <a:blip r:embed="rId15"/>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3455263136"/>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5"/>
          <p:cNvSpPr txBox="1">
            <a:spLocks/>
          </p:cNvSpPr>
          <p:nvPr/>
        </p:nvSpPr>
        <p:spPr bwMode="auto">
          <a:xfrm>
            <a:off x="207963" y="180975"/>
            <a:ext cx="8229600"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r>
              <a:rPr lang="en-US" sz="3600">
                <a:solidFill>
                  <a:srgbClr val="1187BB"/>
                </a:solidFill>
                <a:cs typeface="Sansation" charset="0"/>
              </a:rPr>
              <a:t>Offload APPLY</a:t>
            </a:r>
          </a:p>
        </p:txBody>
      </p:sp>
      <p:sp>
        <p:nvSpPr>
          <p:cNvPr id="5" name="Content Placeholder 2"/>
          <p:cNvSpPr>
            <a:spLocks noGrp="1"/>
          </p:cNvSpPr>
          <p:nvPr>
            <p:ph idx="1"/>
          </p:nvPr>
        </p:nvSpPr>
        <p:spPr>
          <a:xfrm>
            <a:off x="5381625" y="1166813"/>
            <a:ext cx="2697163" cy="3197225"/>
          </a:xfrm>
        </p:spPr>
        <p:txBody>
          <a:bodyPr/>
          <a:lstStyle/>
          <a:p>
            <a:pPr>
              <a:lnSpc>
                <a:spcPct val="90000"/>
              </a:lnSpc>
              <a:defRPr/>
            </a:pPr>
            <a:r>
              <a:rPr lang="en-US" sz="1600" dirty="0" smtClean="0">
                <a:solidFill>
                  <a:schemeClr val="bg1">
                    <a:lumMod val="50000"/>
                  </a:schemeClr>
                </a:solidFill>
                <a:latin typeface="+mn-lt"/>
              </a:rPr>
              <a:t>①</a:t>
            </a:r>
            <a:r>
              <a:rPr lang="en-US" sz="1600" dirty="0" smtClean="0">
                <a:solidFill>
                  <a:schemeClr val="bg1">
                    <a:lumMod val="50000"/>
                  </a:schemeClr>
                </a:solidFill>
                <a:latin typeface="Franklin Gothic Medium" panose="020B0603020102020204" pitchFamily="34" charset="0"/>
              </a:rPr>
              <a:t> </a:t>
            </a:r>
            <a:r>
              <a:rPr lang="en-US" sz="1600" dirty="0" smtClean="0">
                <a:solidFill>
                  <a:schemeClr val="bg1">
                    <a:lumMod val="50000"/>
                  </a:schemeClr>
                </a:solidFill>
                <a:latin typeface="Franklin Gothic Medium" panose="020B0603020102020204" pitchFamily="34" charset="0"/>
                <a:cs typeface="Franklin Gothic Book"/>
              </a:rPr>
              <a:t>Mine</a:t>
            </a:r>
          </a:p>
          <a:p>
            <a:pPr lvl="1">
              <a:lnSpc>
                <a:spcPct val="90000"/>
              </a:lnSpc>
              <a:defRPr/>
            </a:pPr>
            <a:r>
              <a:rPr lang="en-US" sz="1600" dirty="0" smtClean="0">
                <a:solidFill>
                  <a:schemeClr val="bg1">
                    <a:lumMod val="50000"/>
                  </a:schemeClr>
                </a:solidFill>
                <a:latin typeface="Franklin Gothic Medium" panose="020B0603020102020204" pitchFamily="34" charset="0"/>
                <a:cs typeface="Franklin Gothic Book"/>
              </a:rPr>
              <a:t>Mines Oracle redo logs and creates PLOG data to move over network</a:t>
            </a:r>
          </a:p>
          <a:p>
            <a:pPr lvl="1">
              <a:lnSpc>
                <a:spcPct val="90000"/>
              </a:lnSpc>
              <a:defRPr/>
            </a:pPr>
            <a:endParaRPr lang="en-US" sz="1050" dirty="0" smtClean="0">
              <a:solidFill>
                <a:schemeClr val="bg1">
                  <a:lumMod val="50000"/>
                </a:schemeClr>
              </a:solidFill>
              <a:latin typeface="Franklin Gothic Medium" panose="020B0603020102020204" pitchFamily="34" charset="0"/>
              <a:cs typeface="Franklin Gothic Book"/>
            </a:endParaRPr>
          </a:p>
          <a:p>
            <a:pPr>
              <a:lnSpc>
                <a:spcPct val="90000"/>
              </a:lnSpc>
              <a:defRPr/>
            </a:pPr>
            <a:r>
              <a:rPr lang="en-US" sz="1600" dirty="0" smtClean="0">
                <a:solidFill>
                  <a:schemeClr val="bg1">
                    <a:lumMod val="50000"/>
                  </a:schemeClr>
                </a:solidFill>
                <a:latin typeface="Franklin Gothic Medium" panose="020B0603020102020204" pitchFamily="34" charset="0"/>
              </a:rPr>
              <a:t>② </a:t>
            </a:r>
            <a:r>
              <a:rPr lang="en-US" sz="1600" dirty="0" smtClean="0">
                <a:solidFill>
                  <a:schemeClr val="bg1">
                    <a:lumMod val="50000"/>
                  </a:schemeClr>
                </a:solidFill>
                <a:latin typeface="Franklin Gothic Medium" panose="020B0603020102020204" pitchFamily="34" charset="0"/>
                <a:cs typeface="Franklin Gothic Book"/>
              </a:rPr>
              <a:t>PLOG</a:t>
            </a:r>
          </a:p>
          <a:p>
            <a:pPr lvl="1" indent="0">
              <a:lnSpc>
                <a:spcPct val="90000"/>
              </a:lnSpc>
              <a:defRPr/>
            </a:pPr>
            <a:r>
              <a:rPr lang="en-US" sz="1600" dirty="0" smtClean="0">
                <a:solidFill>
                  <a:schemeClr val="bg1">
                    <a:lumMod val="50000"/>
                  </a:schemeClr>
                </a:solidFill>
                <a:latin typeface="Franklin Gothic Medium" panose="020B0603020102020204" pitchFamily="34" charset="0"/>
                <a:cs typeface="Franklin Gothic Book"/>
              </a:rPr>
              <a:t>- Parsed logs – binary files specific to Dbvisit Reporting</a:t>
            </a:r>
          </a:p>
          <a:p>
            <a:pPr lvl="1" indent="0">
              <a:lnSpc>
                <a:spcPct val="90000"/>
              </a:lnSpc>
              <a:defRPr/>
            </a:pPr>
            <a:r>
              <a:rPr lang="en-US" sz="1600" dirty="0" smtClean="0">
                <a:solidFill>
                  <a:schemeClr val="bg1">
                    <a:lumMod val="50000"/>
                  </a:schemeClr>
                </a:solidFill>
                <a:latin typeface="Franklin Gothic Medium" panose="020B0603020102020204" pitchFamily="34" charset="0"/>
                <a:cs typeface="Franklin Gothic Book"/>
              </a:rPr>
              <a:t>- Platform independent</a:t>
            </a:r>
          </a:p>
          <a:p>
            <a:pPr lvl="1">
              <a:lnSpc>
                <a:spcPct val="90000"/>
              </a:lnSpc>
              <a:buFont typeface="Arial" pitchFamily="34" charset="0"/>
              <a:buChar char="•"/>
              <a:defRPr/>
            </a:pPr>
            <a:endParaRPr lang="en-US" sz="1050" dirty="0" smtClean="0">
              <a:latin typeface="Franklin Gothic Medium" panose="020B0603020102020204" pitchFamily="34" charset="0"/>
              <a:cs typeface="Franklin Gothic Book"/>
            </a:endParaRPr>
          </a:p>
          <a:p>
            <a:pPr>
              <a:lnSpc>
                <a:spcPct val="90000"/>
              </a:lnSpc>
              <a:defRPr/>
            </a:pPr>
            <a:r>
              <a:rPr lang="en-US" sz="1600" dirty="0" smtClean="0">
                <a:solidFill>
                  <a:schemeClr val="bg1">
                    <a:lumMod val="50000"/>
                  </a:schemeClr>
                </a:solidFill>
                <a:latin typeface="Franklin Gothic Medium" panose="020B0603020102020204" pitchFamily="34" charset="0"/>
              </a:rPr>
              <a:t>③ </a:t>
            </a:r>
            <a:r>
              <a:rPr lang="en-US" sz="1600" dirty="0" smtClean="0">
                <a:latin typeface="Franklin Gothic Medium" panose="020B0603020102020204" pitchFamily="34" charset="0"/>
                <a:cs typeface="Franklin Gothic Book"/>
              </a:rPr>
              <a:t>Apply</a:t>
            </a:r>
            <a:endParaRPr lang="en-US" sz="1600" dirty="0">
              <a:latin typeface="Franklin Gothic Medium" panose="020B0603020102020204" pitchFamily="34" charset="0"/>
              <a:cs typeface="Franklin Gothic Book"/>
            </a:endParaRPr>
          </a:p>
          <a:p>
            <a:pPr lvl="1">
              <a:lnSpc>
                <a:spcPct val="90000"/>
              </a:lnSpc>
              <a:defRPr/>
            </a:pPr>
            <a:r>
              <a:rPr lang="en-US" sz="1600" dirty="0">
                <a:latin typeface="Franklin Gothic Medium" panose="020B0603020102020204" pitchFamily="34" charset="0"/>
                <a:cs typeface="Franklin Gothic Book"/>
              </a:rPr>
              <a:t>Converts PLOG data into target DB native SQL</a:t>
            </a:r>
          </a:p>
          <a:p>
            <a:pPr lvl="1">
              <a:lnSpc>
                <a:spcPct val="90000"/>
              </a:lnSpc>
              <a:defRPr/>
            </a:pPr>
            <a:endParaRPr lang="en-US" sz="1600" dirty="0" smtClean="0">
              <a:latin typeface="Franklin Gothic Medium" panose="020B0603020102020204" pitchFamily="34" charset="0"/>
            </a:endParaRPr>
          </a:p>
        </p:txBody>
      </p:sp>
      <p:pic>
        <p:nvPicPr>
          <p:cNvPr id="51203" name="Picture 1" descr="Screen Shot 2014-01-29 at 8.53.25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279650" y="1330325"/>
            <a:ext cx="519113"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279650" y="1098550"/>
            <a:ext cx="546100" cy="246063"/>
          </a:xfrm>
          <a:prstGeom prst="rect">
            <a:avLst/>
          </a:prstGeom>
          <a:noFill/>
        </p:spPr>
        <p:txBody>
          <a:bodyPr>
            <a:spAutoFit/>
          </a:bodyPr>
          <a:lstStyle/>
          <a:p>
            <a:pPr algn="ctr">
              <a:defRPr/>
            </a:pPr>
            <a:r>
              <a:rPr lang="en-US" sz="1000" dirty="0">
                <a:solidFill>
                  <a:schemeClr val="bg1">
                    <a:lumMod val="65000"/>
                  </a:schemeClr>
                </a:solidFill>
              </a:rPr>
              <a:t>LAN</a:t>
            </a:r>
          </a:p>
        </p:txBody>
      </p:sp>
      <p:pic>
        <p:nvPicPr>
          <p:cNvPr id="51206" name="Picture 1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87400" y="2149475"/>
            <a:ext cx="585788" cy="12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7" name="Picture 2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81025" y="3019425"/>
            <a:ext cx="10858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8" name="Picture 2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443288" y="3019425"/>
            <a:ext cx="998537"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1209" name="Group 23"/>
          <p:cNvGrpSpPr>
            <a:grpSpLocks/>
          </p:cNvGrpSpPr>
          <p:nvPr/>
        </p:nvGrpSpPr>
        <p:grpSpPr bwMode="auto">
          <a:xfrm>
            <a:off x="825500" y="1166813"/>
            <a:ext cx="590550" cy="1695450"/>
            <a:chOff x="825405" y="1167372"/>
            <a:chExt cx="591363" cy="1695401"/>
          </a:xfrm>
        </p:grpSpPr>
        <p:pic>
          <p:nvPicPr>
            <p:cNvPr id="51224" name="Picture 16"/>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999155" y="2734746"/>
              <a:ext cx="243861" cy="1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5" name="Picture 18"/>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825405" y="1167372"/>
              <a:ext cx="591363" cy="1450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6" name="Picture 22"/>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858934" y="2618346"/>
              <a:ext cx="524301" cy="11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51210" name="Picture 24" descr="Reporting Diagram.png"/>
          <p:cNvPicPr>
            <a:picLocks noChangeAspect="1"/>
          </p:cNvPicPr>
          <p:nvPr/>
        </p:nvPicPr>
        <p:blipFill>
          <a:blip r:embed="rId10">
            <a:extLst>
              <a:ext uri="{28A0092B-C50C-407E-A947-70E740481C1C}">
                <a14:useLocalDpi xmlns:a14="http://schemas.microsoft.com/office/drawing/2010/main" xmlns="" val="0"/>
              </a:ext>
            </a:extLst>
          </a:blip>
          <a:srcRect l="40572" t="63097" r="39960" b="24303"/>
          <a:stretch>
            <a:fillRect/>
          </a:stretch>
        </p:blipFill>
        <p:spPr bwMode="auto">
          <a:xfrm>
            <a:off x="1998663" y="3057525"/>
            <a:ext cx="107791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11" name="Picture 25"/>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2268538" y="1908175"/>
            <a:ext cx="541337" cy="83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1212" name="Group 27"/>
          <p:cNvGrpSpPr>
            <a:grpSpLocks/>
          </p:cNvGrpSpPr>
          <p:nvPr/>
        </p:nvGrpSpPr>
        <p:grpSpPr bwMode="auto">
          <a:xfrm>
            <a:off x="3513138" y="1179513"/>
            <a:ext cx="817562" cy="1042987"/>
            <a:chOff x="3513221" y="1179095"/>
            <a:chExt cx="818148" cy="1043023"/>
          </a:xfrm>
        </p:grpSpPr>
        <p:pic>
          <p:nvPicPr>
            <p:cNvPr id="51221" name="Picture 2" descr="Reporting Diagram.png"/>
            <p:cNvPicPr>
              <a:picLocks noChangeAspect="1"/>
            </p:cNvPicPr>
            <p:nvPr/>
          </p:nvPicPr>
          <p:blipFill>
            <a:blip r:embed="rId10">
              <a:extLst>
                <a:ext uri="{28A0092B-C50C-407E-A947-70E740481C1C}">
                  <a14:useLocalDpi xmlns:a14="http://schemas.microsoft.com/office/drawing/2010/main" xmlns="" val="0"/>
                </a:ext>
              </a:extLst>
            </a:blip>
            <a:srcRect l="68134" t="4497" r="10699" b="72290"/>
            <a:stretch>
              <a:fillRect/>
            </a:stretch>
          </p:blipFill>
          <p:spPr bwMode="auto">
            <a:xfrm>
              <a:off x="3513221" y="1179095"/>
              <a:ext cx="818148" cy="842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2" name="Picture 11"/>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3714038" y="2075801"/>
              <a:ext cx="457240" cy="146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3" name="Picture 26"/>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3698797" y="1999781"/>
              <a:ext cx="487722" cy="97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 name="TextBox 28"/>
          <p:cNvSpPr txBox="1"/>
          <p:nvPr/>
        </p:nvSpPr>
        <p:spPr>
          <a:xfrm>
            <a:off x="542925" y="3938588"/>
            <a:ext cx="1155700" cy="523875"/>
          </a:xfrm>
          <a:prstGeom prst="rect">
            <a:avLst/>
          </a:prstGeom>
          <a:noFill/>
        </p:spPr>
        <p:txBody>
          <a:bodyPr wrap="none">
            <a:spAutoFit/>
          </a:bodyPr>
          <a:lstStyle/>
          <a:p>
            <a:pPr algn="ctr">
              <a:defRPr/>
            </a:pPr>
            <a:r>
              <a:rPr lang="en-US" sz="1400" dirty="0">
                <a:solidFill>
                  <a:schemeClr val="bg1">
                    <a:lumMod val="50000"/>
                  </a:schemeClr>
                </a:solidFill>
                <a:latin typeface="Franklin Gothic Medium" panose="020B0603020102020204" pitchFamily="34" charset="0"/>
              </a:rPr>
              <a:t>Source</a:t>
            </a:r>
          </a:p>
          <a:p>
            <a:pPr algn="ctr">
              <a:defRPr/>
            </a:pPr>
            <a:r>
              <a:rPr lang="en-US" sz="1400" dirty="0">
                <a:solidFill>
                  <a:schemeClr val="bg1">
                    <a:lumMod val="50000"/>
                  </a:schemeClr>
                </a:solidFill>
                <a:latin typeface="Franklin Gothic Medium" panose="020B0603020102020204" pitchFamily="34" charset="0"/>
              </a:rPr>
              <a:t>Environment</a:t>
            </a:r>
          </a:p>
        </p:txBody>
      </p:sp>
      <p:sp>
        <p:nvSpPr>
          <p:cNvPr id="31" name="TextBox 30"/>
          <p:cNvSpPr txBox="1"/>
          <p:nvPr/>
        </p:nvSpPr>
        <p:spPr>
          <a:xfrm>
            <a:off x="3359150" y="3938588"/>
            <a:ext cx="1155700" cy="523875"/>
          </a:xfrm>
          <a:prstGeom prst="rect">
            <a:avLst/>
          </a:prstGeom>
          <a:noFill/>
        </p:spPr>
        <p:txBody>
          <a:bodyPr wrap="none">
            <a:spAutoFit/>
          </a:bodyPr>
          <a:lstStyle/>
          <a:p>
            <a:pPr algn="ctr">
              <a:defRPr/>
            </a:pPr>
            <a:r>
              <a:rPr lang="en-US" sz="1400" dirty="0">
                <a:solidFill>
                  <a:schemeClr val="bg1">
                    <a:lumMod val="50000"/>
                  </a:schemeClr>
                </a:solidFill>
                <a:latin typeface="Franklin Gothic Medium" panose="020B0603020102020204" pitchFamily="34" charset="0"/>
              </a:rPr>
              <a:t>Target</a:t>
            </a:r>
          </a:p>
          <a:p>
            <a:pPr algn="ctr">
              <a:defRPr/>
            </a:pPr>
            <a:r>
              <a:rPr lang="en-US" sz="1400" dirty="0">
                <a:solidFill>
                  <a:schemeClr val="bg1">
                    <a:lumMod val="50000"/>
                  </a:schemeClr>
                </a:solidFill>
                <a:latin typeface="Franklin Gothic Medium" panose="020B0603020102020204" pitchFamily="34" charset="0"/>
              </a:rPr>
              <a:t>Environment</a:t>
            </a:r>
          </a:p>
        </p:txBody>
      </p:sp>
      <p:pic>
        <p:nvPicPr>
          <p:cNvPr id="34" name="Picture 33"/>
          <p:cNvPicPr>
            <a:picLocks noChangeAspect="1"/>
          </p:cNvPicPr>
          <p:nvPr/>
        </p:nvPicPr>
        <p:blipFill>
          <a:blip r:embed="rId14"/>
          <a:stretch>
            <a:fillRect/>
          </a:stretch>
        </p:blipFill>
        <p:spPr>
          <a:xfrm>
            <a:off x="3338513" y="1019175"/>
            <a:ext cx="1201737" cy="1843088"/>
          </a:xfrm>
          <a:prstGeom prst="rect">
            <a:avLst/>
          </a:prstGeom>
          <a:ln>
            <a:solidFill>
              <a:schemeClr val="accent1">
                <a:shade val="95000"/>
                <a:satMod val="105000"/>
              </a:schemeClr>
            </a:solidFill>
          </a:ln>
        </p:spPr>
      </p:pic>
      <p:sp>
        <p:nvSpPr>
          <p:cNvPr id="35" name="TextBox 34"/>
          <p:cNvSpPr txBox="1"/>
          <p:nvPr/>
        </p:nvSpPr>
        <p:spPr>
          <a:xfrm>
            <a:off x="925513" y="3748088"/>
            <a:ext cx="423862" cy="307975"/>
          </a:xfrm>
          <a:prstGeom prst="rect">
            <a:avLst/>
          </a:prstGeom>
          <a:noFill/>
        </p:spPr>
        <p:txBody>
          <a:bodyPr wrap="none">
            <a:spAutoFit/>
          </a:bodyPr>
          <a:lstStyle/>
          <a:p>
            <a:pPr>
              <a:defRPr/>
            </a:pPr>
            <a:r>
              <a:rPr lang="en-US" sz="1400" dirty="0">
                <a:solidFill>
                  <a:schemeClr val="bg1">
                    <a:lumMod val="50000"/>
                  </a:schemeClr>
                </a:solidFill>
                <a:latin typeface="+mj-lt"/>
              </a:rPr>
              <a:t>①</a:t>
            </a:r>
          </a:p>
        </p:txBody>
      </p:sp>
      <p:sp>
        <p:nvSpPr>
          <p:cNvPr id="36" name="TextBox 35"/>
          <p:cNvSpPr txBox="1"/>
          <p:nvPr/>
        </p:nvSpPr>
        <p:spPr>
          <a:xfrm>
            <a:off x="2320925" y="3748088"/>
            <a:ext cx="423863" cy="307975"/>
          </a:xfrm>
          <a:prstGeom prst="rect">
            <a:avLst/>
          </a:prstGeom>
          <a:noFill/>
        </p:spPr>
        <p:txBody>
          <a:bodyPr wrap="none">
            <a:spAutoFit/>
          </a:bodyPr>
          <a:lstStyle/>
          <a:p>
            <a:pPr>
              <a:defRPr/>
            </a:pPr>
            <a:r>
              <a:rPr lang="en-US" sz="1400" dirty="0">
                <a:solidFill>
                  <a:schemeClr val="bg1">
                    <a:lumMod val="50000"/>
                  </a:schemeClr>
                </a:solidFill>
                <a:latin typeface="+mj-lt"/>
              </a:rPr>
              <a:t>②</a:t>
            </a:r>
          </a:p>
        </p:txBody>
      </p:sp>
      <p:sp>
        <p:nvSpPr>
          <p:cNvPr id="37" name="TextBox 36"/>
          <p:cNvSpPr txBox="1"/>
          <p:nvPr/>
        </p:nvSpPr>
        <p:spPr>
          <a:xfrm>
            <a:off x="3725863" y="3711575"/>
            <a:ext cx="423862" cy="307975"/>
          </a:xfrm>
          <a:prstGeom prst="rect">
            <a:avLst/>
          </a:prstGeom>
          <a:noFill/>
        </p:spPr>
        <p:txBody>
          <a:bodyPr wrap="none">
            <a:spAutoFit/>
          </a:bodyPr>
          <a:lstStyle/>
          <a:p>
            <a:pPr>
              <a:defRPr/>
            </a:pPr>
            <a:r>
              <a:rPr lang="en-US" sz="1400" dirty="0">
                <a:solidFill>
                  <a:schemeClr val="bg1">
                    <a:lumMod val="50000"/>
                  </a:schemeClr>
                </a:solidFill>
                <a:latin typeface="+mj-lt"/>
              </a:rPr>
              <a:t>③</a:t>
            </a:r>
          </a:p>
        </p:txBody>
      </p:sp>
      <p:pic>
        <p:nvPicPr>
          <p:cNvPr id="40" name="Picture 39"/>
          <p:cNvPicPr>
            <a:picLocks noChangeAspect="1"/>
          </p:cNvPicPr>
          <p:nvPr/>
        </p:nvPicPr>
        <p:blipFill>
          <a:blip r:embed="rId14"/>
          <a:stretch>
            <a:fillRect/>
          </a:stretch>
        </p:blipFill>
        <p:spPr>
          <a:xfrm>
            <a:off x="527050" y="1019175"/>
            <a:ext cx="1201738" cy="3554413"/>
          </a:xfrm>
          <a:prstGeom prst="rect">
            <a:avLst/>
          </a:prstGeom>
          <a:ln>
            <a:solidFill>
              <a:schemeClr val="accent1">
                <a:shade val="95000"/>
                <a:satMod val="105000"/>
              </a:schemeClr>
            </a:solidFill>
          </a:ln>
        </p:spPr>
      </p:pic>
      <p:pic>
        <p:nvPicPr>
          <p:cNvPr id="30" name="Picture 29"/>
          <p:cNvPicPr>
            <a:picLocks noChangeAspect="1"/>
          </p:cNvPicPr>
          <p:nvPr/>
        </p:nvPicPr>
        <p:blipFill>
          <a:blip r:embed="rId14"/>
          <a:stretch>
            <a:fillRect/>
          </a:stretch>
        </p:blipFill>
        <p:spPr>
          <a:xfrm>
            <a:off x="3328988" y="2994025"/>
            <a:ext cx="1201737" cy="1574800"/>
          </a:xfrm>
          <a:prstGeom prst="rect">
            <a:avLst/>
          </a:prstGeom>
          <a:ln>
            <a:solidFill>
              <a:schemeClr val="accent1">
                <a:shade val="95000"/>
                <a:satMod val="105000"/>
              </a:schemeClr>
            </a:solidFill>
          </a:ln>
        </p:spPr>
      </p:pic>
      <p:pic>
        <p:nvPicPr>
          <p:cNvPr id="27" name="Picture 26" descr="20hroug-crveni.png"/>
          <p:cNvPicPr>
            <a:picLocks noChangeAspect="1"/>
          </p:cNvPicPr>
          <p:nvPr/>
        </p:nvPicPr>
        <p:blipFill>
          <a:blip r:embed="rId15"/>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390892531"/>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5"/>
          <p:cNvSpPr txBox="1">
            <a:spLocks/>
          </p:cNvSpPr>
          <p:nvPr/>
        </p:nvSpPr>
        <p:spPr bwMode="auto">
          <a:xfrm>
            <a:off x="207963" y="180975"/>
            <a:ext cx="8229600"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r>
              <a:rPr lang="en-US" sz="3600">
                <a:solidFill>
                  <a:srgbClr val="1187BB"/>
                </a:solidFill>
                <a:cs typeface="Sansation" charset="0"/>
              </a:rPr>
              <a:t>Offload both MINE and APPLY</a:t>
            </a:r>
          </a:p>
        </p:txBody>
      </p:sp>
      <p:sp>
        <p:nvSpPr>
          <p:cNvPr id="5" name="Content Placeholder 2"/>
          <p:cNvSpPr>
            <a:spLocks noGrp="1"/>
          </p:cNvSpPr>
          <p:nvPr>
            <p:ph idx="1"/>
          </p:nvPr>
        </p:nvSpPr>
        <p:spPr>
          <a:xfrm>
            <a:off x="5381625" y="1166813"/>
            <a:ext cx="2697163" cy="3197225"/>
          </a:xfrm>
        </p:spPr>
        <p:txBody>
          <a:bodyPr/>
          <a:lstStyle/>
          <a:p>
            <a:pPr>
              <a:lnSpc>
                <a:spcPct val="90000"/>
              </a:lnSpc>
              <a:defRPr/>
            </a:pPr>
            <a:r>
              <a:rPr lang="en-US" sz="1200" dirty="0" smtClean="0">
                <a:solidFill>
                  <a:schemeClr val="bg1">
                    <a:lumMod val="50000"/>
                  </a:schemeClr>
                </a:solidFill>
                <a:latin typeface="+mn-lt"/>
              </a:rPr>
              <a:t>①</a:t>
            </a:r>
            <a:r>
              <a:rPr lang="en-US" sz="1200" dirty="0" smtClean="0">
                <a:solidFill>
                  <a:schemeClr val="bg1">
                    <a:lumMod val="50000"/>
                  </a:schemeClr>
                </a:solidFill>
                <a:latin typeface="Franklin Gothic Medium" panose="020B0603020102020204" pitchFamily="34" charset="0"/>
              </a:rPr>
              <a:t> </a:t>
            </a:r>
            <a:r>
              <a:rPr lang="en-US" sz="1200" dirty="0" smtClean="0">
                <a:solidFill>
                  <a:schemeClr val="bg1">
                    <a:lumMod val="50000"/>
                  </a:schemeClr>
                </a:solidFill>
                <a:latin typeface="Franklin Gothic Medium" panose="020B0603020102020204" pitchFamily="34" charset="0"/>
                <a:cs typeface="Franklin Gothic Book"/>
              </a:rPr>
              <a:t>Mine</a:t>
            </a:r>
          </a:p>
          <a:p>
            <a:pPr lvl="1">
              <a:lnSpc>
                <a:spcPct val="90000"/>
              </a:lnSpc>
              <a:defRPr/>
            </a:pPr>
            <a:r>
              <a:rPr lang="en-US" sz="1200" dirty="0" smtClean="0">
                <a:solidFill>
                  <a:schemeClr val="bg1">
                    <a:lumMod val="50000"/>
                  </a:schemeClr>
                </a:solidFill>
                <a:latin typeface="Franklin Gothic Medium" panose="020B0603020102020204" pitchFamily="34" charset="0"/>
                <a:cs typeface="Franklin Gothic Book"/>
              </a:rPr>
              <a:t>Mines Oracle redo logs and creates PLOG data to move over network</a:t>
            </a:r>
          </a:p>
          <a:p>
            <a:pPr lvl="1">
              <a:lnSpc>
                <a:spcPct val="90000"/>
              </a:lnSpc>
              <a:defRPr/>
            </a:pPr>
            <a:endParaRPr lang="en-US" sz="900" dirty="0" smtClean="0">
              <a:solidFill>
                <a:schemeClr val="bg1">
                  <a:lumMod val="50000"/>
                </a:schemeClr>
              </a:solidFill>
              <a:latin typeface="Franklin Gothic Medium" panose="020B0603020102020204" pitchFamily="34" charset="0"/>
              <a:cs typeface="Franklin Gothic Book"/>
            </a:endParaRPr>
          </a:p>
          <a:p>
            <a:pPr>
              <a:lnSpc>
                <a:spcPct val="90000"/>
              </a:lnSpc>
              <a:defRPr/>
            </a:pPr>
            <a:r>
              <a:rPr lang="en-US" sz="1200" dirty="0" smtClean="0">
                <a:solidFill>
                  <a:schemeClr val="bg1">
                    <a:lumMod val="50000"/>
                  </a:schemeClr>
                </a:solidFill>
                <a:latin typeface="Franklin Gothic Medium" panose="020B0603020102020204" pitchFamily="34" charset="0"/>
              </a:rPr>
              <a:t>② </a:t>
            </a:r>
            <a:r>
              <a:rPr lang="en-US" sz="1200" dirty="0" smtClean="0">
                <a:solidFill>
                  <a:schemeClr val="bg1">
                    <a:lumMod val="50000"/>
                  </a:schemeClr>
                </a:solidFill>
                <a:latin typeface="Franklin Gothic Medium" panose="020B0603020102020204" pitchFamily="34" charset="0"/>
                <a:cs typeface="Franklin Gothic Book"/>
              </a:rPr>
              <a:t>PLOG</a:t>
            </a:r>
          </a:p>
          <a:p>
            <a:pPr lvl="1" indent="0">
              <a:lnSpc>
                <a:spcPct val="90000"/>
              </a:lnSpc>
              <a:defRPr/>
            </a:pPr>
            <a:r>
              <a:rPr lang="en-US" sz="1200" dirty="0" smtClean="0">
                <a:solidFill>
                  <a:schemeClr val="bg1">
                    <a:lumMod val="50000"/>
                  </a:schemeClr>
                </a:solidFill>
                <a:latin typeface="Franklin Gothic Medium" panose="020B0603020102020204" pitchFamily="34" charset="0"/>
                <a:cs typeface="Franklin Gothic Book"/>
              </a:rPr>
              <a:t>- Parsed logs – binary files specific to Dbvisit Reporting</a:t>
            </a:r>
          </a:p>
          <a:p>
            <a:pPr lvl="1" indent="0">
              <a:lnSpc>
                <a:spcPct val="90000"/>
              </a:lnSpc>
              <a:defRPr/>
            </a:pPr>
            <a:r>
              <a:rPr lang="en-US" sz="1200" dirty="0" smtClean="0">
                <a:solidFill>
                  <a:schemeClr val="bg1">
                    <a:lumMod val="50000"/>
                  </a:schemeClr>
                </a:solidFill>
                <a:latin typeface="Franklin Gothic Medium" panose="020B0603020102020204" pitchFamily="34" charset="0"/>
                <a:cs typeface="Franklin Gothic Book"/>
              </a:rPr>
              <a:t>- Platform independent</a:t>
            </a:r>
          </a:p>
          <a:p>
            <a:pPr lvl="1">
              <a:lnSpc>
                <a:spcPct val="90000"/>
              </a:lnSpc>
              <a:buFont typeface="Arial" pitchFamily="34" charset="0"/>
              <a:buChar char="•"/>
              <a:defRPr/>
            </a:pPr>
            <a:endParaRPr lang="en-US" sz="900" dirty="0" smtClean="0">
              <a:latin typeface="Franklin Gothic Medium" panose="020B0603020102020204" pitchFamily="34" charset="0"/>
              <a:cs typeface="Franklin Gothic Book"/>
            </a:endParaRPr>
          </a:p>
          <a:p>
            <a:pPr>
              <a:lnSpc>
                <a:spcPct val="90000"/>
              </a:lnSpc>
              <a:defRPr/>
            </a:pPr>
            <a:r>
              <a:rPr lang="en-US" sz="1200" dirty="0" smtClean="0">
                <a:solidFill>
                  <a:schemeClr val="bg1">
                    <a:lumMod val="50000"/>
                  </a:schemeClr>
                </a:solidFill>
                <a:latin typeface="Franklin Gothic Medium" panose="020B0603020102020204" pitchFamily="34" charset="0"/>
              </a:rPr>
              <a:t>③ </a:t>
            </a:r>
            <a:r>
              <a:rPr lang="en-US" sz="1200" dirty="0" smtClean="0">
                <a:latin typeface="Franklin Gothic Medium" panose="020B0603020102020204" pitchFamily="34" charset="0"/>
                <a:cs typeface="Franklin Gothic Book"/>
              </a:rPr>
              <a:t>Apply</a:t>
            </a:r>
            <a:endParaRPr lang="en-US" sz="1200" dirty="0">
              <a:latin typeface="Franklin Gothic Medium" panose="020B0603020102020204" pitchFamily="34" charset="0"/>
              <a:cs typeface="Franklin Gothic Book"/>
            </a:endParaRPr>
          </a:p>
          <a:p>
            <a:pPr lvl="1">
              <a:lnSpc>
                <a:spcPct val="90000"/>
              </a:lnSpc>
              <a:defRPr/>
            </a:pPr>
            <a:r>
              <a:rPr lang="en-US" sz="1200" dirty="0">
                <a:latin typeface="Franklin Gothic Medium" panose="020B0603020102020204" pitchFamily="34" charset="0"/>
                <a:cs typeface="Franklin Gothic Book"/>
              </a:rPr>
              <a:t>Converts PLOG data into target DB native </a:t>
            </a:r>
            <a:r>
              <a:rPr lang="en-US" sz="1200" dirty="0" smtClean="0">
                <a:latin typeface="Franklin Gothic Medium" panose="020B0603020102020204" pitchFamily="34" charset="0"/>
                <a:cs typeface="Franklin Gothic Book"/>
              </a:rPr>
              <a:t>SQL</a:t>
            </a:r>
          </a:p>
          <a:p>
            <a:pPr lvl="1">
              <a:lnSpc>
                <a:spcPct val="90000"/>
              </a:lnSpc>
              <a:defRPr/>
            </a:pPr>
            <a:endParaRPr lang="en-US" sz="1200" dirty="0" smtClean="0">
              <a:solidFill>
                <a:schemeClr val="bg1">
                  <a:lumMod val="50000"/>
                </a:schemeClr>
              </a:solidFill>
            </a:endParaRPr>
          </a:p>
          <a:p>
            <a:pPr>
              <a:lnSpc>
                <a:spcPct val="90000"/>
              </a:lnSpc>
              <a:defRPr/>
            </a:pPr>
            <a:r>
              <a:rPr lang="en-US" sz="1200" dirty="0" smtClean="0">
                <a:solidFill>
                  <a:schemeClr val="bg1">
                    <a:lumMod val="50000"/>
                  </a:schemeClr>
                </a:solidFill>
              </a:rPr>
              <a:t>④ </a:t>
            </a:r>
            <a:r>
              <a:rPr lang="en-US" sz="1200" dirty="0">
                <a:latin typeface="Franklin Gothic Medium" panose="020B0603020102020204" pitchFamily="34" charset="0"/>
              </a:rPr>
              <a:t>Fetcher (optional)</a:t>
            </a:r>
          </a:p>
          <a:p>
            <a:pPr lvl="1" indent="0">
              <a:lnSpc>
                <a:spcPct val="90000"/>
              </a:lnSpc>
              <a:defRPr/>
            </a:pPr>
            <a:r>
              <a:rPr lang="en-US" sz="1100" dirty="0" smtClean="0">
                <a:latin typeface="Franklin Gothic Medium" panose="020B0603020102020204" pitchFamily="34" charset="0"/>
              </a:rPr>
              <a:t>- Offloads </a:t>
            </a:r>
            <a:r>
              <a:rPr lang="en-US" sz="1100" dirty="0">
                <a:latin typeface="Franklin Gothic Medium" panose="020B0603020102020204" pitchFamily="34" charset="0"/>
              </a:rPr>
              <a:t>Mine process from Source server onto intermediary server</a:t>
            </a:r>
          </a:p>
          <a:p>
            <a:pPr lvl="1">
              <a:lnSpc>
                <a:spcPct val="90000"/>
              </a:lnSpc>
              <a:defRPr/>
            </a:pPr>
            <a:endParaRPr lang="en-US" sz="1200" dirty="0">
              <a:solidFill>
                <a:schemeClr val="bg1">
                  <a:lumMod val="50000"/>
                </a:schemeClr>
              </a:solidFill>
            </a:endParaRPr>
          </a:p>
          <a:p>
            <a:pPr lvl="1">
              <a:lnSpc>
                <a:spcPct val="90000"/>
              </a:lnSpc>
              <a:defRPr/>
            </a:pPr>
            <a:endParaRPr lang="en-US" sz="1200" dirty="0">
              <a:latin typeface="Franklin Gothic Medium" panose="020B0603020102020204" pitchFamily="34" charset="0"/>
              <a:cs typeface="Franklin Gothic Book"/>
            </a:endParaRPr>
          </a:p>
          <a:p>
            <a:pPr lvl="1">
              <a:lnSpc>
                <a:spcPct val="90000"/>
              </a:lnSpc>
              <a:defRPr/>
            </a:pPr>
            <a:endParaRPr lang="en-US" sz="1200" dirty="0" smtClean="0">
              <a:latin typeface="Franklin Gothic Medium" panose="020B0603020102020204" pitchFamily="34" charset="0"/>
            </a:endParaRPr>
          </a:p>
        </p:txBody>
      </p:sp>
      <p:pic>
        <p:nvPicPr>
          <p:cNvPr id="53251" name="Picture 1" descr="Screen Shot 2014-01-29 at 8.53.25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279650" y="1330325"/>
            <a:ext cx="519113"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279650" y="1098550"/>
            <a:ext cx="546100" cy="246063"/>
          </a:xfrm>
          <a:prstGeom prst="rect">
            <a:avLst/>
          </a:prstGeom>
          <a:noFill/>
        </p:spPr>
        <p:txBody>
          <a:bodyPr>
            <a:spAutoFit/>
          </a:bodyPr>
          <a:lstStyle/>
          <a:p>
            <a:pPr algn="ctr">
              <a:defRPr/>
            </a:pPr>
            <a:r>
              <a:rPr lang="en-US" sz="1000" dirty="0">
                <a:solidFill>
                  <a:schemeClr val="bg1">
                    <a:lumMod val="65000"/>
                  </a:schemeClr>
                </a:solidFill>
              </a:rPr>
              <a:t>LAN</a:t>
            </a:r>
          </a:p>
        </p:txBody>
      </p:sp>
      <p:pic>
        <p:nvPicPr>
          <p:cNvPr id="53254" name="Picture 1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87400" y="2149475"/>
            <a:ext cx="585788" cy="12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5" name="Picture 2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81025" y="3019425"/>
            <a:ext cx="10858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6" name="Picture 2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443288" y="3019425"/>
            <a:ext cx="998537"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3257" name="Group 23"/>
          <p:cNvGrpSpPr>
            <a:grpSpLocks/>
          </p:cNvGrpSpPr>
          <p:nvPr/>
        </p:nvGrpSpPr>
        <p:grpSpPr bwMode="auto">
          <a:xfrm>
            <a:off x="825500" y="1166813"/>
            <a:ext cx="590550" cy="1695450"/>
            <a:chOff x="825405" y="1167372"/>
            <a:chExt cx="591363" cy="1695401"/>
          </a:xfrm>
        </p:grpSpPr>
        <p:pic>
          <p:nvPicPr>
            <p:cNvPr id="53273" name="Picture 16"/>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999155" y="2734746"/>
              <a:ext cx="243861" cy="1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74" name="Picture 18"/>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825405" y="1167372"/>
              <a:ext cx="591363" cy="1450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75" name="Picture 22"/>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858934" y="2618346"/>
              <a:ext cx="524301" cy="11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53258" name="Picture 24" descr="Reporting Diagram.png"/>
          <p:cNvPicPr>
            <a:picLocks noChangeAspect="1"/>
          </p:cNvPicPr>
          <p:nvPr/>
        </p:nvPicPr>
        <p:blipFill>
          <a:blip r:embed="rId10">
            <a:extLst>
              <a:ext uri="{28A0092B-C50C-407E-A947-70E740481C1C}">
                <a14:useLocalDpi xmlns:a14="http://schemas.microsoft.com/office/drawing/2010/main" xmlns="" val="0"/>
              </a:ext>
            </a:extLst>
          </a:blip>
          <a:srcRect l="40572" t="63097" r="39960" b="24303"/>
          <a:stretch>
            <a:fillRect/>
          </a:stretch>
        </p:blipFill>
        <p:spPr bwMode="auto">
          <a:xfrm>
            <a:off x="1998663" y="3057525"/>
            <a:ext cx="107791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9" name="Picture 25"/>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2268538" y="1908175"/>
            <a:ext cx="541337" cy="83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3260" name="Group 27"/>
          <p:cNvGrpSpPr>
            <a:grpSpLocks/>
          </p:cNvGrpSpPr>
          <p:nvPr/>
        </p:nvGrpSpPr>
        <p:grpSpPr bwMode="auto">
          <a:xfrm>
            <a:off x="3513138" y="1179513"/>
            <a:ext cx="817562" cy="1042987"/>
            <a:chOff x="3513221" y="1179095"/>
            <a:chExt cx="818148" cy="1043023"/>
          </a:xfrm>
        </p:grpSpPr>
        <p:pic>
          <p:nvPicPr>
            <p:cNvPr id="53270" name="Picture 2" descr="Reporting Diagram.png"/>
            <p:cNvPicPr>
              <a:picLocks noChangeAspect="1"/>
            </p:cNvPicPr>
            <p:nvPr/>
          </p:nvPicPr>
          <p:blipFill>
            <a:blip r:embed="rId10">
              <a:extLst>
                <a:ext uri="{28A0092B-C50C-407E-A947-70E740481C1C}">
                  <a14:useLocalDpi xmlns:a14="http://schemas.microsoft.com/office/drawing/2010/main" xmlns="" val="0"/>
                </a:ext>
              </a:extLst>
            </a:blip>
            <a:srcRect l="68134" t="4497" r="10699" b="72290"/>
            <a:stretch>
              <a:fillRect/>
            </a:stretch>
          </p:blipFill>
          <p:spPr bwMode="auto">
            <a:xfrm>
              <a:off x="3513221" y="1179095"/>
              <a:ext cx="818148" cy="842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71" name="Picture 11"/>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3714038" y="2075801"/>
              <a:ext cx="457240" cy="146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72" name="Picture 26"/>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3698797" y="1999781"/>
              <a:ext cx="487722" cy="97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 name="TextBox 28"/>
          <p:cNvSpPr txBox="1"/>
          <p:nvPr/>
        </p:nvSpPr>
        <p:spPr>
          <a:xfrm>
            <a:off x="542925" y="3938588"/>
            <a:ext cx="1155700" cy="523875"/>
          </a:xfrm>
          <a:prstGeom prst="rect">
            <a:avLst/>
          </a:prstGeom>
          <a:noFill/>
        </p:spPr>
        <p:txBody>
          <a:bodyPr wrap="none">
            <a:spAutoFit/>
          </a:bodyPr>
          <a:lstStyle/>
          <a:p>
            <a:pPr algn="ctr">
              <a:defRPr/>
            </a:pPr>
            <a:r>
              <a:rPr lang="en-US" sz="1400" dirty="0">
                <a:solidFill>
                  <a:schemeClr val="bg1">
                    <a:lumMod val="50000"/>
                  </a:schemeClr>
                </a:solidFill>
                <a:latin typeface="Franklin Gothic Medium" panose="020B0603020102020204" pitchFamily="34" charset="0"/>
              </a:rPr>
              <a:t>Source</a:t>
            </a:r>
          </a:p>
          <a:p>
            <a:pPr algn="ctr">
              <a:defRPr/>
            </a:pPr>
            <a:r>
              <a:rPr lang="en-US" sz="1400" dirty="0">
                <a:solidFill>
                  <a:schemeClr val="bg1">
                    <a:lumMod val="50000"/>
                  </a:schemeClr>
                </a:solidFill>
                <a:latin typeface="Franklin Gothic Medium" panose="020B0603020102020204" pitchFamily="34" charset="0"/>
              </a:rPr>
              <a:t>Environment</a:t>
            </a:r>
          </a:p>
        </p:txBody>
      </p:sp>
      <p:sp>
        <p:nvSpPr>
          <p:cNvPr id="31" name="TextBox 30"/>
          <p:cNvSpPr txBox="1"/>
          <p:nvPr/>
        </p:nvSpPr>
        <p:spPr>
          <a:xfrm>
            <a:off x="3359150" y="3938588"/>
            <a:ext cx="1155700" cy="523875"/>
          </a:xfrm>
          <a:prstGeom prst="rect">
            <a:avLst/>
          </a:prstGeom>
          <a:noFill/>
        </p:spPr>
        <p:txBody>
          <a:bodyPr wrap="none">
            <a:spAutoFit/>
          </a:bodyPr>
          <a:lstStyle/>
          <a:p>
            <a:pPr algn="ctr">
              <a:defRPr/>
            </a:pPr>
            <a:r>
              <a:rPr lang="en-US" sz="1400" dirty="0">
                <a:solidFill>
                  <a:schemeClr val="bg1">
                    <a:lumMod val="50000"/>
                  </a:schemeClr>
                </a:solidFill>
                <a:latin typeface="Franklin Gothic Medium" panose="020B0603020102020204" pitchFamily="34" charset="0"/>
              </a:rPr>
              <a:t>Target</a:t>
            </a:r>
          </a:p>
          <a:p>
            <a:pPr algn="ctr">
              <a:defRPr/>
            </a:pPr>
            <a:r>
              <a:rPr lang="en-US" sz="1400" dirty="0">
                <a:solidFill>
                  <a:schemeClr val="bg1">
                    <a:lumMod val="50000"/>
                  </a:schemeClr>
                </a:solidFill>
                <a:latin typeface="Franklin Gothic Medium" panose="020B0603020102020204" pitchFamily="34" charset="0"/>
              </a:rPr>
              <a:t>Environment</a:t>
            </a:r>
          </a:p>
        </p:txBody>
      </p:sp>
      <p:pic>
        <p:nvPicPr>
          <p:cNvPr id="34" name="Picture 33"/>
          <p:cNvPicPr>
            <a:picLocks noChangeAspect="1"/>
          </p:cNvPicPr>
          <p:nvPr/>
        </p:nvPicPr>
        <p:blipFill>
          <a:blip r:embed="rId14"/>
          <a:stretch>
            <a:fillRect/>
          </a:stretch>
        </p:blipFill>
        <p:spPr>
          <a:xfrm>
            <a:off x="3338513" y="1019175"/>
            <a:ext cx="1201737" cy="1849438"/>
          </a:xfrm>
          <a:prstGeom prst="rect">
            <a:avLst/>
          </a:prstGeom>
          <a:ln>
            <a:solidFill>
              <a:schemeClr val="accent1">
                <a:shade val="95000"/>
                <a:satMod val="105000"/>
              </a:schemeClr>
            </a:solidFill>
          </a:ln>
        </p:spPr>
      </p:pic>
      <p:sp>
        <p:nvSpPr>
          <p:cNvPr id="35" name="TextBox 34"/>
          <p:cNvSpPr txBox="1"/>
          <p:nvPr/>
        </p:nvSpPr>
        <p:spPr>
          <a:xfrm>
            <a:off x="925513" y="3748088"/>
            <a:ext cx="423862" cy="307975"/>
          </a:xfrm>
          <a:prstGeom prst="rect">
            <a:avLst/>
          </a:prstGeom>
          <a:noFill/>
        </p:spPr>
        <p:txBody>
          <a:bodyPr wrap="none">
            <a:spAutoFit/>
          </a:bodyPr>
          <a:lstStyle/>
          <a:p>
            <a:pPr>
              <a:defRPr/>
            </a:pPr>
            <a:r>
              <a:rPr lang="en-US" sz="1400" dirty="0">
                <a:solidFill>
                  <a:schemeClr val="bg1">
                    <a:lumMod val="50000"/>
                  </a:schemeClr>
                </a:solidFill>
                <a:latin typeface="+mj-lt"/>
              </a:rPr>
              <a:t>①</a:t>
            </a:r>
          </a:p>
        </p:txBody>
      </p:sp>
      <p:sp>
        <p:nvSpPr>
          <p:cNvPr id="36" name="TextBox 35"/>
          <p:cNvSpPr txBox="1"/>
          <p:nvPr/>
        </p:nvSpPr>
        <p:spPr>
          <a:xfrm>
            <a:off x="2320925" y="3748088"/>
            <a:ext cx="423863" cy="307975"/>
          </a:xfrm>
          <a:prstGeom prst="rect">
            <a:avLst/>
          </a:prstGeom>
          <a:noFill/>
        </p:spPr>
        <p:txBody>
          <a:bodyPr wrap="none">
            <a:spAutoFit/>
          </a:bodyPr>
          <a:lstStyle/>
          <a:p>
            <a:pPr>
              <a:defRPr/>
            </a:pPr>
            <a:r>
              <a:rPr lang="en-US" sz="1400" dirty="0">
                <a:solidFill>
                  <a:schemeClr val="bg1">
                    <a:lumMod val="50000"/>
                  </a:schemeClr>
                </a:solidFill>
                <a:latin typeface="+mj-lt"/>
              </a:rPr>
              <a:t>②</a:t>
            </a:r>
          </a:p>
        </p:txBody>
      </p:sp>
      <p:sp>
        <p:nvSpPr>
          <p:cNvPr id="37" name="TextBox 36"/>
          <p:cNvSpPr txBox="1"/>
          <p:nvPr/>
        </p:nvSpPr>
        <p:spPr>
          <a:xfrm>
            <a:off x="3725863" y="3711575"/>
            <a:ext cx="423862" cy="307975"/>
          </a:xfrm>
          <a:prstGeom prst="rect">
            <a:avLst/>
          </a:prstGeom>
          <a:noFill/>
        </p:spPr>
        <p:txBody>
          <a:bodyPr wrap="none">
            <a:spAutoFit/>
          </a:bodyPr>
          <a:lstStyle/>
          <a:p>
            <a:pPr>
              <a:defRPr/>
            </a:pPr>
            <a:r>
              <a:rPr lang="en-US" sz="1400" dirty="0">
                <a:solidFill>
                  <a:schemeClr val="bg1">
                    <a:lumMod val="50000"/>
                  </a:schemeClr>
                </a:solidFill>
                <a:latin typeface="+mj-lt"/>
              </a:rPr>
              <a:t>③</a:t>
            </a:r>
          </a:p>
        </p:txBody>
      </p:sp>
      <p:sp>
        <p:nvSpPr>
          <p:cNvPr id="38" name="TextBox 37"/>
          <p:cNvSpPr txBox="1"/>
          <p:nvPr/>
        </p:nvSpPr>
        <p:spPr>
          <a:xfrm>
            <a:off x="58738" y="2765425"/>
            <a:ext cx="423862" cy="307975"/>
          </a:xfrm>
          <a:prstGeom prst="rect">
            <a:avLst/>
          </a:prstGeom>
          <a:noFill/>
        </p:spPr>
        <p:txBody>
          <a:bodyPr wrap="none">
            <a:spAutoFit/>
          </a:bodyPr>
          <a:lstStyle/>
          <a:p>
            <a:pPr>
              <a:defRPr/>
            </a:pPr>
            <a:r>
              <a:rPr lang="en-US" sz="1400" dirty="0">
                <a:solidFill>
                  <a:schemeClr val="bg1">
                    <a:lumMod val="50000"/>
                  </a:schemeClr>
                </a:solidFill>
              </a:rPr>
              <a:t>④</a:t>
            </a:r>
          </a:p>
        </p:txBody>
      </p:sp>
      <p:pic>
        <p:nvPicPr>
          <p:cNvPr id="30" name="Picture 29"/>
          <p:cNvPicPr>
            <a:picLocks noChangeAspect="1"/>
          </p:cNvPicPr>
          <p:nvPr/>
        </p:nvPicPr>
        <p:blipFill>
          <a:blip r:embed="rId14"/>
          <a:stretch>
            <a:fillRect/>
          </a:stretch>
        </p:blipFill>
        <p:spPr>
          <a:xfrm>
            <a:off x="538163" y="1019175"/>
            <a:ext cx="1200150" cy="1849438"/>
          </a:xfrm>
          <a:prstGeom prst="rect">
            <a:avLst/>
          </a:prstGeom>
          <a:ln>
            <a:solidFill>
              <a:schemeClr val="accent1">
                <a:shade val="95000"/>
                <a:satMod val="105000"/>
              </a:schemeClr>
            </a:solidFill>
          </a:ln>
        </p:spPr>
      </p:pic>
      <p:sp>
        <p:nvSpPr>
          <p:cNvPr id="7" name="Rectangle 6"/>
          <p:cNvSpPr/>
          <p:nvPr/>
        </p:nvSpPr>
        <p:spPr>
          <a:xfrm>
            <a:off x="538163" y="3006725"/>
            <a:ext cx="4002087" cy="1501775"/>
          </a:xfrm>
          <a:prstGeom prst="rect">
            <a:avLst/>
          </a:prstGeom>
          <a:noFill/>
          <a:ln w="22225" cmpd="sng"/>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8" name="Picture 27" descr="20hroug-crveni.png"/>
          <p:cNvPicPr>
            <a:picLocks noChangeAspect="1"/>
          </p:cNvPicPr>
          <p:nvPr/>
        </p:nvPicPr>
        <p:blipFill>
          <a:blip r:embed="rId15"/>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904581855"/>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5"/>
          <p:cNvSpPr txBox="1">
            <a:spLocks/>
          </p:cNvSpPr>
          <p:nvPr/>
        </p:nvSpPr>
        <p:spPr bwMode="auto">
          <a:xfrm>
            <a:off x="207963" y="180975"/>
            <a:ext cx="8229600"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r>
              <a:rPr lang="en-US" sz="3600">
                <a:solidFill>
                  <a:srgbClr val="1187BB"/>
                </a:solidFill>
                <a:cs typeface="Sansation" charset="0"/>
              </a:rPr>
              <a:t>Bidirectional replication</a:t>
            </a:r>
          </a:p>
        </p:txBody>
      </p:sp>
      <p:sp>
        <p:nvSpPr>
          <p:cNvPr id="5" name="Content Placeholder 2"/>
          <p:cNvSpPr>
            <a:spLocks noGrp="1"/>
          </p:cNvSpPr>
          <p:nvPr>
            <p:ph idx="1"/>
          </p:nvPr>
        </p:nvSpPr>
        <p:spPr>
          <a:xfrm>
            <a:off x="5381625" y="1166813"/>
            <a:ext cx="2697163" cy="3197225"/>
          </a:xfrm>
        </p:spPr>
        <p:txBody>
          <a:bodyPr/>
          <a:lstStyle/>
          <a:p>
            <a:pPr>
              <a:lnSpc>
                <a:spcPct val="90000"/>
              </a:lnSpc>
              <a:defRPr/>
            </a:pPr>
            <a:r>
              <a:rPr lang="en-US" sz="1600" dirty="0" smtClean="0">
                <a:solidFill>
                  <a:schemeClr val="bg1">
                    <a:lumMod val="50000"/>
                  </a:schemeClr>
                </a:solidFill>
                <a:latin typeface="+mn-lt"/>
              </a:rPr>
              <a:t>①</a:t>
            </a:r>
            <a:r>
              <a:rPr lang="en-US" sz="1600" dirty="0" smtClean="0">
                <a:solidFill>
                  <a:schemeClr val="bg1">
                    <a:lumMod val="50000"/>
                  </a:schemeClr>
                </a:solidFill>
                <a:latin typeface="Franklin Gothic Medium" panose="020B0603020102020204" pitchFamily="34" charset="0"/>
              </a:rPr>
              <a:t> </a:t>
            </a:r>
            <a:r>
              <a:rPr lang="en-US" sz="1600" dirty="0" smtClean="0">
                <a:solidFill>
                  <a:schemeClr val="bg1">
                    <a:lumMod val="50000"/>
                  </a:schemeClr>
                </a:solidFill>
                <a:latin typeface="Franklin Gothic Medium" panose="020B0603020102020204" pitchFamily="34" charset="0"/>
                <a:cs typeface="Franklin Gothic Book"/>
              </a:rPr>
              <a:t>Mine</a:t>
            </a:r>
          </a:p>
          <a:p>
            <a:pPr lvl="1">
              <a:lnSpc>
                <a:spcPct val="90000"/>
              </a:lnSpc>
              <a:defRPr/>
            </a:pPr>
            <a:r>
              <a:rPr lang="en-US" sz="1600" dirty="0" smtClean="0">
                <a:solidFill>
                  <a:schemeClr val="bg1">
                    <a:lumMod val="50000"/>
                  </a:schemeClr>
                </a:solidFill>
                <a:latin typeface="Franklin Gothic Medium" panose="020B0603020102020204" pitchFamily="34" charset="0"/>
                <a:cs typeface="Franklin Gothic Book"/>
              </a:rPr>
              <a:t>Mines Oracle redo logs and creates PLOG data to move over network</a:t>
            </a:r>
          </a:p>
          <a:p>
            <a:pPr lvl="1">
              <a:lnSpc>
                <a:spcPct val="90000"/>
              </a:lnSpc>
              <a:defRPr/>
            </a:pPr>
            <a:endParaRPr lang="en-US" sz="1050" dirty="0" smtClean="0">
              <a:solidFill>
                <a:schemeClr val="bg1">
                  <a:lumMod val="50000"/>
                </a:schemeClr>
              </a:solidFill>
              <a:latin typeface="Franklin Gothic Medium" panose="020B0603020102020204" pitchFamily="34" charset="0"/>
              <a:cs typeface="Franklin Gothic Book"/>
            </a:endParaRPr>
          </a:p>
          <a:p>
            <a:pPr>
              <a:lnSpc>
                <a:spcPct val="90000"/>
              </a:lnSpc>
              <a:defRPr/>
            </a:pPr>
            <a:r>
              <a:rPr lang="en-US" sz="1600" dirty="0" smtClean="0">
                <a:solidFill>
                  <a:schemeClr val="bg1">
                    <a:lumMod val="50000"/>
                  </a:schemeClr>
                </a:solidFill>
                <a:latin typeface="Franklin Gothic Medium" panose="020B0603020102020204" pitchFamily="34" charset="0"/>
              </a:rPr>
              <a:t>② </a:t>
            </a:r>
            <a:r>
              <a:rPr lang="en-US" sz="1600" dirty="0" smtClean="0">
                <a:solidFill>
                  <a:schemeClr val="bg1">
                    <a:lumMod val="50000"/>
                  </a:schemeClr>
                </a:solidFill>
                <a:latin typeface="Franklin Gothic Medium" panose="020B0603020102020204" pitchFamily="34" charset="0"/>
                <a:cs typeface="Franklin Gothic Book"/>
              </a:rPr>
              <a:t>PLOG</a:t>
            </a:r>
          </a:p>
          <a:p>
            <a:pPr lvl="1" indent="0">
              <a:lnSpc>
                <a:spcPct val="90000"/>
              </a:lnSpc>
              <a:defRPr/>
            </a:pPr>
            <a:r>
              <a:rPr lang="en-US" sz="1600" dirty="0" smtClean="0">
                <a:solidFill>
                  <a:schemeClr val="bg1">
                    <a:lumMod val="50000"/>
                  </a:schemeClr>
                </a:solidFill>
                <a:latin typeface="Franklin Gothic Medium" panose="020B0603020102020204" pitchFamily="34" charset="0"/>
                <a:cs typeface="Franklin Gothic Book"/>
              </a:rPr>
              <a:t>- Parsed logs – binary files specific to Dbvisit Reporting</a:t>
            </a:r>
          </a:p>
          <a:p>
            <a:pPr lvl="1" indent="0">
              <a:lnSpc>
                <a:spcPct val="90000"/>
              </a:lnSpc>
              <a:defRPr/>
            </a:pPr>
            <a:r>
              <a:rPr lang="en-US" sz="1600" dirty="0" smtClean="0">
                <a:solidFill>
                  <a:schemeClr val="bg1">
                    <a:lumMod val="50000"/>
                  </a:schemeClr>
                </a:solidFill>
                <a:latin typeface="Franklin Gothic Medium" panose="020B0603020102020204" pitchFamily="34" charset="0"/>
                <a:cs typeface="Franklin Gothic Book"/>
              </a:rPr>
              <a:t>- Platform independent</a:t>
            </a:r>
          </a:p>
          <a:p>
            <a:pPr lvl="1">
              <a:lnSpc>
                <a:spcPct val="90000"/>
              </a:lnSpc>
              <a:buFont typeface="Arial" pitchFamily="34" charset="0"/>
              <a:buChar char="•"/>
              <a:defRPr/>
            </a:pPr>
            <a:endParaRPr lang="en-US" sz="1050" dirty="0" smtClean="0">
              <a:latin typeface="Franklin Gothic Medium" panose="020B0603020102020204" pitchFamily="34" charset="0"/>
              <a:cs typeface="Franklin Gothic Book"/>
            </a:endParaRPr>
          </a:p>
          <a:p>
            <a:pPr>
              <a:lnSpc>
                <a:spcPct val="90000"/>
              </a:lnSpc>
              <a:defRPr/>
            </a:pPr>
            <a:r>
              <a:rPr lang="en-US" sz="1600" dirty="0" smtClean="0">
                <a:solidFill>
                  <a:schemeClr val="bg1">
                    <a:lumMod val="50000"/>
                  </a:schemeClr>
                </a:solidFill>
                <a:latin typeface="Franklin Gothic Medium" panose="020B0603020102020204" pitchFamily="34" charset="0"/>
              </a:rPr>
              <a:t>③ </a:t>
            </a:r>
            <a:r>
              <a:rPr lang="en-US" sz="1600" dirty="0" smtClean="0">
                <a:latin typeface="Franklin Gothic Medium" panose="020B0603020102020204" pitchFamily="34" charset="0"/>
                <a:cs typeface="Franklin Gothic Book"/>
              </a:rPr>
              <a:t>Apply</a:t>
            </a:r>
            <a:endParaRPr lang="en-US" sz="1600" dirty="0">
              <a:latin typeface="Franklin Gothic Medium" panose="020B0603020102020204" pitchFamily="34" charset="0"/>
              <a:cs typeface="Franklin Gothic Book"/>
            </a:endParaRPr>
          </a:p>
          <a:p>
            <a:pPr lvl="1">
              <a:lnSpc>
                <a:spcPct val="90000"/>
              </a:lnSpc>
              <a:defRPr/>
            </a:pPr>
            <a:r>
              <a:rPr lang="en-US" sz="1600" dirty="0">
                <a:latin typeface="Franklin Gothic Medium" panose="020B0603020102020204" pitchFamily="34" charset="0"/>
                <a:cs typeface="Franklin Gothic Book"/>
              </a:rPr>
              <a:t>Converts PLOG data into target DB native SQL</a:t>
            </a:r>
          </a:p>
          <a:p>
            <a:pPr lvl="1">
              <a:lnSpc>
                <a:spcPct val="90000"/>
              </a:lnSpc>
              <a:defRPr/>
            </a:pPr>
            <a:endParaRPr lang="en-US" sz="1600" dirty="0" smtClean="0">
              <a:latin typeface="Franklin Gothic Medium" panose="020B0603020102020204" pitchFamily="34" charset="0"/>
            </a:endParaRPr>
          </a:p>
        </p:txBody>
      </p:sp>
      <p:pic>
        <p:nvPicPr>
          <p:cNvPr id="55299" name="Picture 1" descr="Screen Shot 2014-01-29 at 8.53.25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279650" y="1330325"/>
            <a:ext cx="519113"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279650" y="1098550"/>
            <a:ext cx="546100" cy="246063"/>
          </a:xfrm>
          <a:prstGeom prst="rect">
            <a:avLst/>
          </a:prstGeom>
          <a:noFill/>
        </p:spPr>
        <p:txBody>
          <a:bodyPr>
            <a:spAutoFit/>
          </a:bodyPr>
          <a:lstStyle/>
          <a:p>
            <a:pPr algn="ctr">
              <a:defRPr/>
            </a:pPr>
            <a:r>
              <a:rPr lang="en-US" sz="1000" dirty="0">
                <a:solidFill>
                  <a:schemeClr val="bg1">
                    <a:lumMod val="65000"/>
                  </a:schemeClr>
                </a:solidFill>
              </a:rPr>
              <a:t>LAN</a:t>
            </a:r>
          </a:p>
        </p:txBody>
      </p:sp>
      <p:pic>
        <p:nvPicPr>
          <p:cNvPr id="55302" name="Picture 1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87400" y="2149475"/>
            <a:ext cx="585788" cy="12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3" name="Picture 20"/>
          <p:cNvPicPr>
            <a:picLocks noChangeAspect="1"/>
          </p:cNvPicPr>
          <p:nvPr/>
        </p:nvPicPr>
        <p:blipFill>
          <a:blip r:embed="rId5">
            <a:extLst>
              <a:ext uri="{28A0092B-C50C-407E-A947-70E740481C1C}">
                <a14:useLocalDpi xmlns:a14="http://schemas.microsoft.com/office/drawing/2010/main" xmlns="" val="0"/>
              </a:ext>
            </a:extLst>
          </a:blip>
          <a:srcRect l="9497" t="13010" r="9860" b="11169"/>
          <a:stretch>
            <a:fillRect/>
          </a:stretch>
        </p:blipFill>
        <p:spPr bwMode="auto">
          <a:xfrm>
            <a:off x="885825" y="2949575"/>
            <a:ext cx="469900"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4" name="Picture 21"/>
          <p:cNvPicPr>
            <a:picLocks noChangeAspect="1"/>
          </p:cNvPicPr>
          <p:nvPr/>
        </p:nvPicPr>
        <p:blipFill>
          <a:blip r:embed="rId6">
            <a:extLst>
              <a:ext uri="{28A0092B-C50C-407E-A947-70E740481C1C}">
                <a14:useLocalDpi xmlns:a14="http://schemas.microsoft.com/office/drawing/2010/main" xmlns="" val="0"/>
              </a:ext>
            </a:extLst>
          </a:blip>
          <a:srcRect l="5219" t="8252" r="4448" b="8237"/>
          <a:stretch>
            <a:fillRect/>
          </a:stretch>
        </p:blipFill>
        <p:spPr bwMode="auto">
          <a:xfrm>
            <a:off x="3703638" y="2944813"/>
            <a:ext cx="484187"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5305" name="Group 23"/>
          <p:cNvGrpSpPr>
            <a:grpSpLocks/>
          </p:cNvGrpSpPr>
          <p:nvPr/>
        </p:nvGrpSpPr>
        <p:grpSpPr bwMode="auto">
          <a:xfrm>
            <a:off x="825500" y="1166813"/>
            <a:ext cx="590550" cy="1695450"/>
            <a:chOff x="825405" y="1167372"/>
            <a:chExt cx="591363" cy="1695401"/>
          </a:xfrm>
        </p:grpSpPr>
        <p:pic>
          <p:nvPicPr>
            <p:cNvPr id="55322" name="Picture 16"/>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999155" y="2734746"/>
              <a:ext cx="243861" cy="1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23" name="Picture 18"/>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825405" y="1167372"/>
              <a:ext cx="591363" cy="1450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24" name="Picture 22"/>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858934" y="2618346"/>
              <a:ext cx="524301" cy="11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55306" name="Picture 25"/>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2268538" y="1908175"/>
            <a:ext cx="541337" cy="83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5307" name="Group 27"/>
          <p:cNvGrpSpPr>
            <a:grpSpLocks/>
          </p:cNvGrpSpPr>
          <p:nvPr/>
        </p:nvGrpSpPr>
        <p:grpSpPr bwMode="auto">
          <a:xfrm>
            <a:off x="3513138" y="1179513"/>
            <a:ext cx="817562" cy="1042987"/>
            <a:chOff x="3513221" y="1179095"/>
            <a:chExt cx="818148" cy="1043023"/>
          </a:xfrm>
        </p:grpSpPr>
        <p:pic>
          <p:nvPicPr>
            <p:cNvPr id="55319" name="Picture 2" descr="Reporting Diagram.png"/>
            <p:cNvPicPr>
              <a:picLocks noChangeAspect="1"/>
            </p:cNvPicPr>
            <p:nvPr/>
          </p:nvPicPr>
          <p:blipFill>
            <a:blip r:embed="rId11">
              <a:extLst>
                <a:ext uri="{28A0092B-C50C-407E-A947-70E740481C1C}">
                  <a14:useLocalDpi xmlns:a14="http://schemas.microsoft.com/office/drawing/2010/main" xmlns="" val="0"/>
                </a:ext>
              </a:extLst>
            </a:blip>
            <a:srcRect l="68134" t="4497" r="10699" b="72290"/>
            <a:stretch>
              <a:fillRect/>
            </a:stretch>
          </p:blipFill>
          <p:spPr bwMode="auto">
            <a:xfrm>
              <a:off x="3513221" y="1179095"/>
              <a:ext cx="818148" cy="842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20" name="Picture 11"/>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3714038" y="2075801"/>
              <a:ext cx="457240" cy="146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21" name="Picture 26"/>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3698797" y="1999781"/>
              <a:ext cx="487722" cy="97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 name="TextBox 28"/>
          <p:cNvSpPr txBox="1"/>
          <p:nvPr/>
        </p:nvSpPr>
        <p:spPr>
          <a:xfrm>
            <a:off x="542925" y="3938588"/>
            <a:ext cx="1155700" cy="523875"/>
          </a:xfrm>
          <a:prstGeom prst="rect">
            <a:avLst/>
          </a:prstGeom>
          <a:noFill/>
        </p:spPr>
        <p:txBody>
          <a:bodyPr wrap="none">
            <a:spAutoFit/>
          </a:bodyPr>
          <a:lstStyle/>
          <a:p>
            <a:pPr algn="ctr">
              <a:defRPr/>
            </a:pPr>
            <a:r>
              <a:rPr lang="en-US" sz="1400" dirty="0">
                <a:solidFill>
                  <a:schemeClr val="bg1">
                    <a:lumMod val="50000"/>
                  </a:schemeClr>
                </a:solidFill>
                <a:latin typeface="Franklin Gothic Medium" panose="020B0603020102020204" pitchFamily="34" charset="0"/>
              </a:rPr>
              <a:t>Source</a:t>
            </a:r>
          </a:p>
          <a:p>
            <a:pPr algn="ctr">
              <a:defRPr/>
            </a:pPr>
            <a:r>
              <a:rPr lang="en-US" sz="1400" dirty="0">
                <a:solidFill>
                  <a:schemeClr val="bg1">
                    <a:lumMod val="50000"/>
                  </a:schemeClr>
                </a:solidFill>
                <a:latin typeface="Franklin Gothic Medium" panose="020B0603020102020204" pitchFamily="34" charset="0"/>
              </a:rPr>
              <a:t>Environment</a:t>
            </a:r>
          </a:p>
        </p:txBody>
      </p:sp>
      <p:sp>
        <p:nvSpPr>
          <p:cNvPr id="31" name="TextBox 30"/>
          <p:cNvSpPr txBox="1"/>
          <p:nvPr/>
        </p:nvSpPr>
        <p:spPr>
          <a:xfrm>
            <a:off x="3359150" y="3938588"/>
            <a:ext cx="1155700" cy="523875"/>
          </a:xfrm>
          <a:prstGeom prst="rect">
            <a:avLst/>
          </a:prstGeom>
          <a:noFill/>
        </p:spPr>
        <p:txBody>
          <a:bodyPr wrap="none">
            <a:spAutoFit/>
          </a:bodyPr>
          <a:lstStyle/>
          <a:p>
            <a:pPr algn="ctr">
              <a:defRPr/>
            </a:pPr>
            <a:r>
              <a:rPr lang="en-US" sz="1400" dirty="0">
                <a:solidFill>
                  <a:schemeClr val="bg1">
                    <a:lumMod val="50000"/>
                  </a:schemeClr>
                </a:solidFill>
                <a:latin typeface="Franklin Gothic Medium" panose="020B0603020102020204" pitchFamily="34" charset="0"/>
              </a:rPr>
              <a:t>Target</a:t>
            </a:r>
          </a:p>
          <a:p>
            <a:pPr algn="ctr">
              <a:defRPr/>
            </a:pPr>
            <a:r>
              <a:rPr lang="en-US" sz="1400" dirty="0">
                <a:solidFill>
                  <a:schemeClr val="bg1">
                    <a:lumMod val="50000"/>
                  </a:schemeClr>
                </a:solidFill>
                <a:latin typeface="Franklin Gothic Medium" panose="020B0603020102020204" pitchFamily="34" charset="0"/>
              </a:rPr>
              <a:t>Environment</a:t>
            </a:r>
          </a:p>
        </p:txBody>
      </p:sp>
      <p:pic>
        <p:nvPicPr>
          <p:cNvPr id="34" name="Picture 33"/>
          <p:cNvPicPr>
            <a:picLocks noChangeAspect="1"/>
          </p:cNvPicPr>
          <p:nvPr/>
        </p:nvPicPr>
        <p:blipFill>
          <a:blip r:embed="rId14"/>
          <a:stretch>
            <a:fillRect/>
          </a:stretch>
        </p:blipFill>
        <p:spPr>
          <a:xfrm>
            <a:off x="3351213" y="1006475"/>
            <a:ext cx="1200150" cy="3554413"/>
          </a:xfrm>
          <a:prstGeom prst="rect">
            <a:avLst/>
          </a:prstGeom>
          <a:ln>
            <a:solidFill>
              <a:schemeClr val="accent1">
                <a:shade val="95000"/>
                <a:satMod val="105000"/>
              </a:schemeClr>
            </a:solidFill>
          </a:ln>
        </p:spPr>
      </p:pic>
      <p:sp>
        <p:nvSpPr>
          <p:cNvPr id="35" name="TextBox 34"/>
          <p:cNvSpPr txBox="1"/>
          <p:nvPr/>
        </p:nvSpPr>
        <p:spPr>
          <a:xfrm>
            <a:off x="925513" y="3748088"/>
            <a:ext cx="423862" cy="307975"/>
          </a:xfrm>
          <a:prstGeom prst="rect">
            <a:avLst/>
          </a:prstGeom>
          <a:noFill/>
        </p:spPr>
        <p:txBody>
          <a:bodyPr wrap="none">
            <a:spAutoFit/>
          </a:bodyPr>
          <a:lstStyle/>
          <a:p>
            <a:pPr>
              <a:defRPr/>
            </a:pPr>
            <a:r>
              <a:rPr lang="en-US" sz="1400" dirty="0">
                <a:solidFill>
                  <a:schemeClr val="bg1">
                    <a:lumMod val="50000"/>
                  </a:schemeClr>
                </a:solidFill>
                <a:latin typeface="+mj-lt"/>
              </a:rPr>
              <a:t>①</a:t>
            </a:r>
          </a:p>
        </p:txBody>
      </p:sp>
      <p:sp>
        <p:nvSpPr>
          <p:cNvPr id="36" name="TextBox 35"/>
          <p:cNvSpPr txBox="1"/>
          <p:nvPr/>
        </p:nvSpPr>
        <p:spPr>
          <a:xfrm>
            <a:off x="2320925" y="3748088"/>
            <a:ext cx="423863" cy="307975"/>
          </a:xfrm>
          <a:prstGeom prst="rect">
            <a:avLst/>
          </a:prstGeom>
          <a:noFill/>
        </p:spPr>
        <p:txBody>
          <a:bodyPr wrap="none">
            <a:spAutoFit/>
          </a:bodyPr>
          <a:lstStyle/>
          <a:p>
            <a:pPr>
              <a:defRPr/>
            </a:pPr>
            <a:r>
              <a:rPr lang="en-US" sz="1400" dirty="0">
                <a:solidFill>
                  <a:schemeClr val="bg1">
                    <a:lumMod val="50000"/>
                  </a:schemeClr>
                </a:solidFill>
                <a:latin typeface="+mj-lt"/>
              </a:rPr>
              <a:t>②</a:t>
            </a:r>
          </a:p>
        </p:txBody>
      </p:sp>
      <p:sp>
        <p:nvSpPr>
          <p:cNvPr id="37" name="TextBox 36"/>
          <p:cNvSpPr txBox="1"/>
          <p:nvPr/>
        </p:nvSpPr>
        <p:spPr>
          <a:xfrm>
            <a:off x="3725863" y="3711575"/>
            <a:ext cx="423862" cy="307975"/>
          </a:xfrm>
          <a:prstGeom prst="rect">
            <a:avLst/>
          </a:prstGeom>
          <a:noFill/>
        </p:spPr>
        <p:txBody>
          <a:bodyPr wrap="none">
            <a:spAutoFit/>
          </a:bodyPr>
          <a:lstStyle/>
          <a:p>
            <a:pPr>
              <a:defRPr/>
            </a:pPr>
            <a:r>
              <a:rPr lang="en-US" sz="1400" dirty="0">
                <a:solidFill>
                  <a:schemeClr val="bg1">
                    <a:lumMod val="50000"/>
                  </a:schemeClr>
                </a:solidFill>
                <a:latin typeface="+mj-lt"/>
              </a:rPr>
              <a:t>③</a:t>
            </a:r>
          </a:p>
        </p:txBody>
      </p:sp>
      <p:pic>
        <p:nvPicPr>
          <p:cNvPr id="40" name="Picture 39"/>
          <p:cNvPicPr>
            <a:picLocks noChangeAspect="1"/>
          </p:cNvPicPr>
          <p:nvPr/>
        </p:nvPicPr>
        <p:blipFill>
          <a:blip r:embed="rId14"/>
          <a:stretch>
            <a:fillRect/>
          </a:stretch>
        </p:blipFill>
        <p:spPr>
          <a:xfrm>
            <a:off x="520700" y="1006475"/>
            <a:ext cx="1200150" cy="3554413"/>
          </a:xfrm>
          <a:prstGeom prst="rect">
            <a:avLst/>
          </a:prstGeom>
          <a:ln>
            <a:solidFill>
              <a:schemeClr val="accent1">
                <a:shade val="95000"/>
                <a:satMod val="105000"/>
              </a:schemeClr>
            </a:solidFill>
          </a:ln>
        </p:spPr>
      </p:pic>
      <p:pic>
        <p:nvPicPr>
          <p:cNvPr id="55315" name="Picture 32"/>
          <p:cNvPicPr>
            <a:picLocks noChangeAspect="1"/>
          </p:cNvPicPr>
          <p:nvPr/>
        </p:nvPicPr>
        <p:blipFill>
          <a:blip r:embed="rId6">
            <a:extLst>
              <a:ext uri="{28A0092B-C50C-407E-A947-70E740481C1C}">
                <a14:useLocalDpi xmlns:a14="http://schemas.microsoft.com/office/drawing/2010/main" xmlns="" val="0"/>
              </a:ext>
            </a:extLst>
          </a:blip>
          <a:srcRect l="5219" t="8252" r="4448" b="8237"/>
          <a:stretch>
            <a:fillRect/>
          </a:stretch>
        </p:blipFill>
        <p:spPr bwMode="auto">
          <a:xfrm>
            <a:off x="877888" y="3341688"/>
            <a:ext cx="48577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16" name="Picture 37"/>
          <p:cNvPicPr>
            <a:picLocks noChangeAspect="1"/>
          </p:cNvPicPr>
          <p:nvPr/>
        </p:nvPicPr>
        <p:blipFill>
          <a:blip r:embed="rId5">
            <a:extLst>
              <a:ext uri="{28A0092B-C50C-407E-A947-70E740481C1C}">
                <a14:useLocalDpi xmlns:a14="http://schemas.microsoft.com/office/drawing/2010/main" xmlns="" val="0"/>
              </a:ext>
            </a:extLst>
          </a:blip>
          <a:srcRect l="9497" t="13010" r="9860" b="11169"/>
          <a:stretch>
            <a:fillRect/>
          </a:stretch>
        </p:blipFill>
        <p:spPr bwMode="auto">
          <a:xfrm>
            <a:off x="3703638" y="3335338"/>
            <a:ext cx="469900"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17" name="Picture 9"/>
          <p:cNvPicPr>
            <a:picLocks noChangeAspect="1"/>
          </p:cNvPicPr>
          <p:nvPr/>
        </p:nvPicPr>
        <p:blipFill>
          <a:blip r:embed="rId15">
            <a:extLst>
              <a:ext uri="{28A0092B-C50C-407E-A947-70E740481C1C}">
                <a14:useLocalDpi xmlns:a14="http://schemas.microsoft.com/office/drawing/2010/main" xmlns="" val="0"/>
              </a:ext>
            </a:extLst>
          </a:blip>
          <a:srcRect l="22894" t="12640" r="23035" b="37543"/>
          <a:stretch>
            <a:fillRect/>
          </a:stretch>
        </p:blipFill>
        <p:spPr bwMode="auto">
          <a:xfrm rot="2704738">
            <a:off x="2264569" y="2891631"/>
            <a:ext cx="534988"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2247900" y="3340100"/>
            <a:ext cx="563563" cy="246063"/>
          </a:xfrm>
          <a:prstGeom prst="rect">
            <a:avLst/>
          </a:prstGeom>
          <a:noFill/>
        </p:spPr>
        <p:txBody>
          <a:bodyPr wrap="none">
            <a:spAutoFit/>
          </a:bodyPr>
          <a:lstStyle/>
          <a:p>
            <a:pPr algn="ctr">
              <a:defRPr/>
            </a:pPr>
            <a:r>
              <a:rPr lang="en-US" sz="1000" dirty="0">
                <a:solidFill>
                  <a:schemeClr val="bg1">
                    <a:lumMod val="65000"/>
                  </a:schemeClr>
                </a:solidFill>
                <a:latin typeface="Franklin Gothic Medium" panose="020B0603020102020204" pitchFamily="34" charset="0"/>
              </a:rPr>
              <a:t>PLOGS</a:t>
            </a:r>
            <a:endParaRPr lang="en-US" sz="800" dirty="0">
              <a:solidFill>
                <a:schemeClr val="bg1">
                  <a:lumMod val="65000"/>
                </a:schemeClr>
              </a:solidFill>
              <a:latin typeface="Franklin Gothic Medium" panose="020B0603020102020204" pitchFamily="34" charset="0"/>
            </a:endParaRPr>
          </a:p>
        </p:txBody>
      </p:sp>
      <p:pic>
        <p:nvPicPr>
          <p:cNvPr id="30" name="Picture 29" descr="20hroug-crveni.png"/>
          <p:cNvPicPr>
            <a:picLocks noChangeAspect="1"/>
          </p:cNvPicPr>
          <p:nvPr/>
        </p:nvPicPr>
        <p:blipFill>
          <a:blip r:embed="rId16"/>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170650714"/>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223838" y="122238"/>
            <a:ext cx="8062912" cy="488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r>
              <a:rPr lang="en-US" sz="3600">
                <a:solidFill>
                  <a:srgbClr val="1187BB"/>
                </a:solidFill>
                <a:latin typeface="Sansation" charset="0"/>
              </a:rPr>
              <a:t>Dbvisit Replicate and RDS</a:t>
            </a:r>
          </a:p>
        </p:txBody>
      </p:sp>
      <p:pic>
        <p:nvPicPr>
          <p:cNvPr id="57346"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0800" y="1003300"/>
            <a:ext cx="9029700" cy="414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flipH="1">
            <a:off x="3484563" y="1003300"/>
            <a:ext cx="11112" cy="2644775"/>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3738578223"/>
      </p:ext>
    </p:ext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513961" y="399940"/>
            <a:ext cx="8229600" cy="607165"/>
          </a:xfrm>
          <a:prstGeom prst="rect">
            <a:avLst/>
          </a:prstGeom>
        </p:spPr>
        <p:txBody>
          <a:bodyPr lIns="0"/>
          <a:lstStyle>
            <a:lvl1pPr algn="l" defTabSz="457200" rtl="0" eaLnBrk="1" latinLnBrk="0" hangingPunct="1">
              <a:spcBef>
                <a:spcPct val="0"/>
              </a:spcBef>
              <a:buNone/>
              <a:defRPr sz="2400" kern="1200">
                <a:solidFill>
                  <a:srgbClr val="7F7F7F"/>
                </a:solidFill>
                <a:latin typeface="Sansation"/>
                <a:ea typeface="+mj-ea"/>
                <a:cs typeface="Sansation"/>
              </a:defRPr>
            </a:lvl1pPr>
          </a:lstStyle>
          <a:p>
            <a:r>
              <a:rPr lang="en-US" dirty="0" smtClean="0"/>
              <a:t>Dbvisit Replicate Architecture</a:t>
            </a:r>
          </a:p>
          <a:p>
            <a:r>
              <a:rPr lang="en-US" dirty="0" smtClean="0"/>
              <a:t>One way replication</a:t>
            </a:r>
            <a:endParaRPr lang="en-US" dirty="0"/>
          </a:p>
        </p:txBody>
      </p:sp>
      <p:pic>
        <p:nvPicPr>
          <p:cNvPr id="2" name="Picture 1"/>
          <p:cNvPicPr>
            <a:picLocks noChangeAspect="1"/>
          </p:cNvPicPr>
          <p:nvPr/>
        </p:nvPicPr>
        <p:blipFill>
          <a:blip r:embed="rId2"/>
          <a:stretch>
            <a:fillRect/>
          </a:stretch>
        </p:blipFill>
        <p:spPr>
          <a:xfrm>
            <a:off x="571500" y="1041400"/>
            <a:ext cx="7988300" cy="3048000"/>
          </a:xfrm>
          <a:prstGeom prst="rect">
            <a:avLst/>
          </a:prstGeom>
        </p:spPr>
      </p:pic>
    </p:spTree>
    <p:extLst>
      <p:ext uri="{BB962C8B-B14F-4D97-AF65-F5344CB8AC3E}">
        <p14:creationId xmlns:p14="http://schemas.microsoft.com/office/powerpoint/2010/main" xmlns="" val="396561664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Replicate Attack - Setting up replication	</a:t>
            </a:r>
            <a:endParaRPr lang="en-US" dirty="0"/>
          </a:p>
        </p:txBody>
      </p:sp>
      <p:sp>
        <p:nvSpPr>
          <p:cNvPr id="5" name="Content Placeholder 4"/>
          <p:cNvSpPr>
            <a:spLocks noGrp="1"/>
          </p:cNvSpPr>
          <p:nvPr>
            <p:ph idx="1"/>
          </p:nvPr>
        </p:nvSpPr>
        <p:spPr>
          <a:xfrm>
            <a:off x="506662" y="874840"/>
            <a:ext cx="7770563" cy="3503200"/>
          </a:xfrm>
        </p:spPr>
        <p:txBody>
          <a:bodyPr/>
          <a:lstStyle/>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Requires Oracle_Developer_Day11g.ova image</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Requires Virtual Box</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Minimum 4G RAM</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Cook book: </a:t>
            </a:r>
            <a:endParaRPr lang="en-US" sz="2000" dirty="0" smtClean="0">
              <a:solidFill>
                <a:srgbClr val="006885"/>
              </a:solidFill>
            </a:endParaRP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a:solidFill>
                  <a:srgbClr val="006885"/>
                </a:solidFill>
              </a:rPr>
              <a:t>https://</a:t>
            </a:r>
            <a:r>
              <a:rPr lang="en-US" sz="1200" dirty="0" err="1">
                <a:solidFill>
                  <a:srgbClr val="006885"/>
                </a:solidFill>
              </a:rPr>
              <a:t>dbvisit.atlassian.net</a:t>
            </a:r>
            <a:r>
              <a:rPr lang="en-US" sz="1200" dirty="0">
                <a:solidFill>
                  <a:srgbClr val="006885"/>
                </a:solidFill>
              </a:rPr>
              <a:t>/wiki/display/REPA11XENOS/RepAttack+11g+XE+</a:t>
            </a:r>
            <a:r>
              <a:rPr lang="en-US" sz="1200" dirty="0" smtClean="0">
                <a:solidFill>
                  <a:srgbClr val="006885"/>
                </a:solidFill>
              </a:rPr>
              <a:t>Home</a:t>
            </a:r>
            <a:endParaRPr lang="en-US" sz="2000" i="1" dirty="0" smtClean="0">
              <a:solidFill>
                <a:srgbClr val="006885"/>
              </a:solidFill>
            </a:endParaRP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i="1" dirty="0" smtClean="0">
                <a:solidFill>
                  <a:srgbClr val="006885"/>
                </a:solidFill>
              </a:rPr>
              <a:t>!! Or just </a:t>
            </a:r>
            <a:r>
              <a:rPr lang="en-US" sz="2000" i="1" dirty="0">
                <a:solidFill>
                  <a:srgbClr val="006885"/>
                </a:solidFill>
              </a:rPr>
              <a:t>search for </a:t>
            </a:r>
            <a:r>
              <a:rPr lang="en-US" sz="2000" i="1" dirty="0" smtClean="0">
                <a:solidFill>
                  <a:srgbClr val="006885"/>
                </a:solidFill>
              </a:rPr>
              <a:t>'</a:t>
            </a:r>
            <a:r>
              <a:rPr lang="en-US" sz="2000" i="1" dirty="0" err="1" smtClean="0">
                <a:solidFill>
                  <a:srgbClr val="006885"/>
                </a:solidFill>
              </a:rPr>
              <a:t>repattack</a:t>
            </a:r>
            <a:r>
              <a:rPr lang="en-US" sz="2000" i="1" dirty="0" smtClean="0">
                <a:solidFill>
                  <a:srgbClr val="006885"/>
                </a:solidFill>
              </a:rPr>
              <a:t> </a:t>
            </a:r>
            <a:r>
              <a:rPr lang="en-US" sz="2000" i="1" dirty="0">
                <a:solidFill>
                  <a:srgbClr val="006885"/>
                </a:solidFill>
              </a:rPr>
              <a:t>download </a:t>
            </a:r>
            <a:r>
              <a:rPr lang="en-US" sz="2000" i="1" dirty="0" smtClean="0">
                <a:solidFill>
                  <a:srgbClr val="006885"/>
                </a:solidFill>
              </a:rPr>
              <a:t>link’ !!</a:t>
            </a:r>
            <a:endParaRPr lang="en-US" sz="2000" dirty="0" smtClean="0"/>
          </a:p>
          <a:p>
            <a:pPr>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179429608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a:solidFill>
                  <a:schemeClr val="bg1">
                    <a:lumMod val="50000"/>
                  </a:schemeClr>
                </a:solidFill>
                <a:latin typeface="Arial"/>
                <a:cs typeface="Arial"/>
              </a:rPr>
              <a:t>Implications of Oracle redo log mining replication	</a:t>
            </a:r>
            <a:endParaRPr lang="en-US" dirty="0"/>
          </a:p>
        </p:txBody>
      </p:sp>
      <p:sp>
        <p:nvSpPr>
          <p:cNvPr id="5" name="Content Placeholder 4"/>
          <p:cNvSpPr>
            <a:spLocks noGrp="1"/>
          </p:cNvSpPr>
          <p:nvPr>
            <p:ph idx="1"/>
          </p:nvPr>
        </p:nvSpPr>
        <p:spPr>
          <a:xfrm>
            <a:off x="506662" y="1072856"/>
            <a:ext cx="7770563" cy="3638843"/>
          </a:xfrm>
        </p:spPr>
        <p:txBody>
          <a:bodyPr/>
          <a:lstStyle/>
          <a:p>
            <a:pPr marL="400050" lvl="1" indent="0">
              <a:lnSpc>
                <a:spcPct val="90000"/>
              </a:lnSpc>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Set </a:t>
            </a:r>
            <a:r>
              <a:rPr lang="en-US" sz="2000" dirty="0">
                <a:solidFill>
                  <a:srgbClr val="006885"/>
                </a:solidFill>
              </a:rPr>
              <a:t>based </a:t>
            </a:r>
            <a:r>
              <a:rPr lang="en-US" sz="2000" dirty="0" smtClean="0">
                <a:solidFill>
                  <a:srgbClr val="006885"/>
                </a:solidFill>
              </a:rPr>
              <a:t>SQL operations</a:t>
            </a:r>
            <a:r>
              <a:rPr lang="en-US" sz="2000" dirty="0" smtClean="0">
                <a:solidFill>
                  <a:schemeClr val="tx1">
                    <a:lumMod val="50000"/>
                    <a:lumOff val="50000"/>
                  </a:schemeClr>
                </a:solidFill>
              </a:rPr>
              <a:t> on </a:t>
            </a:r>
            <a:r>
              <a:rPr lang="en-US" sz="2000" dirty="0">
                <a:solidFill>
                  <a:schemeClr val="tx1">
                    <a:lumMod val="50000"/>
                    <a:lumOff val="50000"/>
                  </a:schemeClr>
                </a:solidFill>
              </a:rPr>
              <a:t>the source database </a:t>
            </a:r>
            <a:r>
              <a:rPr lang="en-US" sz="2000" dirty="0" smtClean="0">
                <a:solidFill>
                  <a:schemeClr val="tx1">
                    <a:lumMod val="50000"/>
                    <a:lumOff val="50000"/>
                  </a:schemeClr>
                </a:solidFill>
              </a:rPr>
              <a:t>are</a:t>
            </a:r>
          </a:p>
          <a:p>
            <a:pPr marL="400050" lvl="1" indent="0">
              <a:lnSpc>
                <a:spcPct val="90000"/>
              </a:lnSpc>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chemeClr val="tx1">
                    <a:lumMod val="50000"/>
                    <a:lumOff val="50000"/>
                  </a:schemeClr>
                </a:solidFill>
              </a:rPr>
              <a:t>c</a:t>
            </a:r>
            <a:r>
              <a:rPr lang="en-US" sz="2000" dirty="0" smtClean="0">
                <a:solidFill>
                  <a:schemeClr val="tx1">
                    <a:lumMod val="50000"/>
                    <a:lumOff val="50000"/>
                  </a:schemeClr>
                </a:solidFill>
              </a:rPr>
              <a:t>onverted to </a:t>
            </a:r>
            <a:r>
              <a:rPr lang="en-US" sz="2000" dirty="0" smtClean="0">
                <a:solidFill>
                  <a:srgbClr val="006885"/>
                </a:solidFill>
              </a:rPr>
              <a:t>row</a:t>
            </a:r>
            <a:r>
              <a:rPr lang="en-US" sz="2000" dirty="0">
                <a:solidFill>
                  <a:srgbClr val="006885"/>
                </a:solidFill>
              </a:rPr>
              <a:t>-by-row </a:t>
            </a:r>
            <a:r>
              <a:rPr lang="en-US" sz="2000" dirty="0" smtClean="0">
                <a:solidFill>
                  <a:srgbClr val="006885"/>
                </a:solidFill>
              </a:rPr>
              <a:t>SQL changes </a:t>
            </a:r>
            <a:r>
              <a:rPr lang="en-US" sz="2000" dirty="0">
                <a:solidFill>
                  <a:schemeClr val="tx1">
                    <a:lumMod val="50000"/>
                    <a:lumOff val="50000"/>
                  </a:schemeClr>
                </a:solidFill>
              </a:rPr>
              <a:t>on the target database. </a:t>
            </a:r>
            <a:endParaRPr lang="en-US" sz="2000" dirty="0" smtClean="0">
              <a:solidFill>
                <a:schemeClr val="tx1">
                  <a:lumMod val="50000"/>
                  <a:lumOff val="50000"/>
                </a:schemeClr>
              </a:solidFill>
            </a:endParaRPr>
          </a:p>
          <a:p>
            <a:pPr marL="400050" lvl="1" indent="0">
              <a:lnSpc>
                <a:spcPct val="90000"/>
              </a:lnSpc>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solidFill>
                <a:schemeClr val="tx1">
                  <a:lumMod val="50000"/>
                  <a:lumOff val="50000"/>
                </a:schemeClr>
              </a:solidFill>
            </a:endParaRPr>
          </a:p>
          <a:p>
            <a:pPr marL="400050" lvl="1" indent="0">
              <a:lnSpc>
                <a:spcPct val="90000"/>
              </a:lnSpc>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tx1">
                    <a:lumMod val="50000"/>
                    <a:lumOff val="50000"/>
                  </a:schemeClr>
                </a:solidFill>
              </a:rPr>
              <a:t>Why? </a:t>
            </a:r>
          </a:p>
          <a:p>
            <a:pPr lvl="1" indent="-342900">
              <a:lnSpc>
                <a:spcPct val="90000"/>
              </a:lnSpc>
              <a:buClr>
                <a:srgbClr val="419F50"/>
              </a:buCl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tx1">
                    <a:lumMod val="50000"/>
                    <a:lumOff val="50000"/>
                  </a:schemeClr>
                </a:solidFill>
              </a:rPr>
              <a:t>This is the way that Oracle writes to the Redo</a:t>
            </a:r>
          </a:p>
          <a:p>
            <a:pPr lvl="1" indent="-342900">
              <a:lnSpc>
                <a:spcPct val="90000"/>
              </a:lnSpc>
              <a:buClr>
                <a:srgbClr val="419F50"/>
              </a:buCl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tx1">
                    <a:lumMod val="50000"/>
                    <a:lumOff val="50000"/>
                  </a:schemeClr>
                </a:solidFill>
              </a:rPr>
              <a:t>Redo does not contains SQL, it has to be reconstructed from LCRs</a:t>
            </a:r>
          </a:p>
          <a:p>
            <a:pPr marL="400050" lvl="1" indent="0">
              <a:lnSpc>
                <a:spcPct val="90000"/>
              </a:lnSpc>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tx1">
                    <a:lumMod val="50000"/>
                    <a:lumOff val="50000"/>
                  </a:schemeClr>
                </a:solidFill>
              </a:rPr>
              <a:t>Observations:</a:t>
            </a:r>
            <a:endParaRPr lang="en-US" sz="2000" dirty="0">
              <a:solidFill>
                <a:schemeClr val="tx1">
                  <a:lumMod val="50000"/>
                  <a:lumOff val="50000"/>
                </a:schemeClr>
              </a:solidFill>
            </a:endParaRPr>
          </a:p>
          <a:p>
            <a:pPr lvl="1" indent="-342900">
              <a:lnSpc>
                <a:spcPct val="90000"/>
              </a:lnSpc>
              <a:buClr>
                <a:srgbClr val="419F50"/>
              </a:buCl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tx1">
                    <a:lumMod val="50000"/>
                    <a:lumOff val="50000"/>
                  </a:schemeClr>
                </a:solidFill>
              </a:rPr>
              <a:t>SQL is not the same on source as on target</a:t>
            </a:r>
          </a:p>
          <a:p>
            <a:pPr lvl="1" indent="-342900">
              <a:lnSpc>
                <a:spcPct val="90000"/>
              </a:lnSpc>
              <a:buClr>
                <a:srgbClr val="419F50"/>
              </a:buCl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tx1">
                    <a:lumMod val="50000"/>
                    <a:lumOff val="50000"/>
                  </a:schemeClr>
                </a:solidFill>
              </a:rPr>
              <a:t>True </a:t>
            </a:r>
            <a:r>
              <a:rPr lang="en-US" sz="2000" dirty="0">
                <a:solidFill>
                  <a:schemeClr val="tx1">
                    <a:lumMod val="50000"/>
                    <a:lumOff val="50000"/>
                  </a:schemeClr>
                </a:solidFill>
              </a:rPr>
              <a:t>for all </a:t>
            </a:r>
            <a:r>
              <a:rPr lang="en-US" sz="2000" dirty="0" smtClean="0">
                <a:solidFill>
                  <a:schemeClr val="tx1">
                    <a:lumMod val="50000"/>
                    <a:lumOff val="50000"/>
                  </a:schemeClr>
                </a:solidFill>
              </a:rPr>
              <a:t>logical replication </a:t>
            </a:r>
            <a:r>
              <a:rPr lang="en-US" sz="2000" dirty="0">
                <a:solidFill>
                  <a:schemeClr val="tx1">
                    <a:lumMod val="50000"/>
                    <a:lumOff val="50000"/>
                  </a:schemeClr>
                </a:solidFill>
              </a:rPr>
              <a:t>based </a:t>
            </a:r>
            <a:r>
              <a:rPr lang="en-US" sz="2000" dirty="0" smtClean="0">
                <a:solidFill>
                  <a:schemeClr val="tx1">
                    <a:lumMod val="50000"/>
                    <a:lumOff val="50000"/>
                  </a:schemeClr>
                </a:solidFill>
              </a:rPr>
              <a:t>solutions</a:t>
            </a:r>
          </a:p>
          <a:p>
            <a:pPr lvl="1" indent="-342900">
              <a:lnSpc>
                <a:spcPct val="90000"/>
              </a:lnSpc>
              <a:buClr>
                <a:srgbClr val="419F50"/>
              </a:buCl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tx1">
                    <a:lumMod val="50000"/>
                    <a:lumOff val="50000"/>
                  </a:schemeClr>
                </a:solidFill>
              </a:rPr>
              <a:t>Each </a:t>
            </a:r>
            <a:r>
              <a:rPr lang="en-US" sz="2000" dirty="0">
                <a:solidFill>
                  <a:schemeClr val="tx1">
                    <a:lumMod val="50000"/>
                    <a:lumOff val="50000"/>
                  </a:schemeClr>
                </a:solidFill>
              </a:rPr>
              <a:t>SQL on target </a:t>
            </a:r>
            <a:r>
              <a:rPr lang="en-US" sz="2000" dirty="0" smtClean="0">
                <a:solidFill>
                  <a:schemeClr val="tx1">
                    <a:lumMod val="50000"/>
                    <a:lumOff val="50000"/>
                  </a:schemeClr>
                </a:solidFill>
              </a:rPr>
              <a:t>only affects </a:t>
            </a:r>
            <a:r>
              <a:rPr lang="en-US" sz="2000" dirty="0">
                <a:solidFill>
                  <a:schemeClr val="tx1">
                    <a:lumMod val="50000"/>
                    <a:lumOff val="50000"/>
                  </a:schemeClr>
                </a:solidFill>
              </a:rPr>
              <a:t>1 row</a:t>
            </a:r>
          </a:p>
          <a:p>
            <a:pPr marL="400050" lvl="1" indent="0">
              <a:lnSpc>
                <a:spcPct val="90000"/>
              </a:lnSpc>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chemeClr val="tx1">
                  <a:lumMod val="50000"/>
                  <a:lumOff val="50000"/>
                </a:schemeClr>
              </a:solidFill>
            </a:endParaRPr>
          </a:p>
          <a:p>
            <a:pPr marL="400050" lvl="1" indent="0">
              <a:lnSpc>
                <a:spcPct val="90000"/>
              </a:lnSpc>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solidFill>
                <a:schemeClr val="tx1">
                  <a:lumMod val="50000"/>
                  <a:lumOff val="50000"/>
                </a:schemeClr>
              </a:solidFill>
            </a:endParaRPr>
          </a:p>
          <a:p>
            <a:pPr marL="400050" lvl="1" indent="0">
              <a:lnSpc>
                <a:spcPct val="90000"/>
              </a:lnSpc>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chemeClr val="tx1">
                  <a:lumMod val="50000"/>
                  <a:lumOff val="50000"/>
                </a:schemeClr>
              </a:solidFill>
            </a:endParaRPr>
          </a:p>
          <a:p>
            <a:pPr>
              <a:lnSpc>
                <a:spcPct val="90000"/>
              </a:lnSpc>
              <a:spcBef>
                <a:spcPts val="0"/>
              </a:spcBef>
            </a:pPr>
            <a:endParaRPr lang="en-US" dirty="0" smtClean="0"/>
          </a:p>
          <a:p>
            <a:pPr>
              <a:lnSpc>
                <a:spcPct val="90000"/>
              </a:lnSpc>
              <a:spcBef>
                <a:spcPts val="0"/>
              </a:spcBef>
            </a:pPr>
            <a:endParaRPr lang="en-US" dirty="0" smtClean="0"/>
          </a:p>
          <a:p>
            <a:pPr>
              <a:lnSpc>
                <a:spcPct val="90000"/>
              </a:lnSpc>
              <a:spcBef>
                <a:spcPts val="0"/>
              </a:spcBef>
            </a:pPr>
            <a:endParaRPr lang="en-US" dirty="0" smtClean="0"/>
          </a:p>
          <a:p>
            <a:pPr>
              <a:lnSpc>
                <a:spcPct val="90000"/>
              </a:lnSpc>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94631688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a:solidFill>
                  <a:schemeClr val="bg1">
                    <a:lumMod val="50000"/>
                  </a:schemeClr>
                </a:solidFill>
                <a:latin typeface="Arial"/>
                <a:cs typeface="Arial"/>
              </a:rPr>
              <a:t>Implications of Oracle redo log mining replication	</a:t>
            </a:r>
            <a:endParaRPr lang="en-US" dirty="0"/>
          </a:p>
        </p:txBody>
      </p:sp>
      <p:sp>
        <p:nvSpPr>
          <p:cNvPr id="5" name="Content Placeholder 4"/>
          <p:cNvSpPr>
            <a:spLocks noGrp="1"/>
          </p:cNvSpPr>
          <p:nvPr>
            <p:ph idx="1"/>
          </p:nvPr>
        </p:nvSpPr>
        <p:spPr>
          <a:xfrm>
            <a:off x="506662" y="2906574"/>
            <a:ext cx="7770563" cy="1487598"/>
          </a:xfrm>
        </p:spPr>
        <p:txBody>
          <a:bodyPr/>
          <a:lstStyle/>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Observations:</a:t>
            </a:r>
          </a:p>
          <a:p>
            <a:pPr marL="857250" lvl="1" indent="-457200">
              <a:buClr>
                <a:srgbClr val="419F50"/>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t>Source SQL updates 2 rows, then 2 individual update statements are </a:t>
            </a:r>
            <a:r>
              <a:rPr lang="en-US" sz="2000" dirty="0" smtClean="0"/>
              <a:t>produced</a:t>
            </a:r>
          </a:p>
          <a:p>
            <a:pPr marL="857250" lvl="1" indent="-457200">
              <a:buClr>
                <a:srgbClr val="419F50"/>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PK has been added to the WHERE to ensure row-by-row</a:t>
            </a:r>
          </a:p>
          <a:p>
            <a:pPr marL="857250" lvl="1" indent="-457200">
              <a:buClr>
                <a:srgbClr val="419F50"/>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Price formula has been replaced by hardcoded value</a:t>
            </a:r>
          </a:p>
          <a:p>
            <a:pPr marL="857250" lvl="1" indent="-457200">
              <a:buClr>
                <a:srgbClr val="419F50"/>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marL="857250" lvl="1" indent="-457200">
              <a:buClr>
                <a:srgbClr val="419F50"/>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707352367"/>
              </p:ext>
            </p:extLst>
          </p:nvPr>
        </p:nvGraphicFramePr>
        <p:xfrm>
          <a:off x="661318" y="901259"/>
          <a:ext cx="7753818" cy="1912523"/>
        </p:xfrm>
        <a:graphic>
          <a:graphicData uri="http://schemas.openxmlformats.org/drawingml/2006/table">
            <a:tbl>
              <a:tblPr firstRow="1" bandRow="1">
                <a:tableStyleId>{5C22544A-7EE6-4342-B048-85BDC9FD1C3A}</a:tableStyleId>
              </a:tblPr>
              <a:tblGrid>
                <a:gridCol w="3876909"/>
                <a:gridCol w="3876909"/>
              </a:tblGrid>
              <a:tr h="328288">
                <a:tc>
                  <a:txBody>
                    <a:bodyPr/>
                    <a:lstStyle/>
                    <a:p>
                      <a:r>
                        <a:rPr lang="en-US" dirty="0" smtClean="0"/>
                        <a:t>Source</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lumMod val="65000"/>
                      </a:schemeClr>
                    </a:solidFill>
                  </a:tcPr>
                </a:tc>
                <a:tc>
                  <a:txBody>
                    <a:bodyPr/>
                    <a:lstStyle/>
                    <a:p>
                      <a:r>
                        <a:rPr lang="en-US" dirty="0" smtClean="0"/>
                        <a:t>Target</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lumMod val="65000"/>
                      </a:schemeClr>
                    </a:solidFill>
                  </a:tcPr>
                </a:tc>
              </a:tr>
              <a:tr h="656576">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79646"/>
                          </a:solidFill>
                          <a:latin typeface="Courier New"/>
                          <a:cs typeface="Courier New"/>
                        </a:rPr>
                        <a:t>update</a:t>
                      </a:r>
                      <a:r>
                        <a:rPr lang="en-US" sz="1400" b="1" dirty="0" smtClean="0">
                          <a:latin typeface="Courier New"/>
                          <a:cs typeface="Courier New"/>
                        </a:rPr>
                        <a:t> PRICES </a:t>
                      </a:r>
                      <a:r>
                        <a:rPr lang="en-US" sz="1400" b="1" dirty="0" smtClean="0">
                          <a:solidFill>
                            <a:srgbClr val="F79646"/>
                          </a:solidFill>
                          <a:latin typeface="Courier New"/>
                          <a:cs typeface="Courier New"/>
                        </a:rPr>
                        <a:t>set</a:t>
                      </a:r>
                      <a:r>
                        <a:rPr lang="en-US" sz="1400" b="1" dirty="0" smtClean="0">
                          <a:latin typeface="Courier New"/>
                          <a:cs typeface="Courier New"/>
                        </a:rPr>
                        <a:t> PRICE = PRICE - (PRICE * .</a:t>
                      </a:r>
                      <a:r>
                        <a:rPr lang="en-US" sz="1400" b="1" dirty="0" smtClean="0">
                          <a:solidFill>
                            <a:srgbClr val="FF0000"/>
                          </a:solidFill>
                          <a:latin typeface="Courier New"/>
                          <a:cs typeface="Courier New"/>
                        </a:rPr>
                        <a:t>10)</a:t>
                      </a:r>
                      <a:r>
                        <a:rPr lang="en-US" sz="1400" b="1" dirty="0" smtClean="0">
                          <a:latin typeface="Courier New"/>
                          <a:cs typeface="Courier New"/>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3366FF"/>
                          </a:solidFill>
                          <a:latin typeface="Courier New"/>
                          <a:cs typeface="Courier New"/>
                        </a:rPr>
                        <a:t>where</a:t>
                      </a:r>
                      <a:r>
                        <a:rPr lang="en-US" sz="1400" b="1" dirty="0" smtClean="0">
                          <a:latin typeface="Courier New"/>
                          <a:cs typeface="Courier New"/>
                        </a:rPr>
                        <a:t> PRODUCT_CAT = 'OLD_STOCK';</a:t>
                      </a: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79646"/>
                          </a:solidFill>
                          <a:latin typeface="Courier New"/>
                          <a:cs typeface="Courier New"/>
                        </a:rPr>
                        <a:t>update</a:t>
                      </a:r>
                      <a:r>
                        <a:rPr lang="en-US" sz="1400" b="1" dirty="0" smtClean="0">
                          <a:latin typeface="Courier New"/>
                          <a:cs typeface="Courier New"/>
                        </a:rPr>
                        <a:t> PRICES </a:t>
                      </a:r>
                      <a:r>
                        <a:rPr lang="en-US" sz="1400" b="1" dirty="0" smtClean="0">
                          <a:solidFill>
                            <a:srgbClr val="F79646"/>
                          </a:solidFill>
                          <a:latin typeface="Courier New"/>
                          <a:cs typeface="Courier New"/>
                        </a:rPr>
                        <a:t>set</a:t>
                      </a:r>
                      <a:r>
                        <a:rPr lang="en-US" sz="1400" b="1" dirty="0" smtClean="0">
                          <a:latin typeface="Courier New"/>
                          <a:cs typeface="Courier New"/>
                        </a:rPr>
                        <a:t> PRICE = 10</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3366FF"/>
                          </a:solidFill>
                          <a:latin typeface="Courier New"/>
                          <a:cs typeface="Courier New"/>
                        </a:rPr>
                        <a:t>where</a:t>
                      </a:r>
                      <a:r>
                        <a:rPr lang="en-US" sz="1400" b="1" dirty="0" smtClean="0">
                          <a:latin typeface="Courier New"/>
                          <a:cs typeface="Courier New"/>
                        </a:rPr>
                        <a:t> PROD_ID = 101;</a:t>
                      </a: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noFill/>
                  </a:tcPr>
                </a:tc>
              </a:tr>
              <a:tr h="890187">
                <a:tc v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79646"/>
                          </a:solidFill>
                          <a:latin typeface="Courier New"/>
                          <a:cs typeface="Courier New"/>
                        </a:rPr>
                        <a:t>update</a:t>
                      </a:r>
                      <a:r>
                        <a:rPr lang="en-US" sz="1400" b="1" dirty="0" smtClean="0">
                          <a:latin typeface="Courier New"/>
                          <a:cs typeface="Courier New"/>
                        </a:rPr>
                        <a:t> PRICES </a:t>
                      </a:r>
                      <a:r>
                        <a:rPr lang="en-US" sz="1400" b="1" dirty="0" smtClean="0">
                          <a:solidFill>
                            <a:srgbClr val="F79646"/>
                          </a:solidFill>
                          <a:latin typeface="Courier New"/>
                          <a:cs typeface="Courier New"/>
                        </a:rPr>
                        <a:t>set</a:t>
                      </a:r>
                      <a:r>
                        <a:rPr lang="en-US" sz="1400" b="1" dirty="0" smtClean="0">
                          <a:latin typeface="Courier New"/>
                          <a:cs typeface="Courier New"/>
                        </a:rPr>
                        <a:t> PRICE = 23</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3366FF"/>
                          </a:solidFill>
                          <a:latin typeface="Courier New"/>
                          <a:cs typeface="Courier New"/>
                        </a:rPr>
                        <a:t>where</a:t>
                      </a:r>
                      <a:r>
                        <a:rPr lang="en-US" sz="1400" b="1" dirty="0" smtClean="0">
                          <a:latin typeface="Courier New"/>
                          <a:cs typeface="Courier New"/>
                        </a:rPr>
                        <a:t> PROD_ID = 102;</a:t>
                      </a: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18690184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5"/>
          <p:cNvSpPr>
            <a:spLocks noGrp="1"/>
          </p:cNvSpPr>
          <p:nvPr>
            <p:ph type="ctrTitle"/>
          </p:nvPr>
        </p:nvSpPr>
        <p:spPr bwMode="auto">
          <a:xfrm>
            <a:off x="509588" y="455613"/>
            <a:ext cx="6351587"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eaLnBrk="1" hangingPunct="1"/>
            <a:r>
              <a:rPr lang="en-US" sz="3200" dirty="0" smtClean="0">
                <a:latin typeface="Sansation" charset="0"/>
              </a:rPr>
              <a:t>Who am I</a:t>
            </a:r>
            <a:endParaRPr lang="en-US" sz="3200" dirty="0">
              <a:latin typeface="Sansation" charset="0"/>
            </a:endParaRPr>
          </a:p>
        </p:txBody>
      </p:sp>
      <p:sp>
        <p:nvSpPr>
          <p:cNvPr id="35842" name="Rectangle 7"/>
          <p:cNvSpPr>
            <a:spLocks noGrp="1" noChangeArrowheads="1"/>
          </p:cNvSpPr>
          <p:nvPr>
            <p:ph idx="1"/>
          </p:nvPr>
        </p:nvSpPr>
        <p:spPr bwMode="auto">
          <a:xfrm>
            <a:off x="539750" y="1355725"/>
            <a:ext cx="8166100" cy="32051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buFont typeface="Arial"/>
              <a:buChar char="•"/>
            </a:pPr>
            <a:r>
              <a:rPr lang="nl-NL" sz="1800" dirty="0" smtClean="0"/>
              <a:t>Jan Karremans</a:t>
            </a:r>
          </a:p>
          <a:p>
            <a:pPr>
              <a:buFont typeface="Arial"/>
              <a:buChar char="•"/>
            </a:pPr>
            <a:r>
              <a:rPr lang="nl-NL" sz="1800" dirty="0" smtClean="0"/>
              <a:t>In IT </a:t>
            </a:r>
            <a:r>
              <a:rPr lang="nl-NL" sz="1800" dirty="0" err="1" smtClean="0"/>
              <a:t>since</a:t>
            </a:r>
            <a:r>
              <a:rPr lang="nl-NL" sz="1800" dirty="0" smtClean="0"/>
              <a:t> 1991</a:t>
            </a:r>
          </a:p>
          <a:p>
            <a:pPr>
              <a:buFont typeface="Arial"/>
              <a:buChar char="•"/>
            </a:pPr>
            <a:r>
              <a:rPr lang="nl-NL" sz="1800" dirty="0" smtClean="0"/>
              <a:t>Oracle SE </a:t>
            </a:r>
            <a:r>
              <a:rPr lang="nl-NL" sz="1800" dirty="0" err="1" smtClean="0"/>
              <a:t>Round</a:t>
            </a:r>
            <a:r>
              <a:rPr lang="nl-NL" sz="1800" dirty="0" smtClean="0"/>
              <a:t> </a:t>
            </a:r>
            <a:r>
              <a:rPr lang="nl-NL" sz="1800" dirty="0" err="1" smtClean="0"/>
              <a:t>Table</a:t>
            </a:r>
            <a:r>
              <a:rPr lang="nl-NL" sz="1800" dirty="0" smtClean="0"/>
              <a:t> </a:t>
            </a:r>
            <a:r>
              <a:rPr lang="nl-NL" sz="1800" dirty="0" err="1" smtClean="0"/>
              <a:t>founding</a:t>
            </a:r>
            <a:r>
              <a:rPr lang="nl-NL" sz="1800" dirty="0" smtClean="0"/>
              <a:t> member</a:t>
            </a:r>
          </a:p>
          <a:p>
            <a:pPr>
              <a:buFont typeface="Arial"/>
              <a:buChar char="•"/>
            </a:pPr>
            <a:r>
              <a:rPr lang="nl-NL" sz="1800" dirty="0" smtClean="0"/>
              <a:t>Active member of the Oracle community</a:t>
            </a:r>
          </a:p>
          <a:p>
            <a:pPr>
              <a:buFont typeface="Arial"/>
              <a:buChar char="•"/>
            </a:pPr>
            <a:r>
              <a:rPr lang="nl-NL" sz="1800" dirty="0" err="1" smtClean="0"/>
              <a:t>Proud</a:t>
            </a:r>
            <a:r>
              <a:rPr lang="nl-NL" sz="1800" dirty="0" smtClean="0"/>
              <a:t> member of the Oracle ACE program</a:t>
            </a:r>
            <a:endParaRPr lang="nl-NL" sz="1800" dirty="0"/>
          </a:p>
        </p:txBody>
      </p:sp>
      <p:pic>
        <p:nvPicPr>
          <p:cNvPr id="2" name="Afbeelding 1" descr="O_ACELogo_clr.bmp"/>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0362" y="4127961"/>
            <a:ext cx="1155488" cy="432927"/>
          </a:xfrm>
          <a:prstGeom prst="rect">
            <a:avLst/>
          </a:prstGeom>
        </p:spPr>
      </p:pic>
      <p:pic>
        <p:nvPicPr>
          <p:cNvPr id="5" name="Picture 4" descr="20hroug-crveni.png"/>
          <p:cNvPicPr>
            <a:picLocks noChangeAspect="1"/>
          </p:cNvPicPr>
          <p:nvPr/>
        </p:nvPicPr>
        <p:blipFill>
          <a:blip r:embed="rId4"/>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4577490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Components of Dbvisit Replicate	</a:t>
            </a:r>
            <a:endParaRPr lang="en-US" dirty="0"/>
          </a:p>
        </p:txBody>
      </p:sp>
      <p:sp>
        <p:nvSpPr>
          <p:cNvPr id="5" name="Content Placeholder 4"/>
          <p:cNvSpPr>
            <a:spLocks noGrp="1"/>
          </p:cNvSpPr>
          <p:nvPr>
            <p:ph idx="1"/>
          </p:nvPr>
        </p:nvSpPr>
        <p:spPr>
          <a:xfrm>
            <a:off x="506662" y="874840"/>
            <a:ext cx="7770563" cy="3503200"/>
          </a:xfrm>
        </p:spPr>
        <p:txBody>
          <a:bodyPr/>
          <a:lstStyle/>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Software</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DDC </a:t>
            </a:r>
            <a:endParaRPr lang="en-US" sz="2000" dirty="0">
              <a:solidFill>
                <a:srgbClr val="006885"/>
              </a:solidFill>
            </a:endParaRP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Setup wizard</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Configuration scripts</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Dbvisit Replicate processes</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solidFill>
                <a:srgbClr val="006885"/>
              </a:solidFill>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93703468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body" sz="quarter" idx="14"/>
          </p:nvPr>
        </p:nvSpPr>
        <p:spPr bwMode="auto">
          <a:xfrm>
            <a:off x="917990" y="1116941"/>
            <a:ext cx="7107424" cy="307722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marL="0" indent="0" eaLnBrk="1" hangingPunct="1">
              <a:buNone/>
            </a:pPr>
            <a:r>
              <a:rPr lang="en-US" altLang="ja-JP" b="1" dirty="0" smtClean="0">
                <a:solidFill>
                  <a:srgbClr val="006885"/>
                </a:solidFill>
                <a:latin typeface="Sansation" charset="0"/>
                <a:cs typeface="Arial" charset="0"/>
              </a:rPr>
              <a:t>Software Installation</a:t>
            </a:r>
            <a:endParaRPr lang="en-US" altLang="ja-JP" sz="1800" b="1" dirty="0" smtClean="0">
              <a:solidFill>
                <a:srgbClr val="006885"/>
              </a:solidFill>
              <a:latin typeface="Sansation" charset="0"/>
              <a:cs typeface="Arial" charset="0"/>
            </a:endParaRPr>
          </a:p>
          <a:p>
            <a:pPr marL="342900" eaLnBrk="1" hangingPunct="1">
              <a:buClr>
                <a:schemeClr val="bg1">
                  <a:lumMod val="50000"/>
                </a:schemeClr>
              </a:buClr>
              <a:buFont typeface="+mj-lt"/>
              <a:buAutoNum type="arabicPeriod"/>
            </a:pPr>
            <a:r>
              <a:rPr lang="en-NZ" sz="1800" dirty="0" smtClean="0">
                <a:latin typeface="Sansation" charset="0"/>
                <a:cs typeface="Arial" charset="0"/>
              </a:rPr>
              <a:t>RPM on Linux</a:t>
            </a:r>
            <a:endParaRPr lang="en-NZ" dirty="0" smtClean="0">
              <a:latin typeface="Sansation" charset="0"/>
              <a:cs typeface="Arial" charset="0"/>
            </a:endParaRPr>
          </a:p>
          <a:p>
            <a:pPr marL="342900" eaLnBrk="1" hangingPunct="1">
              <a:buClr>
                <a:schemeClr val="bg1">
                  <a:lumMod val="50000"/>
                </a:schemeClr>
              </a:buClr>
              <a:buFont typeface="+mj-lt"/>
              <a:buAutoNum type="arabicPeriod"/>
            </a:pPr>
            <a:r>
              <a:rPr lang="en-NZ" dirty="0" smtClean="0">
                <a:latin typeface="Sansation" charset="0"/>
                <a:cs typeface="Arial" charset="0"/>
              </a:rPr>
              <a:t>Tar on Unix</a:t>
            </a:r>
          </a:p>
          <a:p>
            <a:pPr marL="342900" eaLnBrk="1" hangingPunct="1">
              <a:buClr>
                <a:schemeClr val="bg1">
                  <a:lumMod val="50000"/>
                </a:schemeClr>
              </a:buClr>
              <a:buFont typeface="+mj-lt"/>
              <a:buAutoNum type="arabicPeriod"/>
            </a:pPr>
            <a:r>
              <a:rPr lang="en-NZ" dirty="0" smtClean="0">
                <a:latin typeface="Sansation" charset="0"/>
                <a:cs typeface="Arial" charset="0"/>
              </a:rPr>
              <a:t>Windows installer on Windows</a:t>
            </a:r>
          </a:p>
          <a:p>
            <a:pPr marL="0" indent="0" eaLnBrk="1" hangingPunct="1"/>
            <a:endParaRPr lang="en-NZ" dirty="0" smtClean="0">
              <a:latin typeface="Sansation" charset="0"/>
              <a:cs typeface="Arial" charset="0"/>
            </a:endParaRPr>
          </a:p>
          <a:p>
            <a:pPr marL="0" indent="0"/>
            <a:r>
              <a:rPr lang="en-NZ" dirty="0" smtClean="0">
                <a:latin typeface="Sansation" charset="0"/>
                <a:cs typeface="Arial" charset="0"/>
              </a:rPr>
              <a:t>Installed executables</a:t>
            </a:r>
            <a:endParaRPr lang="en-NZ" i="1" dirty="0" smtClean="0">
              <a:latin typeface="Sansation" charset="0"/>
              <a:cs typeface="Arial" charset="0"/>
            </a:endParaRPr>
          </a:p>
          <a:p>
            <a:pPr marL="285750" indent="-285750">
              <a:buFont typeface="Arial"/>
              <a:buChar char="•"/>
            </a:pPr>
            <a:r>
              <a:rPr lang="en-NZ" i="1" dirty="0" smtClean="0">
                <a:latin typeface="Sansation" charset="0"/>
                <a:cs typeface="Arial" charset="0"/>
              </a:rPr>
              <a:t>dbvrep</a:t>
            </a:r>
          </a:p>
          <a:p>
            <a:pPr marL="0" indent="0"/>
            <a:r>
              <a:rPr lang="en-NZ" dirty="0" smtClean="0">
                <a:latin typeface="Sansation" charset="0"/>
                <a:cs typeface="Arial" charset="0"/>
              </a:rPr>
              <a:t>	Includes Oracle client software</a:t>
            </a:r>
            <a:endParaRPr lang="en-NZ" dirty="0">
              <a:latin typeface="Sansation" charset="0"/>
              <a:cs typeface="Arial" charset="0"/>
            </a:endParaRPr>
          </a:p>
          <a:p>
            <a:pPr marL="0" indent="0"/>
            <a:endParaRPr lang="en-NZ" dirty="0" smtClean="0">
              <a:latin typeface="Sansation" charset="0"/>
              <a:cs typeface="Arial" charset="0"/>
            </a:endParaRPr>
          </a:p>
          <a:p>
            <a:pPr marL="0" indent="0"/>
            <a:endParaRPr lang="en-NZ" dirty="0" smtClean="0">
              <a:latin typeface="Sansation" charset="0"/>
              <a:cs typeface="Arial" charset="0"/>
            </a:endParaRPr>
          </a:p>
          <a:p>
            <a:pPr marL="0" indent="0"/>
            <a:endParaRPr lang="en-NZ" dirty="0">
              <a:latin typeface="Sansation" charset="0"/>
              <a:cs typeface="Arial" charset="0"/>
            </a:endParaRPr>
          </a:p>
          <a:p>
            <a:pPr marL="0" indent="0"/>
            <a:endParaRPr lang="en-NZ" dirty="0">
              <a:latin typeface="Sansation" charset="0"/>
              <a:cs typeface="Arial" charset="0"/>
            </a:endParaRPr>
          </a:p>
          <a:p>
            <a:pPr marL="0" indent="0" eaLnBrk="1" hangingPunct="1"/>
            <a:endParaRPr lang="en-NZ" dirty="0" smtClean="0">
              <a:latin typeface="Sansation" charset="0"/>
              <a:cs typeface="Arial" charset="0"/>
            </a:endParaRPr>
          </a:p>
          <a:p>
            <a:pPr marL="342900" eaLnBrk="1" hangingPunct="1">
              <a:buFont typeface="+mj-lt"/>
              <a:buAutoNum type="arabicPeriod"/>
            </a:pPr>
            <a:endParaRPr lang="en-NZ" sz="1800" dirty="0" smtClean="0">
              <a:latin typeface="Sansation" charset="0"/>
              <a:cs typeface="Arial" charset="0"/>
            </a:endParaRPr>
          </a:p>
          <a:p>
            <a:pPr indent="0" eaLnBrk="1" hangingPunct="1"/>
            <a:endParaRPr lang="en-NZ" sz="1800" dirty="0" smtClean="0">
              <a:latin typeface="Sansation" charset="0"/>
              <a:cs typeface="Arial" charset="0"/>
            </a:endParaRPr>
          </a:p>
        </p:txBody>
      </p:sp>
      <p:sp>
        <p:nvSpPr>
          <p:cNvPr id="7" name="Title 5"/>
          <p:cNvSpPr txBox="1">
            <a:spLocks/>
          </p:cNvSpPr>
          <p:nvPr/>
        </p:nvSpPr>
        <p:spPr>
          <a:xfrm>
            <a:off x="513961" y="399940"/>
            <a:ext cx="8229600" cy="607165"/>
          </a:xfrm>
          <a:prstGeom prst="rect">
            <a:avLst/>
          </a:prstGeom>
        </p:spPr>
        <p:txBody>
          <a:bodyPr/>
          <a:lstStyle>
            <a:lvl1pPr algn="l" defTabSz="457200" rtl="0" eaLnBrk="1" latinLnBrk="0" hangingPunct="1">
              <a:spcBef>
                <a:spcPct val="0"/>
              </a:spcBef>
              <a:buNone/>
              <a:defRPr sz="2800" kern="1200">
                <a:solidFill>
                  <a:schemeClr val="tx1">
                    <a:lumMod val="65000"/>
                    <a:lumOff val="35000"/>
                  </a:schemeClr>
                </a:solidFill>
                <a:latin typeface="Sansation"/>
                <a:ea typeface="+mj-ea"/>
                <a:cs typeface="Sansation"/>
              </a:defRPr>
            </a:lvl1pPr>
          </a:lstStyle>
          <a:p>
            <a:r>
              <a:rPr lang="en-US" dirty="0" smtClean="0">
                <a:solidFill>
                  <a:srgbClr val="7F7F7F"/>
                </a:solidFill>
              </a:rPr>
              <a:t>Dbvisit Replicate Software</a:t>
            </a:r>
            <a:endParaRPr lang="en-US" dirty="0">
              <a:solidFill>
                <a:srgbClr val="7F7F7F"/>
              </a:solidFill>
            </a:endParaRP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133305998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Replicate Console</a:t>
            </a:r>
            <a:endParaRPr lang="en-US" dirty="0"/>
          </a:p>
        </p:txBody>
      </p:sp>
      <p:sp>
        <p:nvSpPr>
          <p:cNvPr id="5" name="Content Placeholder 4"/>
          <p:cNvSpPr>
            <a:spLocks noGrp="1"/>
          </p:cNvSpPr>
          <p:nvPr>
            <p:ph idx="1"/>
          </p:nvPr>
        </p:nvSpPr>
        <p:spPr>
          <a:xfrm>
            <a:off x="506662" y="957404"/>
            <a:ext cx="7770563" cy="3503200"/>
          </a:xfrm>
        </p:spPr>
        <p:txBody>
          <a:bodyPr/>
          <a:lstStyle/>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bg1">
                    <a:lumMod val="50000"/>
                  </a:schemeClr>
                </a:solidFill>
              </a:rPr>
              <a:t>View and manage the replication</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Normally run on source system</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Can be run on any system with</a:t>
            </a:r>
          </a:p>
          <a:p>
            <a:pPr marL="1714500" lvl="3"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tx1">
                    <a:lumMod val="50000"/>
                    <a:lumOff val="50000"/>
                  </a:schemeClr>
                </a:solidFill>
              </a:rPr>
              <a:t>Dbvisit Replicate installed (dbvrep)</a:t>
            </a:r>
          </a:p>
          <a:p>
            <a:pPr marL="1714500" lvl="3"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err="1" smtClean="0">
                <a:solidFill>
                  <a:schemeClr val="tx1">
                    <a:lumMod val="50000"/>
                    <a:lumOff val="50000"/>
                  </a:schemeClr>
                </a:solidFill>
              </a:rPr>
              <a:t>Tnsnames.ora</a:t>
            </a:r>
            <a:endParaRPr lang="en-US" sz="2000" dirty="0" smtClean="0">
              <a:solidFill>
                <a:schemeClr val="tx1">
                  <a:lumMod val="50000"/>
                  <a:lumOff val="50000"/>
                </a:schemeClr>
              </a:solidFill>
            </a:endParaRP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Connect to source and target database with TNS</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Shortcut script created by wizard: </a:t>
            </a:r>
            <a:r>
              <a:rPr lang="en-US" sz="2000" i="1" dirty="0" err="1" smtClean="0">
                <a:solidFill>
                  <a:schemeClr val="tx1">
                    <a:lumMod val="50000"/>
                    <a:lumOff val="50000"/>
                  </a:schemeClr>
                </a:solidFill>
              </a:rPr>
              <a:t>start_console.sh</a:t>
            </a:r>
            <a:endParaRPr lang="en-US" sz="2000" i="1" dirty="0" smtClean="0">
              <a:solidFill>
                <a:schemeClr val="tx1">
                  <a:lumMod val="50000"/>
                  <a:lumOff val="50000"/>
                </a:schemeClr>
              </a:solidFill>
            </a:endParaRP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	</a:t>
            </a: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386466810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DDC - Dbvisit Database Configuration settings</a:t>
            </a:r>
            <a:endParaRPr lang="en-US" dirty="0"/>
          </a:p>
        </p:txBody>
      </p:sp>
      <p:sp>
        <p:nvSpPr>
          <p:cNvPr id="5" name="Content Placeholder 4"/>
          <p:cNvSpPr>
            <a:spLocks noGrp="1"/>
          </p:cNvSpPr>
          <p:nvPr>
            <p:ph idx="1"/>
          </p:nvPr>
        </p:nvSpPr>
        <p:spPr>
          <a:xfrm>
            <a:off x="506662" y="933324"/>
            <a:ext cx="7770563" cy="3503200"/>
          </a:xfrm>
        </p:spPr>
        <p:txBody>
          <a:bodyPr/>
          <a:lstStyle/>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Parameter file for Dbvisit Replicate</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Two types</a:t>
            </a:r>
          </a:p>
          <a:p>
            <a:pPr marL="1257300" lvl="3"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smtClean="0"/>
              <a:t>DDC = init.ora equivalent for Dbvisit Replicate</a:t>
            </a:r>
          </a:p>
          <a:p>
            <a:pPr marL="1257300" lvl="3"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smtClean="0"/>
              <a:t>DDC DB = spfile </a:t>
            </a:r>
            <a:r>
              <a:rPr lang="en-US" sz="1600" dirty="0"/>
              <a:t>equivalent for Dbvisit </a:t>
            </a:r>
            <a:r>
              <a:rPr lang="en-US" sz="1600" dirty="0" smtClean="0"/>
              <a:t>Replicate</a:t>
            </a:r>
            <a:endParaRPr lang="en-US" sz="1600" dirty="0"/>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Most settings are stored in the database</a:t>
            </a:r>
          </a:p>
          <a:p>
            <a:pPr marL="1257300" lvl="3"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smtClean="0"/>
              <a:t>Small file based DDC file needed to point to DDC DB in database </a:t>
            </a:r>
            <a:endParaRPr lang="en-US" sz="1600" dirty="0"/>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Set global or per process (like RAC)</a:t>
            </a:r>
          </a:p>
          <a:p>
            <a:pPr marL="1257300" lvl="3"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a:t>
            </a:r>
            <a:r>
              <a:rPr lang="en-US" dirty="0">
                <a:latin typeface="Courier New"/>
                <a:cs typeface="Courier New"/>
              </a:rPr>
              <a:t>.NOTIFY_SCN_DIFFERENCE = </a:t>
            </a:r>
            <a:r>
              <a:rPr lang="en-US" dirty="0" smtClean="0">
                <a:latin typeface="Courier New"/>
                <a:cs typeface="Courier New"/>
              </a:rPr>
              <a:t>1000</a:t>
            </a:r>
          </a:p>
          <a:p>
            <a:pPr marL="1257300" lvl="3"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MINE.NOTIFY_SCN_DIFFERENCE </a:t>
            </a:r>
            <a:r>
              <a:rPr lang="en-US" dirty="0">
                <a:latin typeface="Courier New"/>
                <a:cs typeface="Courier New"/>
              </a:rPr>
              <a:t>= </a:t>
            </a:r>
            <a:r>
              <a:rPr lang="en-US" dirty="0" smtClean="0">
                <a:latin typeface="Courier New"/>
                <a:cs typeface="Courier New"/>
              </a:rPr>
              <a:t>10</a:t>
            </a:r>
          </a:p>
          <a:p>
            <a:pPr marL="1257300" lvl="3"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APPLY.NOTIFY_SCN_DIFFERENCE </a:t>
            </a:r>
            <a:r>
              <a:rPr lang="en-US" dirty="0">
                <a:latin typeface="Courier New"/>
                <a:cs typeface="Courier New"/>
              </a:rPr>
              <a:t>= </a:t>
            </a:r>
            <a:r>
              <a:rPr lang="en-US" dirty="0" smtClean="0">
                <a:latin typeface="Courier New"/>
                <a:cs typeface="Courier New"/>
              </a:rPr>
              <a:t>20</a:t>
            </a:r>
            <a:endParaRPr lang="en-US" dirty="0">
              <a:latin typeface="Courier New"/>
              <a:cs typeface="Courier New"/>
            </a:endParaRPr>
          </a:p>
          <a:p>
            <a:pPr marL="1257300" lvl="3"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1600" dirty="0" smtClean="0"/>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382743694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Setup wizard</a:t>
            </a:r>
            <a:endParaRPr lang="en-US" dirty="0"/>
          </a:p>
        </p:txBody>
      </p:sp>
      <p:sp>
        <p:nvSpPr>
          <p:cNvPr id="5" name="Content Placeholder 4"/>
          <p:cNvSpPr>
            <a:spLocks noGrp="1"/>
          </p:cNvSpPr>
          <p:nvPr>
            <p:ph idx="1"/>
          </p:nvPr>
        </p:nvSpPr>
        <p:spPr>
          <a:xfrm>
            <a:off x="506662" y="957404"/>
            <a:ext cx="7770563" cy="3503200"/>
          </a:xfrm>
        </p:spPr>
        <p:txBody>
          <a:bodyPr/>
          <a:lstStyle/>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Configure a new replication</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Question and answer format</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Remembers the previous inputs</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Does not make any changes to the database</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Generates replication scripts that are run to initialize and start the replication</a:t>
            </a: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smtClean="0">
                <a:solidFill>
                  <a:srgbClr val="006885"/>
                </a:solidFill>
                <a:latin typeface="Courier New"/>
                <a:cs typeface="Courier New"/>
              </a:rPr>
              <a:t>dbvrep&gt; setup wizard</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chemeClr val="tx1">
                  <a:lumMod val="50000"/>
                  <a:lumOff val="50000"/>
                </a:schemeClr>
              </a:solidFill>
            </a:endParaRP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	</a:t>
            </a: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92350624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Configuration scripts</a:t>
            </a:r>
            <a:endParaRPr lang="en-US" dirty="0"/>
          </a:p>
        </p:txBody>
      </p:sp>
      <p:sp>
        <p:nvSpPr>
          <p:cNvPr id="5" name="Content Placeholder 4"/>
          <p:cNvSpPr>
            <a:spLocks noGrp="1"/>
          </p:cNvSpPr>
          <p:nvPr>
            <p:ph idx="1"/>
          </p:nvPr>
        </p:nvSpPr>
        <p:spPr>
          <a:xfrm>
            <a:off x="506662" y="832079"/>
            <a:ext cx="7770563" cy="3503200"/>
          </a:xfrm>
        </p:spPr>
        <p:txBody>
          <a:bodyPr/>
          <a:lstStyle/>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Created by the setup wizard</a:t>
            </a:r>
            <a:endParaRPr lang="en-US" sz="1800" dirty="0" smtClean="0"/>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solidFill>
                  <a:srgbClr val="006885"/>
                </a:solidFill>
              </a:rPr>
              <a:t>*-all.sh or *-all.bat</a:t>
            </a:r>
          </a:p>
          <a:p>
            <a:pPr marL="1257300" lvl="2" indent="-457200">
              <a:buClr>
                <a:schemeClr val="bg1">
                  <a:lumMod val="50000"/>
                </a:schemeClr>
              </a:buCl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solidFill>
                  <a:schemeClr val="bg1">
                    <a:lumMod val="50000"/>
                  </a:schemeClr>
                </a:solidFill>
              </a:rPr>
              <a:t>Main script, can be rerun at any time to drop and recreate the replication</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solidFill>
                  <a:srgbClr val="006885"/>
                </a:solidFill>
              </a:rPr>
              <a:t>*.dbvrep </a:t>
            </a:r>
            <a:r>
              <a:rPr lang="en-US" sz="1800" dirty="0" smtClean="0">
                <a:solidFill>
                  <a:schemeClr val="bg1">
                    <a:lumMod val="50000"/>
                  </a:schemeClr>
                </a:solidFill>
              </a:rPr>
              <a:t>(in </a:t>
            </a:r>
            <a:r>
              <a:rPr lang="en-US" sz="1800" dirty="0" err="1" smtClean="0">
                <a:solidFill>
                  <a:schemeClr val="bg1">
                    <a:lumMod val="50000"/>
                  </a:schemeClr>
                </a:solidFill>
              </a:rPr>
              <a:t>config</a:t>
            </a:r>
            <a:r>
              <a:rPr lang="en-US" sz="1800" dirty="0" smtClean="0">
                <a:solidFill>
                  <a:schemeClr val="bg1">
                    <a:lumMod val="50000"/>
                  </a:schemeClr>
                </a:solidFill>
              </a:rPr>
              <a:t> dir)</a:t>
            </a:r>
          </a:p>
          <a:p>
            <a:pPr marL="1257300" lvl="2" indent="-457200">
              <a:buClr>
                <a:schemeClr val="bg1">
                  <a:lumMod val="50000"/>
                </a:schemeClr>
              </a:buCl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t>Contains all internal dbvrep commands.</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solidFill>
                  <a:srgbClr val="006885"/>
                </a:solidFill>
              </a:rPr>
              <a:t>*.</a:t>
            </a:r>
            <a:r>
              <a:rPr lang="en-US" sz="1800" dirty="0">
                <a:solidFill>
                  <a:srgbClr val="006885"/>
                </a:solidFill>
              </a:rPr>
              <a:t>sql </a:t>
            </a:r>
            <a:r>
              <a:rPr lang="en-US" sz="1800" dirty="0"/>
              <a:t>(in </a:t>
            </a:r>
            <a:r>
              <a:rPr lang="en-US" sz="1800" dirty="0" err="1"/>
              <a:t>config</a:t>
            </a:r>
            <a:r>
              <a:rPr lang="en-US" sz="1800" dirty="0"/>
              <a:t> dir)</a:t>
            </a:r>
            <a:endParaRPr lang="en-US" sz="1800" dirty="0" smtClean="0"/>
          </a:p>
          <a:p>
            <a:pPr marL="1257300" lvl="2" indent="-457200">
              <a:buClr>
                <a:schemeClr val="bg1">
                  <a:lumMod val="50000"/>
                </a:schemeClr>
              </a:buCl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t>Setup the Oracle environments</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solidFill>
                  <a:srgbClr val="006885"/>
                </a:solidFill>
              </a:rPr>
              <a:t>*.</a:t>
            </a:r>
            <a:r>
              <a:rPr lang="en-US" sz="1800" dirty="0">
                <a:solidFill>
                  <a:srgbClr val="006885"/>
                </a:solidFill>
              </a:rPr>
              <a:t>cfg </a:t>
            </a:r>
            <a:r>
              <a:rPr lang="en-US" sz="1800" dirty="0"/>
              <a:t>(in </a:t>
            </a:r>
            <a:r>
              <a:rPr lang="en-US" sz="1800" dirty="0" err="1"/>
              <a:t>config</a:t>
            </a:r>
            <a:r>
              <a:rPr lang="en-US" sz="1800" dirty="0"/>
              <a:t> dir)</a:t>
            </a:r>
            <a:endParaRPr lang="en-US" sz="1800" dirty="0" smtClean="0"/>
          </a:p>
          <a:p>
            <a:pPr marL="1257300" lvl="2" indent="-457200">
              <a:buClr>
                <a:schemeClr val="bg1">
                  <a:lumMod val="50000"/>
                </a:schemeClr>
              </a:buCl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t>Setup wizard configuration files</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solidFill>
                  <a:srgbClr val="006885"/>
                </a:solidFill>
              </a:rPr>
              <a:t>*.</a:t>
            </a:r>
            <a:r>
              <a:rPr lang="en-US" sz="1800" dirty="0" err="1" smtClean="0">
                <a:solidFill>
                  <a:srgbClr val="006885"/>
                </a:solidFill>
              </a:rPr>
              <a:t>ddc</a:t>
            </a:r>
            <a:r>
              <a:rPr lang="en-US" sz="1800" dirty="0">
                <a:solidFill>
                  <a:srgbClr val="006885"/>
                </a:solidFill>
              </a:rPr>
              <a:t> </a:t>
            </a:r>
            <a:r>
              <a:rPr lang="en-US" sz="1800" dirty="0"/>
              <a:t>(in </a:t>
            </a:r>
            <a:r>
              <a:rPr lang="en-US" sz="1800" dirty="0" err="1"/>
              <a:t>config</a:t>
            </a:r>
            <a:r>
              <a:rPr lang="en-US" sz="1800" dirty="0"/>
              <a:t> dir)</a:t>
            </a:r>
            <a:endParaRPr lang="en-US" sz="1800" dirty="0" smtClean="0"/>
          </a:p>
          <a:p>
            <a:pPr marL="1257300" lvl="2" indent="-457200">
              <a:buClr>
                <a:schemeClr val="bg1">
                  <a:lumMod val="50000"/>
                </a:schemeClr>
              </a:buCl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t>DDC files</a:t>
            </a: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	</a:t>
            </a: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103697632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Replicate configuration settings</a:t>
            </a:r>
            <a:endParaRPr lang="en-US" dirty="0"/>
          </a:p>
        </p:txBody>
      </p:sp>
      <p:sp>
        <p:nvSpPr>
          <p:cNvPr id="5" name="Content Placeholder 4"/>
          <p:cNvSpPr>
            <a:spLocks noGrp="1"/>
          </p:cNvSpPr>
          <p:nvPr>
            <p:ph idx="1"/>
          </p:nvPr>
        </p:nvSpPr>
        <p:spPr>
          <a:xfrm>
            <a:off x="506662" y="903076"/>
            <a:ext cx="7770563" cy="3503200"/>
          </a:xfrm>
        </p:spPr>
        <p:txBody>
          <a:bodyPr/>
          <a:lstStyle/>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Wizard can be run again </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When same DDC is used, existing values are picked up</a:t>
            </a:r>
            <a:endParaRPr lang="en-US" sz="2000" dirty="0"/>
          </a:p>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Settings can be manually adjusted for new environment</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All files can be edited (.dbvrep, .</a:t>
            </a:r>
            <a:r>
              <a:rPr lang="en-US" sz="2000" dirty="0" err="1" smtClean="0"/>
              <a:t>ddc</a:t>
            </a:r>
            <a:r>
              <a:rPr lang="en-US" sz="2000" dirty="0" smtClean="0"/>
              <a:t>)</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Rerun *</a:t>
            </a:r>
            <a:r>
              <a:rPr lang="en-US" sz="2000" dirty="0" err="1" smtClean="0"/>
              <a:t>all.sh</a:t>
            </a:r>
            <a:r>
              <a:rPr lang="en-US" sz="2000" dirty="0" smtClean="0"/>
              <a:t> script at any time</a:t>
            </a:r>
            <a:endParaRPr lang="en-US" sz="2000" dirty="0"/>
          </a:p>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Flexibility </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Scripts can be generated to save time:</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a:latin typeface="Courier New"/>
                <a:cs typeface="Courier New"/>
              </a:rPr>
              <a:t>select '</a:t>
            </a:r>
            <a:r>
              <a:rPr lang="en-US" sz="1200" dirty="0" err="1">
                <a:latin typeface="Courier New"/>
                <a:cs typeface="Courier New"/>
              </a:rPr>
              <a:t>unprepare</a:t>
            </a:r>
            <a:r>
              <a:rPr lang="en-US" sz="1200" dirty="0">
                <a:latin typeface="Courier New"/>
                <a:cs typeface="Courier New"/>
              </a:rPr>
              <a:t> table ' || owner||.||</a:t>
            </a:r>
            <a:r>
              <a:rPr lang="en-US" sz="1200" dirty="0" err="1">
                <a:latin typeface="Courier New"/>
                <a:cs typeface="Courier New"/>
              </a:rPr>
              <a:t>table_name</a:t>
            </a:r>
            <a:r>
              <a:rPr lang="en-US" sz="1200" dirty="0">
                <a:latin typeface="Courier New"/>
                <a:cs typeface="Courier New"/>
              </a:rPr>
              <a:t> from </a:t>
            </a:r>
            <a:r>
              <a:rPr lang="en-US" sz="1200" dirty="0" err="1">
                <a:latin typeface="Courier New"/>
                <a:cs typeface="Courier New"/>
              </a:rPr>
              <a:t>user_tables</a:t>
            </a:r>
            <a:r>
              <a:rPr lang="en-US" sz="1200" dirty="0">
                <a:latin typeface="Courier New"/>
                <a:cs typeface="Courier New"/>
              </a:rPr>
              <a:t> where </a:t>
            </a:r>
            <a:r>
              <a:rPr lang="en-US" sz="1200" dirty="0" err="1">
                <a:latin typeface="Courier New"/>
                <a:cs typeface="Courier New"/>
              </a:rPr>
              <a:t>table_name</a:t>
            </a:r>
            <a:r>
              <a:rPr lang="en-US" sz="1200" dirty="0">
                <a:latin typeface="Courier New"/>
                <a:cs typeface="Courier New"/>
              </a:rPr>
              <a:t> like 'xxx%'</a:t>
            </a:r>
            <a:r>
              <a:rPr lang="en-US" sz="1200" dirty="0" smtClean="0">
                <a:latin typeface="Courier New"/>
                <a:cs typeface="Courier New"/>
              </a:rPr>
              <a:t>;</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smtClean="0"/>
              <a:t>Spool </a:t>
            </a:r>
            <a:r>
              <a:rPr lang="en-US" sz="1200" dirty="0"/>
              <a:t>the output to a file </a:t>
            </a:r>
            <a:r>
              <a:rPr lang="en-US" sz="1200" dirty="0" err="1" smtClean="0"/>
              <a:t>unprepare.dbvrep</a:t>
            </a:r>
            <a:endParaRPr lang="en-US" sz="1200" dirty="0" smtClean="0"/>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smtClean="0"/>
              <a:t>Then </a:t>
            </a:r>
            <a:r>
              <a:rPr lang="en-US" sz="1200" dirty="0"/>
              <a:t>run this against dbvrep</a:t>
            </a:r>
            <a:r>
              <a:rPr lang="en-US" sz="1200" dirty="0" smtClean="0"/>
              <a:t>:</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smtClean="0">
                <a:latin typeface="Courier New"/>
                <a:cs typeface="Courier New"/>
              </a:rPr>
              <a:t>./start</a:t>
            </a:r>
            <a:r>
              <a:rPr lang="en-US" sz="1200" dirty="0">
                <a:latin typeface="Courier New"/>
                <a:cs typeface="Courier New"/>
              </a:rPr>
              <a:t>-</a:t>
            </a:r>
            <a:r>
              <a:rPr lang="en-US" sz="1200" dirty="0" err="1">
                <a:latin typeface="Courier New"/>
                <a:cs typeface="Courier New"/>
              </a:rPr>
              <a:t>console.sh</a:t>
            </a:r>
            <a:r>
              <a:rPr lang="en-US" sz="1200" dirty="0">
                <a:latin typeface="Courier New"/>
                <a:cs typeface="Courier New"/>
              </a:rPr>
              <a:t> \@</a:t>
            </a:r>
            <a:r>
              <a:rPr lang="en-US" sz="1200" dirty="0" err="1">
                <a:latin typeface="Courier New"/>
                <a:cs typeface="Courier New"/>
              </a:rPr>
              <a:t>unprepare.dbvrep</a:t>
            </a:r>
            <a:endParaRPr lang="en-US" sz="1200" dirty="0">
              <a:latin typeface="Courier New"/>
              <a:cs typeface="Courier New"/>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185584205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Dbvisit Replication processes</a:t>
            </a:r>
            <a:endParaRPr lang="en-US" dirty="0"/>
          </a:p>
        </p:txBody>
      </p:sp>
      <p:sp>
        <p:nvSpPr>
          <p:cNvPr id="5" name="Content Placeholder 4"/>
          <p:cNvSpPr>
            <a:spLocks noGrp="1"/>
          </p:cNvSpPr>
          <p:nvPr>
            <p:ph idx="1"/>
          </p:nvPr>
        </p:nvSpPr>
        <p:spPr>
          <a:xfrm>
            <a:off x="506662" y="832079"/>
            <a:ext cx="7770563" cy="3503200"/>
          </a:xfrm>
        </p:spPr>
        <p:txBody>
          <a:bodyPr/>
          <a:lstStyle/>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t>Identify process</a:t>
            </a:r>
            <a:endParaRPr lang="en-US" sz="1800" dirty="0"/>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err="1" smtClean="0">
                <a:latin typeface="Courier New"/>
                <a:cs typeface="Courier New"/>
              </a:rPr>
              <a:t>ps</a:t>
            </a:r>
            <a:r>
              <a:rPr lang="en-US" dirty="0" smtClean="0">
                <a:latin typeface="Courier New"/>
                <a:cs typeface="Courier New"/>
              </a:rPr>
              <a:t> -</a:t>
            </a:r>
            <a:r>
              <a:rPr lang="en-US" dirty="0" err="1" smtClean="0">
                <a:latin typeface="Courier New"/>
                <a:cs typeface="Courier New"/>
              </a:rPr>
              <a:t>ef</a:t>
            </a:r>
            <a:r>
              <a:rPr lang="en-US" dirty="0" smtClean="0">
                <a:latin typeface="Courier New"/>
                <a:cs typeface="Courier New"/>
              </a:rPr>
              <a:t> | </a:t>
            </a:r>
            <a:r>
              <a:rPr lang="en-US" dirty="0" err="1" smtClean="0">
                <a:latin typeface="Courier New"/>
                <a:cs typeface="Courier New"/>
              </a:rPr>
              <a:t>grep</a:t>
            </a:r>
            <a:r>
              <a:rPr lang="en-US" dirty="0" smtClean="0">
                <a:latin typeface="Courier New"/>
                <a:cs typeface="Courier New"/>
              </a:rPr>
              <a:t> dbvrep</a:t>
            </a: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1800" dirty="0" smtClean="0"/>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t>Mine process </a:t>
            </a:r>
            <a:r>
              <a:rPr lang="en-US" sz="1600" dirty="0" smtClean="0"/>
              <a:t>(start script created by setup wizard)</a:t>
            </a: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latin typeface="Courier New"/>
                <a:cs typeface="Courier New"/>
              </a:rPr>
              <a:t>dbvrep </a:t>
            </a:r>
            <a:r>
              <a:rPr lang="en-US" dirty="0" smtClean="0">
                <a:latin typeface="Courier New"/>
                <a:cs typeface="Courier New"/>
              </a:rPr>
              <a:t>MINE </a:t>
            </a:r>
            <a:r>
              <a:rPr lang="en-US" dirty="0">
                <a:latin typeface="Courier New"/>
                <a:cs typeface="Courier New"/>
              </a:rPr>
              <a:t>d1 --daemon --</a:t>
            </a:r>
            <a:r>
              <a:rPr lang="en-US" dirty="0" err="1">
                <a:latin typeface="Courier New"/>
                <a:cs typeface="Courier New"/>
              </a:rPr>
              <a:t>ddcfile</a:t>
            </a:r>
            <a:r>
              <a:rPr lang="en-US" dirty="0">
                <a:latin typeface="Courier New"/>
                <a:cs typeface="Courier New"/>
              </a:rPr>
              <a:t> /home/oracle/d112f/d112f-APPLY.ddc </a:t>
            </a:r>
            <a:r>
              <a:rPr lang="en-US" dirty="0" smtClean="0">
                <a:latin typeface="Courier New"/>
                <a:cs typeface="Courier New"/>
              </a:rPr>
              <a:t>start MINE</a:t>
            </a:r>
            <a:endParaRPr lang="en-US" dirty="0">
              <a:latin typeface="Courier New"/>
              <a:cs typeface="Courier New"/>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t>Apply </a:t>
            </a:r>
            <a:r>
              <a:rPr lang="en-US" sz="1800" dirty="0"/>
              <a:t>process </a:t>
            </a:r>
            <a:r>
              <a:rPr lang="en-US" sz="1600" dirty="0"/>
              <a:t>(start script created by setup wizard)</a:t>
            </a:r>
            <a:endParaRPr lang="en-US" sz="1600" dirty="0" smtClean="0"/>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dbvrep </a:t>
            </a:r>
            <a:r>
              <a:rPr lang="en-US" dirty="0">
                <a:latin typeface="Courier New"/>
                <a:cs typeface="Courier New"/>
              </a:rPr>
              <a:t>APPLY d1 --daemon --</a:t>
            </a:r>
            <a:r>
              <a:rPr lang="en-US" dirty="0" err="1">
                <a:latin typeface="Courier New"/>
                <a:cs typeface="Courier New"/>
              </a:rPr>
              <a:t>ddcfile</a:t>
            </a:r>
            <a:r>
              <a:rPr lang="en-US" dirty="0">
                <a:latin typeface="Courier New"/>
                <a:cs typeface="Courier New"/>
              </a:rPr>
              <a:t> /home/oracle/d112f/d112f-APPLY.ddc start </a:t>
            </a:r>
            <a:r>
              <a:rPr lang="en-US" dirty="0" smtClean="0">
                <a:latin typeface="Courier New"/>
                <a:cs typeface="Courier New"/>
              </a:rPr>
              <a:t>APPLY</a:t>
            </a: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1200" dirty="0">
              <a:latin typeface="Courier New"/>
              <a:cs typeface="Courier New"/>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latin typeface="+mn-lt"/>
                <a:cs typeface="Courier New"/>
              </a:rPr>
              <a:t>Killing the processes</a:t>
            </a:r>
          </a:p>
          <a:p>
            <a:pPr lvl="1" indent="-3429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latin typeface="+mn-lt"/>
                <a:cs typeface="Courier New"/>
              </a:rPr>
              <a:t>The processes can be stopped with “kill -9”</a:t>
            </a:r>
            <a:r>
              <a:rPr lang="en-US" sz="1800" dirty="0">
                <a:latin typeface="+mn-lt"/>
                <a:cs typeface="Courier New"/>
              </a:rPr>
              <a:t>	</a:t>
            </a:r>
            <a:endParaRPr lang="en-US" sz="1800" dirty="0" smtClean="0">
              <a:latin typeface="+mn-lt"/>
              <a:cs typeface="Courier New"/>
            </a:endParaRPr>
          </a:p>
          <a:p>
            <a:pPr lvl="1" indent="-3429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latin typeface="+mn-lt"/>
                <a:cs typeface="Courier New"/>
              </a:rPr>
              <a:t>To produce trace file “kill -12”</a:t>
            </a: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00012690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Administration</a:t>
            </a:r>
            <a:endParaRPr lang="en-US" dirty="0"/>
          </a:p>
        </p:txBody>
      </p:sp>
      <p:sp>
        <p:nvSpPr>
          <p:cNvPr id="5" name="Content Placeholder 4"/>
          <p:cNvSpPr>
            <a:spLocks noGrp="1"/>
          </p:cNvSpPr>
          <p:nvPr>
            <p:ph idx="1"/>
          </p:nvPr>
        </p:nvSpPr>
        <p:spPr>
          <a:xfrm>
            <a:off x="506662" y="874840"/>
            <a:ext cx="7770563" cy="3503200"/>
          </a:xfrm>
        </p:spPr>
        <p:txBody>
          <a:bodyPr/>
          <a:lstStyle/>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Command </a:t>
            </a:r>
            <a:r>
              <a:rPr lang="en-US" sz="2000" dirty="0" smtClean="0">
                <a:solidFill>
                  <a:srgbClr val="006885"/>
                </a:solidFill>
              </a:rPr>
              <a:t>Console</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Basic commands </a:t>
            </a:r>
            <a:endParaRPr lang="en-US" sz="2000" dirty="0" smtClean="0">
              <a:solidFill>
                <a:srgbClr val="006885"/>
              </a:solidFill>
            </a:endParaRP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Starting and stopping </a:t>
            </a:r>
            <a:r>
              <a:rPr lang="en-US" sz="2000" dirty="0" smtClean="0">
                <a:solidFill>
                  <a:srgbClr val="006885"/>
                </a:solidFill>
              </a:rPr>
              <a:t>replication</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Adding new tables</a:t>
            </a:r>
            <a:endParaRPr lang="en-US" sz="2000" dirty="0" smtClean="0">
              <a:solidFill>
                <a:srgbClr val="006885"/>
              </a:solidFill>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343146083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Replicate Console</a:t>
            </a:r>
            <a:endParaRPr lang="en-US" dirty="0"/>
          </a:p>
        </p:txBody>
      </p:sp>
      <p:sp>
        <p:nvSpPr>
          <p:cNvPr id="5" name="Content Placeholder 4"/>
          <p:cNvSpPr>
            <a:spLocks noGrp="1"/>
          </p:cNvSpPr>
          <p:nvPr>
            <p:ph idx="1"/>
          </p:nvPr>
        </p:nvSpPr>
        <p:spPr>
          <a:xfrm>
            <a:off x="506662" y="957404"/>
            <a:ext cx="7770563" cy="3503200"/>
          </a:xfrm>
        </p:spPr>
        <p:txBody>
          <a:bodyPr/>
          <a:lstStyle/>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bg1">
                    <a:lumMod val="50000"/>
                  </a:schemeClr>
                </a:solidFill>
              </a:rPr>
              <a:t>View and manage the replication</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Normally run on source system</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Connect to source and target database with TNS</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Shortcut script created by wizard: </a:t>
            </a:r>
            <a:r>
              <a:rPr lang="en-US" sz="2000" i="1" dirty="0" err="1" smtClean="0">
                <a:solidFill>
                  <a:schemeClr val="tx1">
                    <a:lumMod val="50000"/>
                    <a:lumOff val="50000"/>
                  </a:schemeClr>
                </a:solidFill>
              </a:rPr>
              <a:t>start_console.sh</a:t>
            </a:r>
            <a:endParaRPr lang="en-US" sz="2000" i="1" dirty="0" smtClean="0">
              <a:solidFill>
                <a:schemeClr val="tx1">
                  <a:lumMod val="50000"/>
                  <a:lumOff val="50000"/>
                </a:schemeClr>
              </a:solidFill>
            </a:endParaRP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Two parts:</a:t>
            </a:r>
          </a:p>
          <a:p>
            <a:pPr marL="1257300" lvl="2"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tx1">
                    <a:lumMod val="50000"/>
                    <a:lumOff val="50000"/>
                  </a:schemeClr>
                </a:solidFill>
              </a:rPr>
              <a:t>Status bar</a:t>
            </a:r>
          </a:p>
          <a:p>
            <a:pPr marL="1257300" lvl="2"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tx1">
                    <a:lumMod val="50000"/>
                    <a:lumOff val="50000"/>
                  </a:schemeClr>
                </a:solidFill>
              </a:rPr>
              <a:t>Command console</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solidFill>
                <a:schemeClr val="tx1">
                  <a:lumMod val="50000"/>
                  <a:lumOff val="50000"/>
                </a:schemeClr>
              </a:solidFill>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chemeClr val="tx1">
                  <a:lumMod val="50000"/>
                  <a:lumOff val="50000"/>
                </a:schemeClr>
              </a:solidFill>
            </a:endParaRP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	</a:t>
            </a: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335039063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5"/>
          <p:cNvSpPr>
            <a:spLocks noGrp="1"/>
          </p:cNvSpPr>
          <p:nvPr>
            <p:ph type="ctrTitle"/>
          </p:nvPr>
        </p:nvSpPr>
        <p:spPr bwMode="auto">
          <a:xfrm>
            <a:off x="509588" y="455613"/>
            <a:ext cx="6351587"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eaLnBrk="1" hangingPunct="1"/>
            <a:r>
              <a:rPr lang="en-US" sz="3200" dirty="0" smtClean="0">
                <a:latin typeface="Sansation" charset="0"/>
              </a:rPr>
              <a:t>What is it</a:t>
            </a:r>
            <a:endParaRPr lang="en-US" sz="3200" dirty="0">
              <a:latin typeface="Sansation" charset="0"/>
            </a:endParaRPr>
          </a:p>
        </p:txBody>
      </p:sp>
      <p:sp>
        <p:nvSpPr>
          <p:cNvPr id="35842" name="Rectangle 7"/>
          <p:cNvSpPr>
            <a:spLocks noGrp="1" noChangeArrowheads="1"/>
          </p:cNvSpPr>
          <p:nvPr>
            <p:ph idx="1"/>
          </p:nvPr>
        </p:nvSpPr>
        <p:spPr bwMode="auto">
          <a:xfrm>
            <a:off x="539750" y="1355725"/>
            <a:ext cx="8166100" cy="32051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buFont typeface="Arial"/>
              <a:buChar char="•"/>
            </a:pPr>
            <a:r>
              <a:rPr lang="nl-NL" sz="1800" dirty="0"/>
              <a:t>Hands on</a:t>
            </a:r>
            <a:r>
              <a:rPr lang="nl-NL" sz="1800" dirty="0" smtClean="0"/>
              <a:t>!</a:t>
            </a:r>
          </a:p>
          <a:p>
            <a:pPr>
              <a:buFont typeface="Arial"/>
              <a:buChar char="•"/>
            </a:pPr>
            <a:endParaRPr lang="nl-NL" sz="1800" dirty="0"/>
          </a:p>
          <a:p>
            <a:pPr>
              <a:buFont typeface="Arial"/>
              <a:buChar char="•"/>
            </a:pPr>
            <a:r>
              <a:rPr lang="nl-NL" sz="1800" dirty="0" err="1"/>
              <a:t>After</a:t>
            </a:r>
            <a:r>
              <a:rPr lang="nl-NL" sz="1800" dirty="0"/>
              <a:t> a </a:t>
            </a:r>
            <a:r>
              <a:rPr lang="nl-NL" sz="1800" dirty="0" err="1"/>
              <a:t>flying</a:t>
            </a:r>
            <a:r>
              <a:rPr lang="nl-NL" sz="1800" dirty="0"/>
              <a:t> </a:t>
            </a:r>
            <a:r>
              <a:rPr lang="nl-NL" sz="1800" dirty="0" smtClean="0"/>
              <a:t>intro</a:t>
            </a:r>
          </a:p>
          <a:p>
            <a:pPr>
              <a:buFont typeface="Arial"/>
              <a:buChar char="•"/>
            </a:pPr>
            <a:endParaRPr lang="nl-NL" sz="1800" dirty="0"/>
          </a:p>
          <a:p>
            <a:pPr>
              <a:buFont typeface="Arial"/>
              <a:buChar char="•"/>
            </a:pPr>
            <a:r>
              <a:rPr lang="nl-NL" sz="1800" dirty="0" err="1"/>
              <a:t>Logical</a:t>
            </a:r>
            <a:r>
              <a:rPr lang="nl-NL" sz="1800" dirty="0"/>
              <a:t> data </a:t>
            </a:r>
            <a:r>
              <a:rPr lang="nl-NL" sz="1800" dirty="0" err="1" smtClean="0"/>
              <a:t>replication</a:t>
            </a:r>
            <a:endParaRPr lang="nl-NL" sz="1800" dirty="0" smtClean="0"/>
          </a:p>
          <a:p>
            <a:pPr>
              <a:buFont typeface="Arial"/>
              <a:buChar char="•"/>
            </a:pPr>
            <a:endParaRPr lang="nl-NL" sz="1800" dirty="0"/>
          </a:p>
          <a:p>
            <a:pPr>
              <a:buFont typeface="Arial"/>
              <a:buChar char="•"/>
            </a:pPr>
            <a:r>
              <a:rPr lang="nl-NL" sz="1800" dirty="0" err="1"/>
              <a:t>Principles</a:t>
            </a:r>
            <a:r>
              <a:rPr lang="nl-NL" sz="1800" dirty="0"/>
              <a:t> </a:t>
            </a:r>
            <a:r>
              <a:rPr lang="nl-NL" sz="1800" dirty="0" err="1"/>
              <a:t>apply</a:t>
            </a:r>
            <a:r>
              <a:rPr lang="nl-NL" sz="1800" dirty="0"/>
              <a:t> </a:t>
            </a:r>
            <a:r>
              <a:rPr lang="nl-NL" sz="1800" dirty="0" err="1"/>
              <a:t>to</a:t>
            </a:r>
            <a:r>
              <a:rPr lang="nl-NL" sz="1800" dirty="0"/>
              <a:t> </a:t>
            </a:r>
            <a:r>
              <a:rPr lang="nl-NL" sz="1800" dirty="0" err="1"/>
              <a:t>all</a:t>
            </a:r>
            <a:r>
              <a:rPr lang="nl-NL" sz="1800" dirty="0"/>
              <a:t> </a:t>
            </a:r>
            <a:r>
              <a:rPr lang="nl-NL" sz="1800" dirty="0" err="1" smtClean="0"/>
              <a:t>vendors</a:t>
            </a:r>
            <a:endParaRPr lang="nl-NL" sz="1800" dirty="0" smtClean="0"/>
          </a:p>
          <a:p>
            <a:pPr>
              <a:buFont typeface="Arial"/>
              <a:buChar char="•"/>
            </a:pPr>
            <a:endParaRPr lang="nl-NL" sz="1800" dirty="0" smtClean="0"/>
          </a:p>
          <a:p>
            <a:pPr>
              <a:buFont typeface="Arial"/>
              <a:buChar char="•"/>
            </a:pPr>
            <a:r>
              <a:rPr lang="nl-NL" sz="1800" dirty="0" smtClean="0"/>
              <a:t>Dbvisit </a:t>
            </a:r>
            <a:r>
              <a:rPr lang="nl-NL" sz="1800" dirty="0" err="1" smtClean="0"/>
              <a:t>Replicate</a:t>
            </a:r>
            <a:r>
              <a:rPr lang="nl-NL" sz="1800" dirty="0" smtClean="0"/>
              <a:t> </a:t>
            </a:r>
            <a:r>
              <a:rPr lang="nl-NL" sz="1800" dirty="0" err="1" smtClean="0"/>
              <a:t>because</a:t>
            </a:r>
            <a:r>
              <a:rPr lang="nl-NL" sz="1800" dirty="0" smtClean="0"/>
              <a:t> of </a:t>
            </a:r>
            <a:r>
              <a:rPr lang="nl-NL" sz="1800" dirty="0" err="1" smtClean="0"/>
              <a:t>ease</a:t>
            </a:r>
            <a:r>
              <a:rPr lang="nl-NL" sz="1800" dirty="0" smtClean="0"/>
              <a:t> of </a:t>
            </a:r>
            <a:r>
              <a:rPr lang="nl-NL" sz="1800" dirty="0" err="1" smtClean="0"/>
              <a:t>use</a:t>
            </a:r>
            <a:endParaRPr lang="nl-NL" sz="1800"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79724640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Replicate Console</a:t>
            </a:r>
            <a:endParaRPr lang="en-US" dirty="0"/>
          </a:p>
        </p:txBody>
      </p:sp>
      <p:sp>
        <p:nvSpPr>
          <p:cNvPr id="5" name="Content Placeholder 4"/>
          <p:cNvSpPr>
            <a:spLocks noGrp="1"/>
          </p:cNvSpPr>
          <p:nvPr>
            <p:ph idx="1"/>
          </p:nvPr>
        </p:nvSpPr>
        <p:spPr>
          <a:xfrm>
            <a:off x="506662" y="957404"/>
            <a:ext cx="7770563" cy="3503200"/>
          </a:xfrm>
        </p:spPr>
        <p:txBody>
          <a:bodyPr/>
          <a:lstStyle/>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bg1">
                    <a:lumMod val="50000"/>
                  </a:schemeClr>
                </a:solidFill>
              </a:rPr>
              <a:t>Action script can be added to </a:t>
            </a:r>
            <a:r>
              <a:rPr lang="en-US" sz="2000" dirty="0" err="1" smtClean="0">
                <a:solidFill>
                  <a:schemeClr val="bg1">
                    <a:lumMod val="50000"/>
                  </a:schemeClr>
                </a:solidFill>
              </a:rPr>
              <a:t>start_console.sh</a:t>
            </a:r>
            <a:endParaRPr lang="en-US" sz="2000" dirty="0" smtClean="0">
              <a:solidFill>
                <a:schemeClr val="bg1">
                  <a:lumMod val="50000"/>
                </a:schemeClr>
              </a:solidFill>
            </a:endParaRP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Similar to SQL*Plus action script:</a:t>
            </a: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i="1" dirty="0" smtClean="0">
                <a:solidFill>
                  <a:schemeClr val="tx1">
                    <a:lumMod val="50000"/>
                    <a:lumOff val="50000"/>
                  </a:schemeClr>
                </a:solidFill>
                <a:latin typeface="Courier New"/>
                <a:cs typeface="Courier New"/>
              </a:rPr>
              <a:t>		</a:t>
            </a:r>
            <a:r>
              <a:rPr lang="en-US" sz="1600" i="1" dirty="0" err="1" smtClean="0">
                <a:solidFill>
                  <a:schemeClr val="tx1">
                    <a:lumMod val="50000"/>
                    <a:lumOff val="50000"/>
                  </a:schemeClr>
                </a:solidFill>
                <a:latin typeface="Courier New"/>
                <a:cs typeface="Courier New"/>
              </a:rPr>
              <a:t>start_console.sh</a:t>
            </a:r>
            <a:r>
              <a:rPr lang="en-US" sz="1600" i="1" dirty="0" smtClean="0">
                <a:solidFill>
                  <a:schemeClr val="tx1">
                    <a:lumMod val="50000"/>
                    <a:lumOff val="50000"/>
                  </a:schemeClr>
                </a:solidFill>
                <a:latin typeface="Courier New"/>
                <a:cs typeface="Courier New"/>
              </a:rPr>
              <a:t> @</a:t>
            </a:r>
            <a:r>
              <a:rPr lang="en-US" sz="1600" i="1" dirty="0" err="1" smtClean="0">
                <a:solidFill>
                  <a:schemeClr val="tx1">
                    <a:lumMod val="50000"/>
                    <a:lumOff val="50000"/>
                  </a:schemeClr>
                </a:solidFill>
                <a:latin typeface="Courier New"/>
                <a:cs typeface="Courier New"/>
              </a:rPr>
              <a:t>my_replication_commands</a:t>
            </a:r>
            <a:endParaRPr lang="en-US" sz="1600" i="1" dirty="0" smtClean="0">
              <a:solidFill>
                <a:schemeClr val="tx1">
                  <a:lumMod val="50000"/>
                  <a:lumOff val="50000"/>
                </a:schemeClr>
              </a:solidFill>
              <a:latin typeface="Courier New"/>
              <a:cs typeface="Courier New"/>
            </a:endParaRP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chemeClr val="tx1">
                  <a:lumMod val="50000"/>
                  <a:lumOff val="50000"/>
                </a:schemeClr>
              </a:solidFill>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solidFill>
                <a:schemeClr val="tx1">
                  <a:lumMod val="50000"/>
                  <a:lumOff val="50000"/>
                </a:schemeClr>
              </a:solidFill>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chemeClr val="tx1">
                  <a:lumMod val="50000"/>
                  <a:lumOff val="50000"/>
                </a:schemeClr>
              </a:solidFill>
            </a:endParaRP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	</a:t>
            </a: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160625833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Basic commands</a:t>
            </a:r>
            <a:endParaRPr lang="en-US" dirty="0"/>
          </a:p>
        </p:txBody>
      </p:sp>
      <p:sp>
        <p:nvSpPr>
          <p:cNvPr id="5" name="Content Placeholder 4"/>
          <p:cNvSpPr>
            <a:spLocks noGrp="1"/>
          </p:cNvSpPr>
          <p:nvPr>
            <p:ph idx="1"/>
          </p:nvPr>
        </p:nvSpPr>
        <p:spPr>
          <a:xfrm>
            <a:off x="506662" y="957404"/>
            <a:ext cx="7770563" cy="3503200"/>
          </a:xfrm>
        </p:spPr>
        <p:txBody>
          <a:bodyPr/>
          <a:lstStyle/>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bg1">
                    <a:lumMod val="50000"/>
                  </a:schemeClr>
                </a:solidFill>
              </a:rPr>
              <a:t>All commands are run in the command console</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i="1" dirty="0">
                <a:solidFill>
                  <a:srgbClr val="006885"/>
                </a:solidFill>
              </a:rPr>
              <a:t>l</a:t>
            </a:r>
            <a:r>
              <a:rPr lang="en-US" sz="2000" i="1" dirty="0" smtClean="0">
                <a:solidFill>
                  <a:srgbClr val="006885"/>
                </a:solidFill>
              </a:rPr>
              <a:t>ist progress</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i="1" dirty="0">
                <a:solidFill>
                  <a:srgbClr val="006885"/>
                </a:solidFill>
              </a:rPr>
              <a:t>l</a:t>
            </a:r>
            <a:r>
              <a:rPr lang="en-US" sz="2000" i="1" dirty="0" smtClean="0">
                <a:solidFill>
                  <a:srgbClr val="006885"/>
                </a:solidFill>
              </a:rPr>
              <a:t>ist stats all</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i="1" dirty="0" smtClean="0">
                <a:solidFill>
                  <a:srgbClr val="006885"/>
                </a:solidFill>
              </a:rPr>
              <a:t>help</a:t>
            </a:r>
            <a:endParaRPr lang="en-US" sz="2000" i="1" dirty="0" smtClean="0">
              <a:solidFill>
                <a:schemeClr val="tx1">
                  <a:lumMod val="50000"/>
                  <a:lumOff val="50000"/>
                </a:schemeClr>
              </a:solidFill>
            </a:endParaRP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i="1" dirty="0" smtClean="0">
                <a:solidFill>
                  <a:srgbClr val="006885"/>
                </a:solidFill>
              </a:rPr>
              <a:t>show all</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i="1" dirty="0" smtClean="0">
                <a:solidFill>
                  <a:srgbClr val="006885"/>
                </a:solidFill>
              </a:rPr>
              <a:t>set</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solidFill>
                <a:schemeClr val="tx1">
                  <a:lumMod val="50000"/>
                  <a:lumOff val="50000"/>
                </a:schemeClr>
              </a:solidFill>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chemeClr val="tx1">
                  <a:lumMod val="50000"/>
                  <a:lumOff val="50000"/>
                </a:schemeClr>
              </a:solidFill>
            </a:endParaRP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	</a:t>
            </a: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125618480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Setting variables</a:t>
            </a:r>
            <a:endParaRPr lang="en-US" dirty="0"/>
          </a:p>
        </p:txBody>
      </p:sp>
      <p:sp>
        <p:nvSpPr>
          <p:cNvPr id="5" name="Content Placeholder 4"/>
          <p:cNvSpPr>
            <a:spLocks noGrp="1"/>
          </p:cNvSpPr>
          <p:nvPr>
            <p:ph idx="1"/>
          </p:nvPr>
        </p:nvSpPr>
        <p:spPr>
          <a:xfrm>
            <a:off x="506662" y="957404"/>
            <a:ext cx="7770563" cy="3503200"/>
          </a:xfrm>
        </p:spPr>
        <p:txBody>
          <a:bodyPr/>
          <a:lstStyle/>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solidFill>
                  <a:srgbClr val="006885"/>
                </a:solidFill>
              </a:rPr>
              <a:t>set </a:t>
            </a: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	</a:t>
            </a:r>
            <a:r>
              <a:rPr lang="en-US" sz="1600" dirty="0" smtClean="0">
                <a:solidFill>
                  <a:schemeClr val="bg1">
                    <a:lumMod val="50000"/>
                  </a:schemeClr>
                </a:solidFill>
              </a:rPr>
              <a:t>Updates DDC DB and is permanent to the replication including restarts</a:t>
            </a: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a:solidFill>
                  <a:schemeClr val="bg1">
                    <a:lumMod val="50000"/>
                  </a:schemeClr>
                </a:solidFill>
              </a:rPr>
              <a:t>	</a:t>
            </a:r>
            <a:r>
              <a:rPr lang="en-US" sz="1600" dirty="0" smtClean="0">
                <a:solidFill>
                  <a:schemeClr val="bg1">
                    <a:lumMod val="50000"/>
                  </a:schemeClr>
                </a:solidFill>
              </a:rPr>
              <a:t>Usually requires restart of process</a:t>
            </a: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solidFill>
                  <a:schemeClr val="bg1">
                    <a:lumMod val="50000"/>
                  </a:schemeClr>
                </a:solidFill>
                <a:latin typeface="Courier New"/>
                <a:cs typeface="Courier New"/>
              </a:rPr>
              <a:t>	</a:t>
            </a:r>
            <a:r>
              <a:rPr lang="en-US" dirty="0" smtClean="0">
                <a:solidFill>
                  <a:schemeClr val="bg1">
                    <a:lumMod val="50000"/>
                  </a:schemeClr>
                </a:solidFill>
                <a:latin typeface="Courier New"/>
                <a:cs typeface="Courier New"/>
              </a:rPr>
              <a:t>set </a:t>
            </a:r>
            <a:r>
              <a:rPr lang="en-US" dirty="0">
                <a:solidFill>
                  <a:schemeClr val="tx1">
                    <a:lumMod val="50000"/>
                    <a:lumOff val="50000"/>
                  </a:schemeClr>
                </a:solidFill>
                <a:latin typeface="Courier New"/>
                <a:cs typeface="Courier New"/>
              </a:rPr>
              <a:t>PROFILER /home/oracle/dbvrep/log/</a:t>
            </a:r>
            <a:r>
              <a:rPr lang="en-US" dirty="0" err="1">
                <a:solidFill>
                  <a:schemeClr val="tx1">
                    <a:lumMod val="50000"/>
                    <a:lumOff val="50000"/>
                  </a:schemeClr>
                </a:solidFill>
                <a:latin typeface="Courier New"/>
                <a:cs typeface="Courier New"/>
              </a:rPr>
              <a:t>prof_%S</a:t>
            </a:r>
            <a:r>
              <a:rPr lang="en-US" dirty="0">
                <a:solidFill>
                  <a:schemeClr val="tx1">
                    <a:lumMod val="50000"/>
                    <a:lumOff val="50000"/>
                  </a:schemeClr>
                </a:solidFill>
                <a:latin typeface="Courier New"/>
                <a:cs typeface="Courier New"/>
              </a:rPr>
              <a:t>.</a:t>
            </a:r>
            <a:r>
              <a:rPr lang="en-US" dirty="0" smtClean="0">
                <a:solidFill>
                  <a:schemeClr val="tx1">
                    <a:lumMod val="50000"/>
                    <a:lumOff val="50000"/>
                  </a:schemeClr>
                </a:solidFill>
                <a:latin typeface="Courier New"/>
                <a:cs typeface="Courier New"/>
              </a:rPr>
              <a:t>%</a:t>
            </a:r>
            <a:endParaRPr lang="en-US" dirty="0" smtClean="0">
              <a:solidFill>
                <a:schemeClr val="bg1">
                  <a:lumMod val="50000"/>
                </a:schemeClr>
              </a:solidFill>
              <a:latin typeface="Courier New"/>
              <a:cs typeface="Courier New"/>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err="1" smtClean="0">
                <a:solidFill>
                  <a:srgbClr val="006885"/>
                </a:solidFill>
              </a:rPr>
              <a:t>memory_set</a:t>
            </a:r>
            <a:r>
              <a:rPr lang="en-US" sz="1800" dirty="0" smtClean="0">
                <a:solidFill>
                  <a:srgbClr val="006885"/>
                </a:solidFill>
              </a:rPr>
              <a:t> *</a:t>
            </a:r>
            <a:r>
              <a:rPr lang="en-US" sz="2000" dirty="0" smtClean="0">
                <a:solidFill>
                  <a:srgbClr val="006885"/>
                </a:solidFill>
              </a:rPr>
              <a:t> </a:t>
            </a:r>
            <a:r>
              <a:rPr lang="en-US" sz="2000" i="1" dirty="0">
                <a:solidFill>
                  <a:srgbClr val="006885"/>
                </a:solidFill>
              </a:rPr>
              <a:t>	</a:t>
            </a: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a:solidFill>
                  <a:srgbClr val="006885"/>
                </a:solidFill>
              </a:rPr>
              <a:t>	</a:t>
            </a:r>
            <a:r>
              <a:rPr lang="en-US" sz="1600" dirty="0" smtClean="0">
                <a:solidFill>
                  <a:schemeClr val="bg1">
                    <a:lumMod val="50000"/>
                  </a:schemeClr>
                </a:solidFill>
              </a:rPr>
              <a:t>Only set for running process. Used to set variables in </a:t>
            </a:r>
            <a:r>
              <a:rPr lang="en-US" sz="1600" dirty="0" smtClean="0">
                <a:solidFill>
                  <a:srgbClr val="006885"/>
                </a:solidFill>
              </a:rPr>
              <a:t>DDC</a:t>
            </a:r>
            <a:r>
              <a:rPr lang="en-US" sz="1600" dirty="0" smtClean="0">
                <a:solidFill>
                  <a:schemeClr val="bg1">
                    <a:lumMod val="50000"/>
                  </a:schemeClr>
                </a:solidFill>
              </a:rPr>
              <a:t> file. </a:t>
            </a:r>
            <a:endParaRPr lang="en-US" sz="1600" dirty="0">
              <a:solidFill>
                <a:schemeClr val="bg1">
                  <a:lumMod val="50000"/>
                </a:schemeClr>
              </a:solidFill>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solidFill>
                  <a:schemeClr val="tx1">
                    <a:lumMod val="50000"/>
                    <a:lumOff val="50000"/>
                  </a:schemeClr>
                </a:solidFill>
                <a:latin typeface="Courier New"/>
                <a:cs typeface="Courier New"/>
              </a:rPr>
              <a:t>	</a:t>
            </a:r>
            <a:r>
              <a:rPr lang="en-US" dirty="0" err="1" smtClean="0">
                <a:solidFill>
                  <a:schemeClr val="tx1">
                    <a:lumMod val="50000"/>
                    <a:lumOff val="50000"/>
                  </a:schemeClr>
                </a:solidFill>
                <a:latin typeface="Courier New"/>
                <a:cs typeface="Courier New"/>
              </a:rPr>
              <a:t>memory_set</a:t>
            </a:r>
            <a:r>
              <a:rPr lang="en-US" dirty="0" smtClean="0">
                <a:solidFill>
                  <a:schemeClr val="tx1">
                    <a:lumMod val="50000"/>
                    <a:lumOff val="50000"/>
                  </a:schemeClr>
                </a:solidFill>
                <a:latin typeface="Courier New"/>
                <a:cs typeface="Courier New"/>
              </a:rPr>
              <a:t> </a:t>
            </a:r>
            <a:r>
              <a:rPr lang="en-US" dirty="0">
                <a:solidFill>
                  <a:schemeClr val="tx1">
                    <a:lumMod val="50000"/>
                    <a:lumOff val="50000"/>
                  </a:schemeClr>
                </a:solidFill>
                <a:latin typeface="Courier New"/>
                <a:cs typeface="Courier New"/>
              </a:rPr>
              <a:t>PROFILER /home</a:t>
            </a:r>
            <a:r>
              <a:rPr lang="en-US" dirty="0" smtClean="0">
                <a:solidFill>
                  <a:schemeClr val="tx1">
                    <a:lumMod val="50000"/>
                    <a:lumOff val="50000"/>
                  </a:schemeClr>
                </a:solidFill>
                <a:latin typeface="Courier New"/>
                <a:cs typeface="Courier New"/>
              </a:rPr>
              <a:t>/dbvrep/log/</a:t>
            </a:r>
            <a:r>
              <a:rPr lang="en-US" dirty="0" err="1">
                <a:solidFill>
                  <a:schemeClr val="tx1">
                    <a:lumMod val="50000"/>
                    <a:lumOff val="50000"/>
                  </a:schemeClr>
                </a:solidFill>
                <a:latin typeface="Courier New"/>
                <a:cs typeface="Courier New"/>
              </a:rPr>
              <a:t>prof_%S.%</a:t>
            </a:r>
            <a:r>
              <a:rPr lang="en-US" dirty="0" err="1" smtClean="0">
                <a:solidFill>
                  <a:schemeClr val="tx1">
                    <a:lumMod val="50000"/>
                    <a:lumOff val="50000"/>
                  </a:schemeClr>
                </a:solidFill>
                <a:latin typeface="Courier New"/>
                <a:cs typeface="Courier New"/>
              </a:rPr>
              <a:t>E</a:t>
            </a:r>
            <a:endParaRPr lang="en-US" dirty="0" smtClean="0">
              <a:solidFill>
                <a:schemeClr val="tx1">
                  <a:lumMod val="50000"/>
                  <a:lumOff val="50000"/>
                </a:schemeClr>
              </a:solidFill>
              <a:latin typeface="Courier New"/>
              <a:cs typeface="Courier New"/>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dirty="0" smtClean="0">
                <a:solidFill>
                  <a:srgbClr val="006885"/>
                </a:solidFill>
              </a:rPr>
              <a:t>send </a:t>
            </a:r>
            <a:r>
              <a:rPr lang="en-US" sz="1800" dirty="0">
                <a:solidFill>
                  <a:srgbClr val="006885"/>
                </a:solidFill>
              </a:rPr>
              <a:t>command </a:t>
            </a:r>
            <a:endParaRPr lang="en-US" sz="1800" dirty="0">
              <a:solidFill>
                <a:schemeClr val="tx1">
                  <a:lumMod val="50000"/>
                  <a:lumOff val="50000"/>
                </a:schemeClr>
              </a:solidFill>
              <a:latin typeface="Courier New"/>
              <a:cs typeface="Courier New"/>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smtClean="0">
                <a:solidFill>
                  <a:schemeClr val="tx1">
                    <a:lumMod val="50000"/>
                    <a:lumOff val="50000"/>
                  </a:schemeClr>
                </a:solidFill>
                <a:latin typeface="Sansation"/>
                <a:cs typeface="Sansation"/>
              </a:rPr>
              <a:t>	Direct set command (without having to stop Mine or Apply)</a:t>
            </a: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solidFill>
                  <a:schemeClr val="tx1">
                    <a:lumMod val="50000"/>
                    <a:lumOff val="50000"/>
                  </a:schemeClr>
                </a:solidFill>
                <a:latin typeface="Courier New"/>
                <a:cs typeface="Courier New"/>
              </a:rPr>
              <a:t>	engine </a:t>
            </a:r>
            <a:r>
              <a:rPr lang="en-US" dirty="0">
                <a:solidFill>
                  <a:schemeClr val="tx1">
                    <a:lumMod val="50000"/>
                    <a:lumOff val="50000"/>
                  </a:schemeClr>
                </a:solidFill>
                <a:latin typeface="Courier New"/>
                <a:cs typeface="Courier New"/>
              </a:rPr>
              <a:t>mine send </a:t>
            </a:r>
            <a:r>
              <a:rPr lang="en-US" dirty="0" err="1">
                <a:solidFill>
                  <a:schemeClr val="tx1">
                    <a:lumMod val="50000"/>
                    <a:lumOff val="50000"/>
                  </a:schemeClr>
                </a:solidFill>
                <a:latin typeface="Courier New"/>
                <a:cs typeface="Courier New"/>
              </a:rPr>
              <a:t>memory_set</a:t>
            </a:r>
            <a:r>
              <a:rPr lang="en-US" dirty="0">
                <a:solidFill>
                  <a:schemeClr val="tx1">
                    <a:lumMod val="50000"/>
                    <a:lumOff val="50000"/>
                  </a:schemeClr>
                </a:solidFill>
                <a:latin typeface="Courier New"/>
                <a:cs typeface="Courier New"/>
              </a:rPr>
              <a:t> PROFILER /</a:t>
            </a:r>
            <a:r>
              <a:rPr lang="en-US" dirty="0" smtClean="0">
                <a:solidFill>
                  <a:schemeClr val="tx1">
                    <a:lumMod val="50000"/>
                    <a:lumOff val="50000"/>
                  </a:schemeClr>
                </a:solidFill>
                <a:latin typeface="Courier New"/>
                <a:cs typeface="Courier New"/>
              </a:rPr>
              <a:t>home/dbvrep/log/</a:t>
            </a:r>
            <a:r>
              <a:rPr lang="en-US" dirty="0" err="1">
                <a:solidFill>
                  <a:schemeClr val="tx1">
                    <a:lumMod val="50000"/>
                    <a:lumOff val="50000"/>
                  </a:schemeClr>
                </a:solidFill>
                <a:latin typeface="Courier New"/>
                <a:cs typeface="Courier New"/>
              </a:rPr>
              <a:t>prof_%S.%E</a:t>
            </a:r>
            <a:endParaRPr lang="en-US" dirty="0">
              <a:solidFill>
                <a:schemeClr val="tx1">
                  <a:lumMod val="50000"/>
                  <a:lumOff val="50000"/>
                </a:schemeClr>
              </a:solidFill>
              <a:latin typeface="Courier New"/>
              <a:cs typeface="Courier New"/>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1600" dirty="0" smtClean="0">
              <a:solidFill>
                <a:schemeClr val="tx1">
                  <a:lumMod val="50000"/>
                  <a:lumOff val="50000"/>
                </a:schemeClr>
              </a:solidFill>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smtClean="0">
                <a:solidFill>
                  <a:schemeClr val="tx1">
                    <a:lumMod val="50000"/>
                    <a:lumOff val="50000"/>
                  </a:schemeClr>
                </a:solidFill>
              </a:rPr>
              <a:t>* Recommended for method for setting most variables</a:t>
            </a: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	</a:t>
            </a: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33218342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Starting and stopping replication</a:t>
            </a:r>
            <a:endParaRPr lang="en-US" dirty="0"/>
          </a:p>
        </p:txBody>
      </p:sp>
      <p:sp>
        <p:nvSpPr>
          <p:cNvPr id="5" name="Content Placeholder 4"/>
          <p:cNvSpPr>
            <a:spLocks noGrp="1"/>
          </p:cNvSpPr>
          <p:nvPr>
            <p:ph idx="1"/>
          </p:nvPr>
        </p:nvSpPr>
        <p:spPr>
          <a:xfrm>
            <a:off x="506662" y="957404"/>
            <a:ext cx="7770563" cy="3503200"/>
          </a:xfrm>
        </p:spPr>
        <p:txBody>
          <a:bodyPr/>
          <a:lstStyle/>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Stopping</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Shutdown from console</a:t>
            </a:r>
          </a:p>
          <a:p>
            <a:pPr marL="1257300" lvl="2"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smtClean="0">
                <a:solidFill>
                  <a:schemeClr val="bg1">
                    <a:lumMod val="50000"/>
                  </a:schemeClr>
                </a:solidFill>
                <a:latin typeface="Courier New"/>
                <a:cs typeface="Courier New"/>
              </a:rPr>
              <a:t>dbvrep&gt; shutdown all</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Killing the dbvrep process with ‘kill -9’</a:t>
            </a: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tx1">
                    <a:lumMod val="50000"/>
                    <a:lumOff val="50000"/>
                  </a:schemeClr>
                </a:solidFill>
              </a:rPr>
              <a:t>Starting</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Startup using the scripts provided</a:t>
            </a: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smtClean="0">
                <a:solidFill>
                  <a:schemeClr val="bg1">
                    <a:lumMod val="50000"/>
                  </a:schemeClr>
                </a:solidFill>
                <a:latin typeface="Courier New"/>
                <a:cs typeface="Courier New"/>
              </a:rPr>
              <a:t>./&lt;</a:t>
            </a:r>
            <a:r>
              <a:rPr lang="en-US" sz="1600" dirty="0" err="1" smtClean="0">
                <a:solidFill>
                  <a:schemeClr val="bg1">
                    <a:lumMod val="50000"/>
                  </a:schemeClr>
                </a:solidFill>
                <a:latin typeface="Courier New"/>
                <a:cs typeface="Courier New"/>
              </a:rPr>
              <a:t>replication_name</a:t>
            </a:r>
            <a:r>
              <a:rPr lang="en-US" sz="1600" dirty="0">
                <a:solidFill>
                  <a:schemeClr val="bg1">
                    <a:lumMod val="50000"/>
                  </a:schemeClr>
                </a:solidFill>
                <a:latin typeface="Courier New"/>
                <a:cs typeface="Courier New"/>
              </a:rPr>
              <a:t>&gt;-run-&lt;hostname&gt;.</a:t>
            </a:r>
            <a:r>
              <a:rPr lang="en-US" sz="1600" dirty="0" err="1">
                <a:solidFill>
                  <a:schemeClr val="bg1">
                    <a:lumMod val="50000"/>
                  </a:schemeClr>
                </a:solidFill>
                <a:latin typeface="Courier New"/>
                <a:cs typeface="Courier New"/>
              </a:rPr>
              <a:t>sh</a:t>
            </a:r>
            <a:r>
              <a:rPr lang="en-US" sz="1600" dirty="0">
                <a:solidFill>
                  <a:schemeClr val="bg1">
                    <a:lumMod val="50000"/>
                  </a:schemeClr>
                </a:solidFill>
                <a:latin typeface="Courier New"/>
                <a:cs typeface="Courier New"/>
              </a:rPr>
              <a:t> </a:t>
            </a:r>
            <a:endParaRPr lang="en-US" sz="1600" dirty="0" smtClean="0">
              <a:solidFill>
                <a:schemeClr val="bg1">
                  <a:lumMod val="50000"/>
                </a:schemeClr>
              </a:solidFill>
              <a:latin typeface="Courier New"/>
              <a:cs typeface="Courier New"/>
            </a:endParaRP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smtClean="0">
                <a:solidFill>
                  <a:schemeClr val="bg1">
                    <a:lumMod val="50000"/>
                  </a:schemeClr>
                </a:solidFill>
              </a:rPr>
              <a:t>Example</a:t>
            </a:r>
            <a:r>
              <a:rPr lang="en-US" sz="1600" dirty="0">
                <a:solidFill>
                  <a:schemeClr val="bg1">
                    <a:lumMod val="50000"/>
                  </a:schemeClr>
                </a:solidFill>
              </a:rPr>
              <a:t>: </a:t>
            </a:r>
            <a:r>
              <a:rPr lang="en-US" sz="1600" dirty="0" smtClean="0">
                <a:solidFill>
                  <a:schemeClr val="bg1">
                    <a:lumMod val="50000"/>
                  </a:schemeClr>
                </a:solidFill>
              </a:rPr>
              <a:t>./</a:t>
            </a:r>
            <a:r>
              <a:rPr lang="en-US" sz="1600" dirty="0" smtClean="0">
                <a:solidFill>
                  <a:schemeClr val="bg1">
                    <a:lumMod val="50000"/>
                  </a:schemeClr>
                </a:solidFill>
                <a:latin typeface="Courier New"/>
                <a:cs typeface="Courier New"/>
              </a:rPr>
              <a:t>d112f</a:t>
            </a:r>
            <a:r>
              <a:rPr lang="en-US" sz="1600" dirty="0">
                <a:solidFill>
                  <a:schemeClr val="bg1">
                    <a:lumMod val="50000"/>
                  </a:schemeClr>
                </a:solidFill>
                <a:latin typeface="Courier New"/>
                <a:cs typeface="Courier New"/>
              </a:rPr>
              <a:t>-run-dbvisit230</a:t>
            </a:r>
            <a:r>
              <a:rPr lang="en-US" sz="1600" dirty="0" smtClean="0">
                <a:solidFill>
                  <a:schemeClr val="bg1">
                    <a:lumMod val="50000"/>
                  </a:schemeClr>
                </a:solidFill>
                <a:latin typeface="Courier New"/>
                <a:cs typeface="Courier New"/>
              </a:rPr>
              <a:t>.dbvisit.com.sh</a:t>
            </a:r>
            <a:endParaRPr lang="en-US" sz="1600" dirty="0">
              <a:solidFill>
                <a:schemeClr val="bg1">
                  <a:lumMod val="50000"/>
                </a:schemeClr>
              </a:solidFill>
              <a:latin typeface="Courier New"/>
              <a:cs typeface="Courier New"/>
            </a:endParaRP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Manually</a:t>
            </a:r>
            <a:endParaRPr lang="en-US" sz="2000" dirty="0">
              <a:solidFill>
                <a:srgbClr val="006885"/>
              </a:solidFill>
            </a:endParaRP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a:solidFill>
                  <a:schemeClr val="bg1">
                    <a:lumMod val="50000"/>
                  </a:schemeClr>
                </a:solidFill>
                <a:latin typeface="Courier New"/>
                <a:cs typeface="Courier New"/>
              </a:rPr>
              <a:t>dbvrep --daemon --</a:t>
            </a:r>
            <a:r>
              <a:rPr lang="en-US" sz="1600" dirty="0" err="1">
                <a:solidFill>
                  <a:schemeClr val="bg1">
                    <a:lumMod val="50000"/>
                  </a:schemeClr>
                </a:solidFill>
                <a:latin typeface="Courier New"/>
                <a:cs typeface="Courier New"/>
              </a:rPr>
              <a:t>ddcfile</a:t>
            </a:r>
            <a:r>
              <a:rPr lang="en-US" sz="1600" dirty="0">
                <a:solidFill>
                  <a:schemeClr val="bg1">
                    <a:lumMod val="50000"/>
                  </a:schemeClr>
                </a:solidFill>
                <a:latin typeface="Courier New"/>
                <a:cs typeface="Courier New"/>
              </a:rPr>
              <a:t> /home/oracle/d112f/d112f-APPLY.ddc start </a:t>
            </a:r>
            <a:r>
              <a:rPr lang="en-US" sz="1600" b="1" dirty="0">
                <a:solidFill>
                  <a:schemeClr val="bg1">
                    <a:lumMod val="50000"/>
                  </a:schemeClr>
                </a:solidFill>
                <a:latin typeface="Courier New"/>
                <a:cs typeface="Courier New"/>
              </a:rPr>
              <a:t>APPLY</a:t>
            </a:r>
            <a:endParaRPr lang="en-US" sz="1600" b="1" dirty="0" smtClean="0">
              <a:solidFill>
                <a:schemeClr val="bg1">
                  <a:lumMod val="50000"/>
                </a:schemeClr>
              </a:solidFill>
              <a:latin typeface="Courier New"/>
              <a:cs typeface="Courier New"/>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solidFill>
                <a:schemeClr val="tx1">
                  <a:lumMod val="50000"/>
                  <a:lumOff val="50000"/>
                </a:schemeClr>
              </a:solidFill>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chemeClr val="tx1">
                  <a:lumMod val="50000"/>
                  <a:lumOff val="50000"/>
                </a:schemeClr>
              </a:solidFill>
            </a:endParaRP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	</a:t>
            </a: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447245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Prepare and </a:t>
            </a:r>
            <a:r>
              <a:rPr lang="en-US" dirty="0" err="1" smtClean="0"/>
              <a:t>unprepare</a:t>
            </a:r>
            <a:r>
              <a:rPr lang="en-US" dirty="0" smtClean="0"/>
              <a:t> tables</a:t>
            </a:r>
            <a:endParaRPr lang="en-US" dirty="0"/>
          </a:p>
        </p:txBody>
      </p:sp>
      <p:sp>
        <p:nvSpPr>
          <p:cNvPr id="5" name="Content Placeholder 4"/>
          <p:cNvSpPr>
            <a:spLocks noGrp="1"/>
          </p:cNvSpPr>
          <p:nvPr>
            <p:ph idx="1"/>
          </p:nvPr>
        </p:nvSpPr>
        <p:spPr>
          <a:xfrm>
            <a:off x="506661" y="903076"/>
            <a:ext cx="8729873" cy="3503200"/>
          </a:xfrm>
        </p:spPr>
        <p:txBody>
          <a:bodyPr/>
          <a:lstStyle/>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Wizard is used to select tables and schemas to be replicated</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When schema is prepared all new tables are automatically replicated (if DDL is turned on)</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Table can be removed with </a:t>
            </a:r>
            <a:r>
              <a:rPr lang="en-US" sz="2000" dirty="0" err="1" smtClean="0">
                <a:solidFill>
                  <a:srgbClr val="006885"/>
                </a:solidFill>
              </a:rPr>
              <a:t>unprepare</a:t>
            </a:r>
            <a:endParaRPr lang="en-US" sz="2000" dirty="0" smtClean="0">
              <a:solidFill>
                <a:srgbClr val="006885"/>
              </a:solidFill>
            </a:endParaRPr>
          </a:p>
          <a:p>
            <a:pPr marL="400050" lvl="1" indent="0">
              <a:spcBef>
                <a:spcPts val="0"/>
              </a:spcBef>
              <a:buClr>
                <a:schemeClr val="bg1">
                  <a:lumMod val="50000"/>
                </a:schemeClr>
              </a:buClr>
              <a:buNone/>
            </a:pPr>
            <a:r>
              <a:rPr lang="en-US" dirty="0">
                <a:latin typeface="Courier New"/>
                <a:cs typeface="Courier New"/>
              </a:rPr>
              <a:t>		dbvrep</a:t>
            </a:r>
            <a:r>
              <a:rPr lang="en-US" dirty="0" smtClean="0">
                <a:latin typeface="Courier New"/>
                <a:cs typeface="Courier New"/>
              </a:rPr>
              <a:t>&gt;UNPREPARE TABLE </a:t>
            </a:r>
            <a:r>
              <a:rPr lang="en-US" dirty="0" err="1">
                <a:latin typeface="Courier New"/>
                <a:cs typeface="Courier New"/>
              </a:rPr>
              <a:t>scott.dept</a:t>
            </a:r>
            <a:endParaRPr lang="en-US" dirty="0">
              <a:latin typeface="Courier New"/>
              <a:cs typeface="Courier New"/>
            </a:endParaRP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New tables, schemas can be added with prepare*</a:t>
            </a:r>
          </a:p>
          <a:p>
            <a:pPr marL="400050" lvl="1" indent="0">
              <a:spcBef>
                <a:spcPts val="0"/>
              </a:spcBef>
              <a:buClr>
                <a:schemeClr val="bg1">
                  <a:lumMod val="50000"/>
                </a:schemeClr>
              </a:buClr>
              <a:buNone/>
            </a:pPr>
            <a:r>
              <a:rPr lang="en-US" dirty="0" smtClean="0">
                <a:latin typeface="Courier New"/>
                <a:cs typeface="Courier New"/>
              </a:rPr>
              <a:t>PREPARE </a:t>
            </a:r>
            <a:r>
              <a:rPr lang="en-US" dirty="0">
                <a:latin typeface="Courier New"/>
                <a:cs typeface="Courier New"/>
              </a:rPr>
              <a:t>[AS OF </a:t>
            </a:r>
            <a:r>
              <a:rPr lang="en-US" dirty="0" err="1">
                <a:latin typeface="Courier New"/>
                <a:cs typeface="Courier New"/>
              </a:rPr>
              <a:t>scn</a:t>
            </a:r>
            <a:r>
              <a:rPr lang="en-US" dirty="0">
                <a:latin typeface="Courier New"/>
                <a:cs typeface="Courier New"/>
              </a:rPr>
              <a:t>] SCHEMA schema [NODDL [RENAME TO </a:t>
            </a:r>
            <a:r>
              <a:rPr lang="en-US" dirty="0" err="1">
                <a:latin typeface="Courier New"/>
                <a:cs typeface="Courier New"/>
              </a:rPr>
              <a:t>newschame</a:t>
            </a:r>
            <a:r>
              <a:rPr lang="en-US" dirty="0" smtClean="0">
                <a:latin typeface="Courier New"/>
                <a:cs typeface="Courier New"/>
              </a:rPr>
              <a:t>]]	</a:t>
            </a:r>
          </a:p>
          <a:p>
            <a:pPr marL="400050" lvl="1" indent="0">
              <a:spcBef>
                <a:spcPts val="0"/>
              </a:spcBef>
              <a:buClr>
                <a:schemeClr val="bg1">
                  <a:lumMod val="50000"/>
                </a:schemeClr>
              </a:buClr>
              <a:buNone/>
            </a:pPr>
            <a:r>
              <a:rPr lang="en-US" dirty="0" smtClean="0">
                <a:latin typeface="Courier New"/>
                <a:cs typeface="Courier New"/>
              </a:rPr>
              <a:t>PREPARE </a:t>
            </a:r>
            <a:r>
              <a:rPr lang="en-US" dirty="0">
                <a:latin typeface="Courier New"/>
                <a:cs typeface="Courier New"/>
              </a:rPr>
              <a:t>[AS OF </a:t>
            </a:r>
            <a:r>
              <a:rPr lang="en-US" dirty="0" err="1">
                <a:latin typeface="Courier New"/>
                <a:cs typeface="Courier New"/>
              </a:rPr>
              <a:t>scn</a:t>
            </a:r>
            <a:r>
              <a:rPr lang="en-US" dirty="0">
                <a:latin typeface="Courier New"/>
                <a:cs typeface="Courier New"/>
              </a:rPr>
              <a:t>] TABLE </a:t>
            </a:r>
            <a:r>
              <a:rPr lang="en-US" dirty="0" err="1">
                <a:latin typeface="Courier New"/>
                <a:cs typeface="Courier New"/>
              </a:rPr>
              <a:t>schema.table</a:t>
            </a:r>
            <a:r>
              <a:rPr lang="en-US" dirty="0">
                <a:latin typeface="Courier New"/>
                <a:cs typeface="Courier New"/>
              </a:rPr>
              <a:t> [NODDL [RENAME </a:t>
            </a:r>
            <a:r>
              <a:rPr lang="en-US" dirty="0" smtClean="0">
                <a:latin typeface="Courier New"/>
                <a:cs typeface="Courier New"/>
              </a:rPr>
              <a:t>TO </a:t>
            </a:r>
            <a:r>
              <a:rPr lang="en-US" dirty="0" err="1" smtClean="0">
                <a:latin typeface="Courier New"/>
                <a:cs typeface="Courier New"/>
              </a:rPr>
              <a:t>newschema.newtable</a:t>
            </a:r>
            <a:r>
              <a:rPr lang="en-US" dirty="0">
                <a:latin typeface="Courier New"/>
                <a:cs typeface="Courier New"/>
              </a:rPr>
              <a:t>]</a:t>
            </a:r>
            <a:r>
              <a:rPr lang="en-US" dirty="0" smtClean="0">
                <a:latin typeface="Courier New"/>
                <a:cs typeface="Courier New"/>
              </a:rPr>
              <a:t>]</a:t>
            </a:r>
          </a:p>
          <a:p>
            <a:pPr marL="400050" lvl="1" indent="0">
              <a:spcBef>
                <a:spcPts val="0"/>
              </a:spcBef>
              <a:buClr>
                <a:schemeClr val="bg1">
                  <a:lumMod val="50000"/>
                </a:schemeClr>
              </a:buClr>
              <a:buNone/>
            </a:pPr>
            <a:r>
              <a:rPr lang="en-US" dirty="0" smtClean="0"/>
              <a:t>Example:</a:t>
            </a:r>
          </a:p>
          <a:p>
            <a:pPr marL="400050" lvl="1" indent="0">
              <a:spcBef>
                <a:spcPts val="0"/>
              </a:spcBef>
              <a:buClr>
                <a:schemeClr val="bg1">
                  <a:lumMod val="50000"/>
                </a:schemeClr>
              </a:buClr>
              <a:buNone/>
            </a:pPr>
            <a:r>
              <a:rPr lang="en-US" dirty="0">
                <a:latin typeface="Courier New"/>
                <a:cs typeface="Courier New"/>
              </a:rPr>
              <a:t>	</a:t>
            </a:r>
            <a:r>
              <a:rPr lang="en-US" dirty="0" smtClean="0">
                <a:latin typeface="Courier New"/>
                <a:cs typeface="Courier New"/>
              </a:rPr>
              <a:t>	dbvrep&gt;prepare table </a:t>
            </a:r>
            <a:r>
              <a:rPr lang="en-US" dirty="0" err="1" smtClean="0">
                <a:latin typeface="Courier New"/>
                <a:cs typeface="Courier New"/>
              </a:rPr>
              <a:t>scott.dept</a:t>
            </a:r>
            <a:endParaRPr lang="en-US" dirty="0" smtClean="0">
              <a:latin typeface="Courier New"/>
              <a:cs typeface="Courier New"/>
            </a:endParaRPr>
          </a:p>
          <a:p>
            <a:pPr marL="400050" lvl="1" indent="0">
              <a:spcBef>
                <a:spcPts val="0"/>
              </a:spcBef>
              <a:buNone/>
            </a:pPr>
            <a:endParaRPr lang="en-US" dirty="0" smtClean="0"/>
          </a:p>
          <a:p>
            <a:pPr marL="400050" lvl="1" indent="0">
              <a:spcBef>
                <a:spcPts val="0"/>
              </a:spcBef>
              <a:buNone/>
            </a:pPr>
            <a:r>
              <a:rPr lang="en-US" dirty="0" smtClean="0"/>
              <a:t>* </a:t>
            </a:r>
            <a:r>
              <a:rPr lang="en-US" sz="1600" dirty="0" smtClean="0"/>
              <a:t>Enables </a:t>
            </a:r>
            <a:r>
              <a:rPr lang="en-US" sz="1600" dirty="0"/>
              <a:t>supplemental logging on primary </a:t>
            </a:r>
            <a:r>
              <a:rPr lang="en-US" sz="1600" dirty="0" smtClean="0"/>
              <a:t>keys</a:t>
            </a:r>
          </a:p>
        </p:txBody>
      </p:sp>
    </p:spTree>
    <p:extLst>
      <p:ext uri="{BB962C8B-B14F-4D97-AF65-F5344CB8AC3E}">
        <p14:creationId xmlns:p14="http://schemas.microsoft.com/office/powerpoint/2010/main" xmlns="" val="21276479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Monitoring</a:t>
            </a:r>
            <a:endParaRPr lang="en-US" dirty="0"/>
          </a:p>
        </p:txBody>
      </p:sp>
      <p:sp>
        <p:nvSpPr>
          <p:cNvPr id="5" name="Content Placeholder 4"/>
          <p:cNvSpPr>
            <a:spLocks noGrp="1"/>
          </p:cNvSpPr>
          <p:nvPr>
            <p:ph idx="1"/>
          </p:nvPr>
        </p:nvSpPr>
        <p:spPr>
          <a:xfrm>
            <a:off x="506662" y="874840"/>
            <a:ext cx="7770563" cy="3503200"/>
          </a:xfrm>
        </p:spPr>
        <p:txBody>
          <a:bodyPr/>
          <a:lstStyle/>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Conflicts and conflict resolution</a:t>
            </a:r>
            <a:endParaRPr lang="en-US" sz="2000" dirty="0" smtClean="0">
              <a:solidFill>
                <a:srgbClr val="006885"/>
              </a:solidFill>
            </a:endParaRP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How do I know my data is in </a:t>
            </a:r>
            <a:r>
              <a:rPr lang="en-US" sz="2000" dirty="0" smtClean="0">
                <a:solidFill>
                  <a:srgbClr val="006885"/>
                </a:solidFill>
              </a:rPr>
              <a:t>sync</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Notification</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Setting </a:t>
            </a:r>
            <a:r>
              <a:rPr lang="en-US" sz="2000" dirty="0" smtClean="0">
                <a:solidFill>
                  <a:srgbClr val="006885"/>
                </a:solidFill>
              </a:rPr>
              <a:t>thresholds</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solidFill>
                <a:srgbClr val="006885"/>
              </a:solidFill>
            </a:endParaRP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144784000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Conflicts and conflict resolution</a:t>
            </a:r>
            <a:endParaRPr lang="en-US" dirty="0"/>
          </a:p>
        </p:txBody>
      </p:sp>
      <p:sp>
        <p:nvSpPr>
          <p:cNvPr id="5" name="Content Placeholder 4"/>
          <p:cNvSpPr>
            <a:spLocks noGrp="1"/>
          </p:cNvSpPr>
          <p:nvPr>
            <p:ph idx="1"/>
          </p:nvPr>
        </p:nvSpPr>
        <p:spPr>
          <a:xfrm>
            <a:off x="506662" y="1072857"/>
            <a:ext cx="7770563" cy="3503200"/>
          </a:xfrm>
        </p:spPr>
        <p:txBody>
          <a:bodyPr/>
          <a:lstStyle/>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Conflict </a:t>
            </a:r>
            <a:r>
              <a:rPr lang="en-US" sz="2000" dirty="0">
                <a:solidFill>
                  <a:srgbClr val="006885"/>
                </a:solidFill>
              </a:rPr>
              <a:t>detection </a:t>
            </a:r>
            <a:endParaRPr lang="en-US" sz="2000" dirty="0" smtClean="0">
              <a:solidFill>
                <a:srgbClr val="006885"/>
              </a:solidFill>
            </a:endParaRPr>
          </a:p>
          <a:p>
            <a:pPr marL="1257300" lvl="3"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latin typeface="Courier New"/>
                <a:cs typeface="Courier New"/>
              </a:rPr>
              <a:t>d</a:t>
            </a:r>
            <a:r>
              <a:rPr lang="en-US" dirty="0" smtClean="0">
                <a:latin typeface="Courier New"/>
                <a:cs typeface="Courier New"/>
              </a:rPr>
              <a:t>bvrep&gt; show conflict</a:t>
            </a:r>
            <a:endParaRPr lang="en-US" dirty="0">
              <a:latin typeface="Courier New"/>
              <a:cs typeface="Courier New"/>
            </a:endParaRP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Conflict resolution </a:t>
            </a:r>
            <a:endParaRPr lang="en-US" sz="2000" dirty="0" smtClean="0">
              <a:solidFill>
                <a:srgbClr val="006885"/>
              </a:solidFill>
            </a:endParaRPr>
          </a:p>
          <a:p>
            <a:pPr marL="1257300" lvl="3"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latin typeface="Courier New"/>
                <a:cs typeface="Courier New"/>
              </a:rPr>
              <a:t>dbvrep&gt; </a:t>
            </a:r>
            <a:r>
              <a:rPr lang="en-US" dirty="0" smtClean="0">
                <a:latin typeface="Courier New"/>
                <a:cs typeface="Courier New"/>
              </a:rPr>
              <a:t>resolve conflict</a:t>
            </a:r>
            <a:endParaRPr lang="en-US" dirty="0">
              <a:latin typeface="Courier New"/>
              <a:cs typeface="Courier New"/>
            </a:endParaRP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Conflict </a:t>
            </a:r>
            <a:r>
              <a:rPr lang="en-US" sz="2000" dirty="0">
                <a:solidFill>
                  <a:srgbClr val="006885"/>
                </a:solidFill>
              </a:rPr>
              <a:t>handling </a:t>
            </a:r>
            <a:endParaRPr lang="en-US" sz="2000" dirty="0" smtClean="0">
              <a:solidFill>
                <a:srgbClr val="006885"/>
              </a:solidFill>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set </a:t>
            </a:r>
            <a:r>
              <a:rPr lang="en-US" sz="2000" dirty="0"/>
              <a:t>predefined rules to say what to do when a conflict </a:t>
            </a:r>
            <a:r>
              <a:rPr lang="en-US" sz="2000" dirty="0" smtClean="0"/>
              <a:t>occurs</a:t>
            </a:r>
            <a:r>
              <a:rPr lang="en-US" sz="2000" dirty="0"/>
              <a:t> </a:t>
            </a:r>
            <a:r>
              <a:rPr lang="en-US" sz="2000" dirty="0" smtClean="0"/>
              <a:t>(includes setting PL/SQL business rules)</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dbvrep&gt; </a:t>
            </a:r>
            <a:r>
              <a:rPr lang="en-US" dirty="0" err="1" smtClean="0">
                <a:latin typeface="Courier New"/>
                <a:cs typeface="Courier New"/>
              </a:rPr>
              <a:t>set_conflict_handlers</a:t>
            </a:r>
            <a:endParaRPr lang="en-US" dirty="0" smtClean="0">
              <a:latin typeface="Courier New"/>
              <a:cs typeface="Courier New"/>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dbvrep&gt; </a:t>
            </a:r>
            <a:r>
              <a:rPr lang="en-US" dirty="0" err="1" smtClean="0">
                <a:latin typeface="Courier New"/>
                <a:cs typeface="Courier New"/>
              </a:rPr>
              <a:t>show_conflict_handlers</a:t>
            </a:r>
            <a:endParaRPr lang="en-US" dirty="0" smtClean="0">
              <a:latin typeface="Courier New"/>
              <a:cs typeface="Courier New"/>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50829452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solidFill>
                  <a:schemeClr val="bg1">
                    <a:lumMod val="50000"/>
                  </a:schemeClr>
                </a:solidFill>
                <a:latin typeface="Arial"/>
                <a:cs typeface="Arial"/>
              </a:rPr>
              <a:t>Conflicts principle - Identification</a:t>
            </a:r>
            <a:endParaRPr lang="en-US" dirty="0"/>
          </a:p>
        </p:txBody>
      </p:sp>
      <p:sp>
        <p:nvSpPr>
          <p:cNvPr id="5" name="Content Placeholder 4"/>
          <p:cNvSpPr>
            <a:spLocks noGrp="1"/>
          </p:cNvSpPr>
          <p:nvPr>
            <p:ph idx="1"/>
          </p:nvPr>
        </p:nvSpPr>
        <p:spPr>
          <a:xfrm>
            <a:off x="513961" y="917546"/>
            <a:ext cx="8147705" cy="3638843"/>
          </a:xfrm>
        </p:spPr>
        <p:txBody>
          <a:bodyPr/>
          <a:lstStyle/>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For </a:t>
            </a:r>
            <a:r>
              <a:rPr lang="en-US" sz="2000" dirty="0"/>
              <a:t>the data in the table to be </a:t>
            </a:r>
            <a:r>
              <a:rPr lang="en-US" sz="2000" dirty="0" smtClean="0"/>
              <a:t>successfully </a:t>
            </a:r>
            <a:r>
              <a:rPr lang="en-US" sz="2000" dirty="0" smtClean="0">
                <a:solidFill>
                  <a:srgbClr val="006885"/>
                </a:solidFill>
              </a:rPr>
              <a:t>replicated</a:t>
            </a:r>
            <a:r>
              <a:rPr lang="en-US" sz="2000" dirty="0"/>
              <a:t>, </a:t>
            </a:r>
            <a:r>
              <a:rPr lang="en-US" sz="2000" dirty="0">
                <a:solidFill>
                  <a:srgbClr val="006885"/>
                </a:solidFill>
              </a:rPr>
              <a:t>each row</a:t>
            </a:r>
            <a:r>
              <a:rPr lang="en-US" sz="2000" dirty="0"/>
              <a:t> in the </a:t>
            </a:r>
            <a:r>
              <a:rPr lang="en-US" sz="2000" dirty="0" smtClean="0"/>
              <a:t>source table </a:t>
            </a:r>
            <a:r>
              <a:rPr lang="en-US" sz="2000" dirty="0"/>
              <a:t>must be </a:t>
            </a:r>
            <a:r>
              <a:rPr lang="en-US" sz="2000" dirty="0">
                <a:solidFill>
                  <a:srgbClr val="006885"/>
                </a:solidFill>
              </a:rPr>
              <a:t>uniquely</a:t>
            </a:r>
            <a:r>
              <a:rPr lang="en-US" sz="2000" dirty="0"/>
              <a:t> identified</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chemeClr val="tx1">
                  <a:lumMod val="50000"/>
                  <a:lumOff val="50000"/>
                </a:schemeClr>
              </a:solidFill>
            </a:endParaRP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tx1">
                    <a:lumMod val="50000"/>
                    <a:lumOff val="50000"/>
                  </a:schemeClr>
                </a:solidFill>
              </a:rPr>
              <a:t>To </a:t>
            </a:r>
            <a:r>
              <a:rPr lang="en-US" sz="2000" dirty="0" smtClean="0">
                <a:solidFill>
                  <a:srgbClr val="006885"/>
                </a:solidFill>
              </a:rPr>
              <a:t>uniquely</a:t>
            </a:r>
            <a:r>
              <a:rPr lang="en-US" sz="2000" dirty="0" smtClean="0">
                <a:solidFill>
                  <a:schemeClr val="tx1">
                    <a:lumMod val="50000"/>
                    <a:lumOff val="50000"/>
                  </a:schemeClr>
                </a:solidFill>
              </a:rPr>
              <a:t> identify each row, ONE of the following must be true:</a:t>
            </a:r>
          </a:p>
          <a:p>
            <a:pPr marL="857250" lvl="1" indent="-457200">
              <a:buClr>
                <a:srgbClr val="419F50"/>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Primary key</a:t>
            </a:r>
            <a:endParaRPr lang="en-US" sz="2000" dirty="0"/>
          </a:p>
          <a:p>
            <a:pPr marL="857250" lvl="1" indent="-457200">
              <a:buClr>
                <a:srgbClr val="419F50"/>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Unique key </a:t>
            </a:r>
          </a:p>
          <a:p>
            <a:pPr marL="857250" lvl="1" indent="-457200">
              <a:buClr>
                <a:srgbClr val="419F50"/>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All data in columns in row must produce a unique result</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If none are true, then table replication may cause conflicts</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smtClean="0"/>
              <a:t>		</a:t>
            </a:r>
            <a:endParaRPr lang="en-US" dirty="0" smtClean="0"/>
          </a:p>
          <a:p>
            <a:pPr>
              <a:spcBef>
                <a:spcPts val="0"/>
              </a:spcBef>
            </a:pPr>
            <a:endParaRPr lang="en-US" dirty="0" smtClean="0"/>
          </a:p>
          <a:p>
            <a:pPr>
              <a:spcBef>
                <a:spcPts val="0"/>
              </a:spcBef>
            </a:pPr>
            <a:endParaRPr lang="en-US" dirty="0" smtClean="0"/>
          </a:p>
          <a:p>
            <a:pPr>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90533227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When is data in sync</a:t>
            </a:r>
            <a:endParaRPr lang="en-US" dirty="0"/>
          </a:p>
        </p:txBody>
      </p:sp>
      <p:sp>
        <p:nvSpPr>
          <p:cNvPr id="5" name="Content Placeholder 4"/>
          <p:cNvSpPr>
            <a:spLocks noGrp="1"/>
          </p:cNvSpPr>
          <p:nvPr>
            <p:ph idx="1"/>
          </p:nvPr>
        </p:nvSpPr>
        <p:spPr>
          <a:xfrm>
            <a:off x="506662" y="1072857"/>
            <a:ext cx="7770563" cy="3503200"/>
          </a:xfrm>
        </p:spPr>
        <p:txBody>
          <a:bodyPr/>
          <a:lstStyle/>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Progress shows 100% complete</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No conflicts</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Setup correct thresholds </a:t>
            </a:r>
          </a:p>
          <a:p>
            <a:pPr>
              <a:spcBef>
                <a:spcPts val="0"/>
              </a:spcBef>
            </a:pPr>
            <a:endParaRPr lang="en-US" dirty="0" smtClean="0"/>
          </a:p>
          <a:p>
            <a:pPr marL="0" indent="0">
              <a:spcBef>
                <a:spcPts val="0"/>
              </a:spcBef>
              <a:buNone/>
            </a:pPr>
            <a:r>
              <a:rPr lang="en-US" sz="2000" dirty="0"/>
              <a:t>Data </a:t>
            </a:r>
            <a:r>
              <a:rPr lang="en-US" sz="2000" dirty="0" smtClean="0"/>
              <a:t>divergence</a:t>
            </a:r>
          </a:p>
          <a:p>
            <a:pPr marL="358775" indent="0">
              <a:spcBef>
                <a:spcPts val="0"/>
              </a:spcBef>
              <a:buNone/>
            </a:pPr>
            <a:r>
              <a:rPr lang="en-US" sz="2000" dirty="0" smtClean="0">
                <a:solidFill>
                  <a:srgbClr val="006885"/>
                </a:solidFill>
              </a:rPr>
              <a:t>When </a:t>
            </a:r>
            <a:r>
              <a:rPr lang="en-US" sz="2000" dirty="0">
                <a:solidFill>
                  <a:srgbClr val="006885"/>
                </a:solidFill>
              </a:rPr>
              <a:t>data differences occur between source and target </a:t>
            </a:r>
            <a:r>
              <a:rPr lang="en-US" sz="2000" dirty="0" smtClean="0">
                <a:solidFill>
                  <a:srgbClr val="006885"/>
                </a:solidFill>
              </a:rPr>
              <a:t>environments</a:t>
            </a:r>
          </a:p>
          <a:p>
            <a:pPr marL="358775" indent="0">
              <a:spcBef>
                <a:spcPts val="0"/>
              </a:spcBef>
              <a:buNone/>
            </a:pPr>
            <a:r>
              <a:rPr lang="en-US" sz="2000" dirty="0">
                <a:solidFill>
                  <a:srgbClr val="006885"/>
                </a:solidFill>
              </a:rPr>
              <a:t>Can use DBMS_COMPARISON to compare both datasets and generate SQL for the </a:t>
            </a:r>
            <a:r>
              <a:rPr lang="en-US" sz="2000" dirty="0" smtClean="0">
                <a:solidFill>
                  <a:srgbClr val="006885"/>
                </a:solidFill>
              </a:rPr>
              <a:t>differences</a:t>
            </a:r>
          </a:p>
          <a:p>
            <a:pPr marL="0" indent="0">
              <a:spcBef>
                <a:spcPts val="0"/>
              </a:spcBef>
              <a:buNone/>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00983924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Notifications settings</a:t>
            </a:r>
            <a:endParaRPr lang="en-US" dirty="0"/>
          </a:p>
        </p:txBody>
      </p:sp>
      <p:sp>
        <p:nvSpPr>
          <p:cNvPr id="5" name="Content Placeholder 4"/>
          <p:cNvSpPr>
            <a:spLocks noGrp="1"/>
          </p:cNvSpPr>
          <p:nvPr>
            <p:ph idx="1"/>
          </p:nvPr>
        </p:nvSpPr>
        <p:spPr>
          <a:xfrm>
            <a:off x="506662" y="903076"/>
            <a:ext cx="7770563" cy="3503200"/>
          </a:xfrm>
        </p:spPr>
        <p:txBody>
          <a:bodyPr/>
          <a:lstStyle/>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smtClean="0">
                <a:latin typeface="Courier New"/>
                <a:cs typeface="Courier New"/>
              </a:rPr>
              <a:t>*</a:t>
            </a:r>
            <a:r>
              <a:rPr lang="en-US" sz="1200" dirty="0">
                <a:latin typeface="Courier New"/>
                <a:cs typeface="Courier New"/>
              </a:rPr>
              <a:t>.NOTIFY_SEND_HEARTBEAT_TIME24 = 0800:1300</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a:latin typeface="Courier New"/>
                <a:cs typeface="Courier New"/>
              </a:rPr>
              <a:t>*.NOTIFY_DAILY_LIST_PROGRESS_TIME24 = 0700</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a:latin typeface="Courier New"/>
                <a:cs typeface="Courier New"/>
              </a:rPr>
              <a:t>*.NOTIFY_PROGRESS_DIFFERENCE_PERC = 10</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a:latin typeface="Courier New"/>
                <a:cs typeface="Courier New"/>
              </a:rPr>
              <a:t>*.NOTIFY_PEER_DOWN = ALL</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a:latin typeface="Courier New"/>
                <a:cs typeface="Courier New"/>
              </a:rPr>
              <a:t>*.NOTIFY_TIME_DIFFERENCE = 300</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a:latin typeface="Courier New"/>
                <a:cs typeface="Courier New"/>
              </a:rPr>
              <a:t>*.NOTIFY_ALL_EMAIL = </a:t>
            </a:r>
            <a:r>
              <a:rPr lang="en-US" sz="1200" dirty="0" err="1" smtClean="0">
                <a:latin typeface="Courier New"/>
                <a:cs typeface="Courier New"/>
              </a:rPr>
              <a:t>dba@mycompany.com</a:t>
            </a:r>
            <a:endParaRPr lang="en-US" sz="1200" dirty="0">
              <a:latin typeface="Courier New"/>
              <a:cs typeface="Courier New"/>
            </a:endParaRP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a:latin typeface="Courier New"/>
                <a:cs typeface="Courier New"/>
              </a:rPr>
              <a:t>*.NOTIFY_SCN_DIFFERENCE = 1000</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a:latin typeface="Courier New"/>
                <a:cs typeface="Courier New"/>
              </a:rPr>
              <a:t>*.NOTIFY_CONFLICT_THRESHOLD = 100</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a:latin typeface="Courier New"/>
                <a:cs typeface="Courier New"/>
              </a:rPr>
              <a:t>*.NOTIFY_SUCCESS_EMAIL = OFF</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a:latin typeface="Courier New"/>
                <a:cs typeface="Courier New"/>
              </a:rPr>
              <a:t>*.NOTIFY_ALERT_EMAIL = OFF</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a:latin typeface="Courier New"/>
                <a:cs typeface="Courier New"/>
              </a:rPr>
              <a:t>*.NOTIFY_SEQUENCE_DIFFERENCE = 10</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a:latin typeface="Courier New"/>
                <a:cs typeface="Courier New"/>
              </a:rPr>
              <a:t>*.NOTIFY_EXCEEDED_CYCLE_NUM = </a:t>
            </a:r>
            <a:r>
              <a:rPr lang="en-US" sz="1200" dirty="0" smtClean="0">
                <a:latin typeface="Courier New"/>
                <a:cs typeface="Courier New"/>
              </a:rPr>
              <a:t>2        </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smtClean="0">
                <a:latin typeface="Courier New"/>
                <a:cs typeface="Courier New"/>
              </a:rPr>
              <a:t>*</a:t>
            </a:r>
            <a:r>
              <a:rPr lang="en-US" sz="1200" dirty="0">
                <a:latin typeface="Courier New"/>
                <a:cs typeface="Courier New"/>
              </a:rPr>
              <a:t>.NOTIFY_INTERVAL_BETWEEN_CHECK = </a:t>
            </a:r>
            <a:r>
              <a:rPr lang="en-US" sz="1200" dirty="0" smtClean="0">
                <a:latin typeface="Courier New"/>
                <a:cs typeface="Courier New"/>
              </a:rPr>
              <a:t>5m</a:t>
            </a:r>
            <a:endParaRPr lang="en-US" sz="1200" dirty="0" smtClean="0">
              <a:solidFill>
                <a:srgbClr val="006885"/>
              </a:solidFill>
            </a:endParaRP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338222477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5"/>
          <p:cNvSpPr>
            <a:spLocks noGrp="1"/>
          </p:cNvSpPr>
          <p:nvPr>
            <p:ph type="ctrTitle"/>
          </p:nvPr>
        </p:nvSpPr>
        <p:spPr bwMode="auto">
          <a:xfrm>
            <a:off x="509588" y="282575"/>
            <a:ext cx="659606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eaLnBrk="1" hangingPunct="1"/>
            <a:r>
              <a:rPr lang="en-US" sz="3200">
                <a:latin typeface="Sansation" charset="0"/>
                <a:cs typeface="Arial" charset="0"/>
              </a:rPr>
              <a:t>Two Replication Types</a:t>
            </a:r>
          </a:p>
        </p:txBody>
      </p:sp>
      <p:pic>
        <p:nvPicPr>
          <p:cNvPr id="32770" name="Picture 8" descr="Dbvisit_Replicate_LR.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750" y="1230313"/>
            <a:ext cx="727075"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Picture 9" descr="Dbvisit_Standby_LR.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31813" y="2984500"/>
            <a:ext cx="727075"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Text Placeholder 2"/>
          <p:cNvSpPr>
            <a:spLocks noGrp="1"/>
          </p:cNvSpPr>
          <p:nvPr>
            <p:ph type="body" sz="quarter" idx="4294967295"/>
          </p:nvPr>
        </p:nvSpPr>
        <p:spPr bwMode="auto">
          <a:xfrm>
            <a:off x="1266825" y="849313"/>
            <a:ext cx="7059613" cy="36099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p>
            <a:pPr marL="361950" indent="-361950" eaLnBrk="1" hangingPunct="1">
              <a:lnSpc>
                <a:spcPct val="90000"/>
              </a:lnSpc>
              <a:buFont typeface="Arial" charset="0"/>
              <a:buNone/>
            </a:pPr>
            <a:r>
              <a:rPr lang="en-NZ" sz="1800" dirty="0">
                <a:solidFill>
                  <a:srgbClr val="006885"/>
                </a:solidFill>
                <a:latin typeface="Sansation" charset="0"/>
              </a:rPr>
              <a:t>Physical Replication</a:t>
            </a:r>
            <a:r>
              <a:rPr lang="en-NZ" sz="1800" dirty="0">
                <a:latin typeface="Sansation" charset="0"/>
              </a:rPr>
              <a:t> </a:t>
            </a:r>
            <a:endParaRPr lang="en-US" sz="1800" dirty="0">
              <a:solidFill>
                <a:schemeClr val="accent1"/>
              </a:solidFill>
              <a:latin typeface="Sansation" charset="0"/>
            </a:endParaRPr>
          </a:p>
          <a:p>
            <a:pPr marL="361950" indent="-361950" eaLnBrk="1" hangingPunct="1">
              <a:lnSpc>
                <a:spcPct val="90000"/>
              </a:lnSpc>
            </a:pPr>
            <a:r>
              <a:rPr lang="ja-JP" altLang="en-US" sz="1600" dirty="0">
                <a:solidFill>
                  <a:srgbClr val="808285"/>
                </a:solidFill>
                <a:latin typeface="Sansation" charset="0"/>
              </a:rPr>
              <a:t>“</a:t>
            </a:r>
            <a:r>
              <a:rPr lang="en-US" altLang="ja-JP" sz="1600" dirty="0">
                <a:solidFill>
                  <a:srgbClr val="808285"/>
                </a:solidFill>
                <a:latin typeface="Sansation" charset="0"/>
              </a:rPr>
              <a:t>One on one</a:t>
            </a:r>
            <a:r>
              <a:rPr lang="ja-JP" altLang="en-US" sz="1600" dirty="0">
                <a:solidFill>
                  <a:srgbClr val="808285"/>
                </a:solidFill>
                <a:latin typeface="Sansation" charset="0"/>
              </a:rPr>
              <a:t>”</a:t>
            </a:r>
            <a:r>
              <a:rPr lang="en-US" altLang="ja-JP" sz="1600" dirty="0">
                <a:solidFill>
                  <a:srgbClr val="808285"/>
                </a:solidFill>
                <a:latin typeface="Sansation" charset="0"/>
              </a:rPr>
              <a:t> copy of the primary database in permanent recovery</a:t>
            </a:r>
          </a:p>
          <a:p>
            <a:pPr marL="361950" indent="-361950" eaLnBrk="1" hangingPunct="1">
              <a:lnSpc>
                <a:spcPct val="90000"/>
              </a:lnSpc>
            </a:pPr>
            <a:r>
              <a:rPr lang="en-US" sz="1600" dirty="0">
                <a:solidFill>
                  <a:srgbClr val="808285"/>
                </a:solidFill>
                <a:latin typeface="Sansation" charset="0"/>
              </a:rPr>
              <a:t>Use redo apply to keep up to date</a:t>
            </a:r>
          </a:p>
          <a:p>
            <a:pPr marL="361950" indent="-361950" eaLnBrk="1" hangingPunct="1">
              <a:lnSpc>
                <a:spcPct val="90000"/>
              </a:lnSpc>
            </a:pPr>
            <a:r>
              <a:rPr lang="en-US" sz="1600" dirty="0">
                <a:solidFill>
                  <a:srgbClr val="808285"/>
                </a:solidFill>
                <a:latin typeface="Sansation" charset="0"/>
              </a:rPr>
              <a:t>100% binary copy, database are exact replicas </a:t>
            </a:r>
          </a:p>
          <a:p>
            <a:pPr marL="361950" indent="-361950" eaLnBrk="1" hangingPunct="1">
              <a:lnSpc>
                <a:spcPct val="90000"/>
              </a:lnSpc>
            </a:pPr>
            <a:r>
              <a:rPr lang="en-US" sz="1600" dirty="0">
                <a:solidFill>
                  <a:srgbClr val="808285"/>
                </a:solidFill>
                <a:latin typeface="Sansation" charset="0"/>
              </a:rPr>
              <a:t>Referred to as a standby database</a:t>
            </a:r>
          </a:p>
          <a:p>
            <a:pPr marL="361950" indent="-361950">
              <a:lnSpc>
                <a:spcPct val="90000"/>
              </a:lnSpc>
            </a:pPr>
            <a:r>
              <a:rPr lang="en-US" sz="1600" dirty="0">
                <a:solidFill>
                  <a:srgbClr val="0083A1"/>
                </a:solidFill>
                <a:latin typeface="Sansation" charset="0"/>
              </a:rPr>
              <a:t>Best suited for DR</a:t>
            </a:r>
          </a:p>
          <a:p>
            <a:pPr marL="361950" indent="-361950" eaLnBrk="1" hangingPunct="1">
              <a:lnSpc>
                <a:spcPct val="90000"/>
              </a:lnSpc>
              <a:buFont typeface="Arial" charset="0"/>
              <a:buNone/>
            </a:pPr>
            <a:endParaRPr lang="en-US" sz="1200" dirty="0">
              <a:solidFill>
                <a:srgbClr val="808285"/>
              </a:solidFill>
              <a:latin typeface="Sansation" charset="0"/>
            </a:endParaRPr>
          </a:p>
          <a:p>
            <a:pPr marL="361950" indent="-361950" eaLnBrk="1" hangingPunct="1">
              <a:lnSpc>
                <a:spcPct val="90000"/>
              </a:lnSpc>
              <a:buFont typeface="Arial" charset="0"/>
              <a:buNone/>
            </a:pPr>
            <a:r>
              <a:rPr lang="en-NZ" sz="1800" dirty="0">
                <a:solidFill>
                  <a:srgbClr val="8EC02F"/>
                </a:solidFill>
                <a:latin typeface="Sansation" charset="0"/>
              </a:rPr>
              <a:t>Logical Replication</a:t>
            </a:r>
            <a:endParaRPr lang="en-US" sz="1800" dirty="0">
              <a:solidFill>
                <a:srgbClr val="8EC02F"/>
              </a:solidFill>
              <a:latin typeface="Sansation" charset="0"/>
            </a:endParaRPr>
          </a:p>
          <a:p>
            <a:pPr marL="361950" indent="-361950" eaLnBrk="1" hangingPunct="1">
              <a:lnSpc>
                <a:spcPct val="90000"/>
              </a:lnSpc>
            </a:pPr>
            <a:r>
              <a:rPr lang="en-US" sz="1600" dirty="0">
                <a:solidFill>
                  <a:srgbClr val="808285"/>
                </a:solidFill>
                <a:latin typeface="Sansation" charset="0"/>
              </a:rPr>
              <a:t>Independent 2</a:t>
            </a:r>
            <a:r>
              <a:rPr lang="en-US" sz="1600" baseline="30000" dirty="0">
                <a:solidFill>
                  <a:srgbClr val="808285"/>
                </a:solidFill>
                <a:latin typeface="Sansation" charset="0"/>
              </a:rPr>
              <a:t>nd</a:t>
            </a:r>
            <a:r>
              <a:rPr lang="en-US" sz="1600" dirty="0">
                <a:solidFill>
                  <a:srgbClr val="808285"/>
                </a:solidFill>
                <a:latin typeface="Sansation" charset="0"/>
              </a:rPr>
              <a:t> database in sync by replication mechanism</a:t>
            </a:r>
          </a:p>
          <a:p>
            <a:pPr marL="361950" indent="-361950" eaLnBrk="1" hangingPunct="1">
              <a:lnSpc>
                <a:spcPct val="90000"/>
              </a:lnSpc>
            </a:pPr>
            <a:r>
              <a:rPr lang="en-US" sz="1600" dirty="0">
                <a:solidFill>
                  <a:srgbClr val="808285"/>
                </a:solidFill>
                <a:latin typeface="Sansation" charset="0"/>
              </a:rPr>
              <a:t>Uses SQL statements to keep up to date</a:t>
            </a:r>
          </a:p>
          <a:p>
            <a:pPr marL="361950" indent="-361950" eaLnBrk="1" hangingPunct="1">
              <a:lnSpc>
                <a:spcPct val="90000"/>
              </a:lnSpc>
            </a:pPr>
            <a:r>
              <a:rPr lang="en-US" sz="1600" dirty="0">
                <a:solidFill>
                  <a:srgbClr val="808285"/>
                </a:solidFill>
                <a:latin typeface="Sansation" charset="0"/>
              </a:rPr>
              <a:t>Subset of data is replicated</a:t>
            </a:r>
          </a:p>
          <a:p>
            <a:pPr marL="361950" indent="-361950" eaLnBrk="1" hangingPunct="1">
              <a:lnSpc>
                <a:spcPct val="90000"/>
              </a:lnSpc>
            </a:pPr>
            <a:r>
              <a:rPr lang="en-US" sz="1600" dirty="0">
                <a:solidFill>
                  <a:srgbClr val="808285"/>
                </a:solidFill>
                <a:latin typeface="Sansation" charset="0"/>
              </a:rPr>
              <a:t>Cross version, cross platform</a:t>
            </a:r>
          </a:p>
          <a:p>
            <a:pPr marL="361950" indent="-361950" eaLnBrk="1" hangingPunct="1">
              <a:lnSpc>
                <a:spcPct val="90000"/>
              </a:lnSpc>
            </a:pPr>
            <a:r>
              <a:rPr lang="en-US" sz="1600" dirty="0">
                <a:solidFill>
                  <a:srgbClr val="808285"/>
                </a:solidFill>
                <a:latin typeface="Sansation" charset="0"/>
              </a:rPr>
              <a:t>Separate physical database structure</a:t>
            </a:r>
          </a:p>
          <a:p>
            <a:pPr marL="361950" indent="-361950" eaLnBrk="1" hangingPunct="1">
              <a:lnSpc>
                <a:spcPct val="90000"/>
              </a:lnSpc>
            </a:pPr>
            <a:r>
              <a:rPr lang="en-US" sz="1600" dirty="0">
                <a:solidFill>
                  <a:srgbClr val="8EC02F"/>
                </a:solidFill>
                <a:latin typeface="Sansation" charset="0"/>
              </a:rPr>
              <a:t>Best suited for information sharing, migrations, real-time reporting </a:t>
            </a:r>
            <a:r>
              <a:rPr lang="en-US" sz="1600" dirty="0" err="1">
                <a:solidFill>
                  <a:srgbClr val="8EC02F"/>
                </a:solidFill>
                <a:latin typeface="Sansation" charset="0"/>
              </a:rPr>
              <a:t>etc</a:t>
            </a:r>
            <a:endParaRPr lang="en-US" sz="1600" dirty="0">
              <a:solidFill>
                <a:srgbClr val="8EC02F"/>
              </a:solidFill>
              <a:latin typeface="Sansation" charset="0"/>
            </a:endParaRPr>
          </a:p>
          <a:p>
            <a:pPr marL="361950" indent="-361950" eaLnBrk="1" hangingPunct="1">
              <a:lnSpc>
                <a:spcPct val="90000"/>
              </a:lnSpc>
              <a:buFont typeface="Arial" charset="0"/>
              <a:buNone/>
            </a:pPr>
            <a:endParaRPr lang="en-US" sz="1600" dirty="0">
              <a:solidFill>
                <a:srgbClr val="7F7F7F"/>
              </a:solidFill>
              <a:latin typeface="Sansation" charset="0"/>
            </a:endParaRPr>
          </a:p>
        </p:txBody>
      </p:sp>
      <p:pic>
        <p:nvPicPr>
          <p:cNvPr id="6" name="Picture 5" descr="20hroug-crveni.png"/>
          <p:cNvPicPr>
            <a:picLocks noChangeAspect="1"/>
          </p:cNvPicPr>
          <p:nvPr/>
        </p:nvPicPr>
        <p:blipFill>
          <a:blip r:embed="rId5"/>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437741320"/>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Test notifications settings</a:t>
            </a:r>
            <a:endParaRPr lang="en-US" dirty="0"/>
          </a:p>
        </p:txBody>
      </p:sp>
      <p:sp>
        <p:nvSpPr>
          <p:cNvPr id="5" name="Content Placeholder 4"/>
          <p:cNvSpPr>
            <a:spLocks noGrp="1"/>
          </p:cNvSpPr>
          <p:nvPr>
            <p:ph idx="1"/>
          </p:nvPr>
        </p:nvSpPr>
        <p:spPr>
          <a:xfrm>
            <a:off x="506662" y="903076"/>
            <a:ext cx="7770563" cy="3503200"/>
          </a:xfrm>
        </p:spPr>
        <p:txBody>
          <a:bodyPr/>
          <a:lstStyle/>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Cycle</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NOTIFY_EXCEEDED_CYCLE_NUM </a:t>
            </a:r>
            <a:r>
              <a:rPr lang="en-US" dirty="0">
                <a:latin typeface="Courier New"/>
                <a:cs typeface="Courier New"/>
              </a:rPr>
              <a:t>= </a:t>
            </a:r>
            <a:r>
              <a:rPr lang="en-US" dirty="0" smtClean="0">
                <a:latin typeface="Courier New"/>
                <a:cs typeface="Courier New"/>
              </a:rPr>
              <a:t>2       </a:t>
            </a:r>
            <a:r>
              <a:rPr lang="en-US" dirty="0">
                <a:solidFill>
                  <a:srgbClr val="006885"/>
                </a:solidFill>
                <a:latin typeface="Wingdings"/>
                <a:ea typeface="Wingdings"/>
                <a:cs typeface="Wingdings"/>
                <a:sym typeface="Wingdings"/>
              </a:rPr>
              <a:t></a:t>
            </a:r>
            <a:r>
              <a:rPr lang="en-US" dirty="0">
                <a:solidFill>
                  <a:srgbClr val="006885"/>
                </a:solidFill>
              </a:rPr>
              <a:t> Cycles to check before </a:t>
            </a:r>
            <a:r>
              <a:rPr lang="en-US" dirty="0" smtClean="0">
                <a:solidFill>
                  <a:srgbClr val="006885"/>
                </a:solidFill>
              </a:rPr>
              <a:t>alerting</a:t>
            </a:r>
            <a:endParaRPr lang="en-US" dirty="0">
              <a:latin typeface="Courier New"/>
              <a:cs typeface="Courier New"/>
            </a:endParaRP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NOTIFY_INTERVAL_BETWEEN_CHECK </a:t>
            </a:r>
            <a:r>
              <a:rPr lang="en-US" dirty="0">
                <a:latin typeface="Courier New"/>
                <a:cs typeface="Courier New"/>
              </a:rPr>
              <a:t>= </a:t>
            </a:r>
            <a:r>
              <a:rPr lang="en-US" dirty="0" smtClean="0">
                <a:latin typeface="Courier New"/>
                <a:cs typeface="Courier New"/>
              </a:rPr>
              <a:t>5m  </a:t>
            </a:r>
            <a:r>
              <a:rPr lang="en-US" dirty="0">
                <a:solidFill>
                  <a:srgbClr val="006885"/>
                </a:solidFill>
                <a:latin typeface="Wingdings"/>
                <a:ea typeface="Wingdings"/>
                <a:cs typeface="Wingdings"/>
                <a:sym typeface="Wingdings"/>
              </a:rPr>
              <a:t></a:t>
            </a:r>
            <a:r>
              <a:rPr lang="en-US" dirty="0">
                <a:solidFill>
                  <a:srgbClr val="006885"/>
                </a:solidFill>
              </a:rPr>
              <a:t> How often to </a:t>
            </a:r>
            <a:r>
              <a:rPr lang="en-US" dirty="0" smtClean="0">
                <a:solidFill>
                  <a:srgbClr val="006885"/>
                </a:solidFill>
              </a:rPr>
              <a:t>check</a:t>
            </a:r>
            <a:endParaRPr lang="en-US" dirty="0">
              <a:latin typeface="Courier New"/>
              <a:cs typeface="Courier New"/>
            </a:endParaRP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dirty="0">
              <a:latin typeface="Courier New"/>
              <a:cs typeface="Courier New"/>
            </a:endParaRP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Thresholds</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NOTIFY_PROGRESS_DIFFERENCE_PERC </a:t>
            </a:r>
            <a:r>
              <a:rPr lang="en-US" dirty="0">
                <a:latin typeface="Courier New"/>
                <a:cs typeface="Courier New"/>
              </a:rPr>
              <a:t>= 10</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NOTIFY_PEER_DOWN </a:t>
            </a:r>
            <a:r>
              <a:rPr lang="en-US" dirty="0">
                <a:latin typeface="Courier New"/>
                <a:cs typeface="Courier New"/>
              </a:rPr>
              <a:t>= ALL</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NOTIFY_TIME_DIFFERENCE </a:t>
            </a:r>
            <a:r>
              <a:rPr lang="en-US" dirty="0">
                <a:latin typeface="Courier New"/>
                <a:cs typeface="Courier New"/>
              </a:rPr>
              <a:t>= 300</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NOTIFY_SCN_DIFFERENCE </a:t>
            </a:r>
            <a:r>
              <a:rPr lang="en-US" dirty="0">
                <a:latin typeface="Courier New"/>
                <a:cs typeface="Courier New"/>
              </a:rPr>
              <a:t>= 1000</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NOTIFY_CONFLICT_THRESHOLD </a:t>
            </a:r>
            <a:r>
              <a:rPr lang="en-US" dirty="0">
                <a:latin typeface="Courier New"/>
                <a:cs typeface="Courier New"/>
              </a:rPr>
              <a:t>= 100</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NOTIFY_SEQUENCE_DIFFERENCE </a:t>
            </a:r>
            <a:r>
              <a:rPr lang="en-US" dirty="0">
                <a:latin typeface="Courier New"/>
                <a:cs typeface="Courier New"/>
              </a:rPr>
              <a:t>= 10</a:t>
            </a: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86149529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Setting thresholds</a:t>
            </a:r>
            <a:endParaRPr lang="en-US" dirty="0"/>
          </a:p>
        </p:txBody>
      </p:sp>
      <p:sp>
        <p:nvSpPr>
          <p:cNvPr id="5" name="Content Placeholder 4"/>
          <p:cNvSpPr>
            <a:spLocks noGrp="1"/>
          </p:cNvSpPr>
          <p:nvPr>
            <p:ph idx="1"/>
          </p:nvPr>
        </p:nvSpPr>
        <p:spPr>
          <a:xfrm>
            <a:off x="506662" y="903076"/>
            <a:ext cx="7770563" cy="3503200"/>
          </a:xfrm>
        </p:spPr>
        <p:txBody>
          <a:bodyPr/>
          <a:lstStyle/>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Send tests</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dbvrep</a:t>
            </a:r>
            <a:r>
              <a:rPr lang="en-US" dirty="0">
                <a:latin typeface="Courier New"/>
                <a:cs typeface="Courier New"/>
              </a:rPr>
              <a:t>&gt; help notify                                                                                                           </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latin typeface="Courier New"/>
                <a:cs typeface="Courier New"/>
              </a:rPr>
              <a:t>NOTIFY: Send test notifications.</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latin typeface="Courier New"/>
                <a:cs typeface="Courier New"/>
              </a:rPr>
              <a:t>NOTIFY SEND HEARTBEAT: force send of the heartbeat email.</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latin typeface="Courier New"/>
                <a:cs typeface="Courier New"/>
              </a:rPr>
              <a:t>NOTIFY SEND DAILY_PROGRESS: force send of the daily progress email.</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latin typeface="Courier New"/>
                <a:cs typeface="Courier New"/>
              </a:rPr>
              <a:t>NOTIFY SEND SNMP_TRAP: send a testing </a:t>
            </a:r>
            <a:r>
              <a:rPr lang="en-US" dirty="0" err="1">
                <a:latin typeface="Courier New"/>
                <a:cs typeface="Courier New"/>
              </a:rPr>
              <a:t>PeerDown</a:t>
            </a:r>
            <a:r>
              <a:rPr lang="en-US" dirty="0">
                <a:latin typeface="Courier New"/>
                <a:cs typeface="Courier New"/>
              </a:rPr>
              <a:t> SNMP trap</a:t>
            </a:r>
            <a:r>
              <a:rPr lang="en-US" dirty="0" smtClean="0">
                <a:latin typeface="Courier New"/>
                <a:cs typeface="Courier New"/>
              </a:rPr>
              <a:t>.</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dirty="0">
              <a:latin typeface="Courier New"/>
              <a:cs typeface="Courier New"/>
            </a:endParaRP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t>Debug notifications</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latin typeface="Courier New"/>
                <a:cs typeface="Courier New"/>
              </a:rPr>
              <a:t>dbvrep&gt; set </a:t>
            </a:r>
            <a:r>
              <a:rPr lang="en-US" dirty="0" smtClean="0">
                <a:latin typeface="Courier New"/>
                <a:cs typeface="Courier New"/>
              </a:rPr>
              <a:t>_NOTIFY_VERBOSE_DEBUG</a:t>
            </a:r>
            <a:r>
              <a:rPr lang="en-US" dirty="0">
                <a:latin typeface="Courier New"/>
                <a:cs typeface="Courier New"/>
              </a:rPr>
              <a:t>=</a:t>
            </a:r>
            <a:r>
              <a:rPr lang="en-US" dirty="0" smtClean="0">
                <a:latin typeface="Courier New"/>
                <a:cs typeface="Courier New"/>
              </a:rPr>
              <a:t>1</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dbvrep</a:t>
            </a:r>
            <a:r>
              <a:rPr lang="en-US" dirty="0">
                <a:latin typeface="Courier New"/>
                <a:cs typeface="Courier New"/>
              </a:rPr>
              <a:t>&gt; set </a:t>
            </a:r>
            <a:r>
              <a:rPr lang="en-US" dirty="0" smtClean="0">
                <a:latin typeface="Courier New"/>
                <a:cs typeface="Courier New"/>
              </a:rPr>
              <a:t>_NETWORK_TRAFFIC_DEBUG</a:t>
            </a:r>
            <a:r>
              <a:rPr lang="en-US" dirty="0">
                <a:latin typeface="Courier New"/>
                <a:cs typeface="Courier New"/>
              </a:rPr>
              <a:t>=1</a:t>
            </a:r>
            <a:endParaRPr lang="en-US" dirty="0" smtClean="0">
              <a:latin typeface="Courier New"/>
              <a:cs typeface="Courier New"/>
            </a:endParaRP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60639517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a:t>Trouble Shooting</a:t>
            </a:r>
          </a:p>
        </p:txBody>
      </p:sp>
      <p:sp>
        <p:nvSpPr>
          <p:cNvPr id="5" name="Content Placeholder 4"/>
          <p:cNvSpPr>
            <a:spLocks noGrp="1"/>
          </p:cNvSpPr>
          <p:nvPr>
            <p:ph idx="1"/>
          </p:nvPr>
        </p:nvSpPr>
        <p:spPr>
          <a:xfrm>
            <a:off x="506662" y="874840"/>
            <a:ext cx="7770563" cy="3503200"/>
          </a:xfrm>
        </p:spPr>
        <p:txBody>
          <a:bodyPr/>
          <a:lstStyle/>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Log </a:t>
            </a:r>
            <a:r>
              <a:rPr lang="en-US" sz="2000" dirty="0" smtClean="0">
                <a:solidFill>
                  <a:srgbClr val="006885"/>
                </a:solidFill>
              </a:rPr>
              <a:t>files</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err="1" smtClean="0">
                <a:solidFill>
                  <a:srgbClr val="006885"/>
                </a:solidFill>
              </a:rPr>
              <a:t>Plog</a:t>
            </a:r>
            <a:r>
              <a:rPr lang="en-US" sz="2000" dirty="0" smtClean="0">
                <a:solidFill>
                  <a:srgbClr val="006885"/>
                </a:solidFill>
              </a:rPr>
              <a:t> files</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Support </a:t>
            </a:r>
            <a:r>
              <a:rPr lang="en-US" sz="2000" dirty="0" smtClean="0">
                <a:solidFill>
                  <a:srgbClr val="006885"/>
                </a:solidFill>
              </a:rPr>
              <a:t>package</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Getting help and contacting </a:t>
            </a:r>
            <a:r>
              <a:rPr lang="en-US" sz="2000" dirty="0" smtClean="0">
                <a:solidFill>
                  <a:srgbClr val="006885"/>
                </a:solidFill>
              </a:rPr>
              <a:t>support</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solidFill>
                <a:srgbClr val="006885"/>
              </a:solidFill>
            </a:endParaRP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353683975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Log files</a:t>
            </a:r>
            <a:endParaRPr lang="en-US" dirty="0"/>
          </a:p>
        </p:txBody>
      </p:sp>
      <p:sp>
        <p:nvSpPr>
          <p:cNvPr id="5" name="Content Placeholder 4"/>
          <p:cNvSpPr>
            <a:spLocks noGrp="1"/>
          </p:cNvSpPr>
          <p:nvPr>
            <p:ph idx="1"/>
          </p:nvPr>
        </p:nvSpPr>
        <p:spPr>
          <a:xfrm>
            <a:off x="506662" y="1072857"/>
            <a:ext cx="7770563" cy="3503200"/>
          </a:xfrm>
        </p:spPr>
        <p:txBody>
          <a:bodyPr/>
          <a:lstStyle/>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Mine</a:t>
            </a: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t>	</a:t>
            </a:r>
            <a:r>
              <a:rPr lang="en-US" sz="1600" dirty="0" smtClean="0">
                <a:latin typeface="Courier New"/>
                <a:cs typeface="Courier New"/>
              </a:rPr>
              <a:t>$</a:t>
            </a:r>
            <a:r>
              <a:rPr lang="en-US" sz="1600" dirty="0">
                <a:latin typeface="Courier New"/>
                <a:cs typeface="Courier New"/>
              </a:rPr>
              <a:t>HOME/$DDC/log/</a:t>
            </a:r>
            <a:r>
              <a:rPr lang="en-US" sz="1600" dirty="0" smtClean="0">
                <a:latin typeface="Courier New"/>
                <a:cs typeface="Courier New"/>
              </a:rPr>
              <a:t>dbvrep_MINE_</a:t>
            </a:r>
            <a:r>
              <a:rPr lang="en-US" sz="1600" dirty="0">
                <a:latin typeface="Courier New"/>
                <a:cs typeface="Courier New"/>
              </a:rPr>
              <a:t>$</a:t>
            </a:r>
            <a:r>
              <a:rPr lang="en-US" sz="1600" dirty="0" err="1">
                <a:latin typeface="Courier New"/>
                <a:cs typeface="Courier New"/>
              </a:rPr>
              <a:t>DDC.log</a:t>
            </a:r>
            <a:endParaRPr lang="en-US" sz="1600" dirty="0">
              <a:latin typeface="Courier New"/>
              <a:cs typeface="Courier New"/>
            </a:endParaRP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Apply</a:t>
            </a:r>
          </a:p>
          <a:p>
            <a:pPr marL="1257300" lvl="3"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smtClean="0">
                <a:latin typeface="Courier New"/>
                <a:cs typeface="Courier New"/>
              </a:rPr>
              <a:t>	$HOME/$DDC/log/dbvrep_APPLY_$</a:t>
            </a:r>
            <a:r>
              <a:rPr lang="en-US" sz="1600" dirty="0" err="1" smtClean="0">
                <a:latin typeface="Courier New"/>
                <a:cs typeface="Courier New"/>
              </a:rPr>
              <a:t>DDC.log</a:t>
            </a:r>
            <a:endParaRPr lang="en-US" sz="1600" dirty="0">
              <a:latin typeface="Courier New"/>
              <a:cs typeface="Courier New"/>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lvl="1" indent="-342900">
              <a:buClr>
                <a:schemeClr val="bg1">
                  <a:lumMod val="50000"/>
                </a:schemeClr>
              </a:buClr>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Trace files</a:t>
            </a: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t>	</a:t>
            </a:r>
            <a:r>
              <a:rPr lang="en-US" sz="2000" dirty="0" smtClean="0"/>
              <a:t>	</a:t>
            </a:r>
            <a:r>
              <a:rPr lang="en-US" sz="1600" dirty="0" smtClean="0">
                <a:latin typeface="Courier New"/>
                <a:cs typeface="Courier New"/>
              </a:rPr>
              <a:t>$</a:t>
            </a:r>
            <a:r>
              <a:rPr lang="en-US" sz="1600" dirty="0">
                <a:latin typeface="Courier New"/>
                <a:cs typeface="Courier New"/>
              </a:rPr>
              <a:t>HOME/$DDC/log</a:t>
            </a:r>
            <a:r>
              <a:rPr lang="en-US" sz="1600" dirty="0" smtClean="0">
                <a:latin typeface="Courier New"/>
                <a:cs typeface="Courier New"/>
              </a:rPr>
              <a:t>/trace</a:t>
            </a:r>
          </a:p>
          <a:p>
            <a:pPr>
              <a:spcBef>
                <a:spcPts val="0"/>
              </a:spcBef>
            </a:pPr>
            <a:endParaRPr lang="en-US" dirty="0"/>
          </a:p>
          <a:p>
            <a:pPr>
              <a:spcBef>
                <a:spcPts val="0"/>
              </a:spcBef>
            </a:pPr>
            <a:endParaRPr lang="en-US" dirty="0" smtClean="0"/>
          </a:p>
          <a:p>
            <a:pPr>
              <a:spcBef>
                <a:spcPts val="0"/>
              </a:spcBef>
            </a:pPr>
            <a:endParaRPr lang="en-US" dirty="0"/>
          </a:p>
          <a:p>
            <a:pPr marL="0" indent="0">
              <a:spcBef>
                <a:spcPts val="0"/>
              </a:spcBef>
              <a:buNone/>
            </a:pPr>
            <a:r>
              <a:rPr lang="en-US" dirty="0" smtClean="0"/>
              <a:t>DDC=Replication Name. Example: </a:t>
            </a:r>
            <a:r>
              <a:rPr lang="en-US" dirty="0" smtClean="0">
                <a:latin typeface="Courier New"/>
                <a:cs typeface="Courier New"/>
              </a:rPr>
              <a:t>export DDC=d112f</a:t>
            </a:r>
            <a:endParaRPr lang="en-US" dirty="0">
              <a:latin typeface="Courier New"/>
              <a:cs typeface="Courier New"/>
            </a:endParaRP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45436095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Logs and trace files</a:t>
            </a:r>
            <a:endParaRPr lang="en-US" dirty="0"/>
          </a:p>
        </p:txBody>
      </p:sp>
      <p:sp>
        <p:nvSpPr>
          <p:cNvPr id="8" name="Content Placeholder 4"/>
          <p:cNvSpPr>
            <a:spLocks noGrp="1"/>
          </p:cNvSpPr>
          <p:nvPr>
            <p:ph idx="1"/>
          </p:nvPr>
        </p:nvSpPr>
        <p:spPr>
          <a:xfrm>
            <a:off x="506662" y="1072857"/>
            <a:ext cx="8483807" cy="3503200"/>
          </a:xfrm>
        </p:spPr>
        <p:txBody>
          <a:bodyPr/>
          <a:lstStyle/>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Mine and Apply have logs on respective servers</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err="1">
                <a:latin typeface="Courier New"/>
                <a:cs typeface="Courier New"/>
              </a:rPr>
              <a:t>d</a:t>
            </a:r>
            <a:r>
              <a:rPr lang="en-US" sz="1600" dirty="0" err="1" smtClean="0">
                <a:latin typeface="Courier New"/>
                <a:cs typeface="Courier New"/>
              </a:rPr>
              <a:t>bvrep</a:t>
            </a:r>
            <a:r>
              <a:rPr lang="en-US" sz="1600" dirty="0" smtClean="0">
                <a:latin typeface="Courier New"/>
                <a:cs typeface="Courier New"/>
              </a:rPr>
              <a:t>&gt; show log</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a:latin typeface="Courier New"/>
                <a:cs typeface="Courier New"/>
              </a:rPr>
              <a:t>MINE.LOG_FILE = /home/oracle/d112f/log/</a:t>
            </a:r>
            <a:r>
              <a:rPr lang="en-US" sz="1600" dirty="0" err="1">
                <a:latin typeface="Courier New"/>
                <a:cs typeface="Courier New"/>
              </a:rPr>
              <a:t>dbvrep</a:t>
            </a:r>
            <a:r>
              <a:rPr lang="en-US" sz="1600" dirty="0">
                <a:latin typeface="Courier New"/>
                <a:cs typeface="Courier New"/>
              </a:rPr>
              <a:t>_%N_%D.%</a:t>
            </a:r>
            <a:r>
              <a:rPr lang="en-US" sz="1600" dirty="0" smtClean="0">
                <a:latin typeface="Courier New"/>
                <a:cs typeface="Courier New"/>
              </a:rPr>
              <a:t>E</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a:latin typeface="Courier New"/>
                <a:cs typeface="Courier New"/>
              </a:rPr>
              <a:t>APPLY.LOG_FILE = /home/oracle/d112f/log/</a:t>
            </a:r>
            <a:r>
              <a:rPr lang="en-US" sz="1600" dirty="0" err="1">
                <a:latin typeface="Courier New"/>
                <a:cs typeface="Courier New"/>
              </a:rPr>
              <a:t>dbvrep</a:t>
            </a:r>
            <a:r>
              <a:rPr lang="en-US" sz="1600" dirty="0">
                <a:latin typeface="Courier New"/>
                <a:cs typeface="Courier New"/>
              </a:rPr>
              <a:t>_%N_%D.%E</a:t>
            </a:r>
          </a:p>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Trace files</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smtClean="0">
                <a:latin typeface="Courier New"/>
                <a:cs typeface="Courier New"/>
              </a:rPr>
              <a:t>MINE.LOG_FILE_TRACE </a:t>
            </a:r>
            <a:r>
              <a:rPr lang="en-US" sz="1600" dirty="0">
                <a:latin typeface="Courier New"/>
                <a:cs typeface="Courier New"/>
              </a:rPr>
              <a:t>= /home/oracle/d112f/log/trace/</a:t>
            </a:r>
            <a:r>
              <a:rPr lang="en-US" sz="1600" dirty="0" err="1">
                <a:latin typeface="Courier New"/>
                <a:cs typeface="Courier New"/>
              </a:rPr>
              <a:t>dbvrep</a:t>
            </a:r>
            <a:r>
              <a:rPr lang="en-US" sz="1600" dirty="0">
                <a:latin typeface="Courier New"/>
                <a:cs typeface="Courier New"/>
              </a:rPr>
              <a:t>_%N_%D_%I_%U.%</a:t>
            </a:r>
            <a:r>
              <a:rPr lang="en-US" sz="1600" dirty="0" smtClean="0">
                <a:latin typeface="Courier New"/>
                <a:cs typeface="Courier New"/>
              </a:rPr>
              <a:t>E</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a:latin typeface="Courier New"/>
                <a:cs typeface="Courier New"/>
              </a:rPr>
              <a:t>APPLY.LOG_FILE_TRACE = /home/oracle/d112f/log/trace/</a:t>
            </a:r>
            <a:r>
              <a:rPr lang="en-US" sz="1600" dirty="0" err="1">
                <a:latin typeface="Courier New"/>
                <a:cs typeface="Courier New"/>
              </a:rPr>
              <a:t>dbvrep</a:t>
            </a:r>
            <a:r>
              <a:rPr lang="en-US" sz="1600" dirty="0">
                <a:latin typeface="Courier New"/>
                <a:cs typeface="Courier New"/>
              </a:rPr>
              <a:t>_%N_%D_%I_%U.%E</a:t>
            </a:r>
            <a:endParaRPr lang="en-US" sz="1600" dirty="0" smtClean="0">
              <a:latin typeface="Courier New"/>
              <a:cs typeface="Courier New"/>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92472515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err="1" smtClean="0"/>
              <a:t>Plog</a:t>
            </a:r>
            <a:r>
              <a:rPr lang="en-US" dirty="0" smtClean="0"/>
              <a:t> files</a:t>
            </a:r>
            <a:endParaRPr lang="en-US" dirty="0"/>
          </a:p>
        </p:txBody>
      </p:sp>
      <p:sp>
        <p:nvSpPr>
          <p:cNvPr id="8" name="Content Placeholder 4"/>
          <p:cNvSpPr>
            <a:spLocks noGrp="1"/>
          </p:cNvSpPr>
          <p:nvPr>
            <p:ph idx="1"/>
          </p:nvPr>
        </p:nvSpPr>
        <p:spPr>
          <a:xfrm>
            <a:off x="506662" y="1072857"/>
            <a:ext cx="8483807" cy="3503200"/>
          </a:xfrm>
        </p:spPr>
        <p:txBody>
          <a:bodyPr/>
          <a:lstStyle/>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Mine and Apply have </a:t>
            </a:r>
            <a:r>
              <a:rPr lang="en-US" sz="2000" dirty="0" err="1" smtClean="0">
                <a:solidFill>
                  <a:srgbClr val="006885"/>
                </a:solidFill>
              </a:rPr>
              <a:t>plogs</a:t>
            </a:r>
            <a:r>
              <a:rPr lang="en-US" sz="2000" dirty="0" smtClean="0">
                <a:solidFill>
                  <a:srgbClr val="006885"/>
                </a:solidFill>
              </a:rPr>
              <a:t> on respective servers</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err="1">
                <a:latin typeface="Courier New"/>
                <a:cs typeface="Courier New"/>
              </a:rPr>
              <a:t>d</a:t>
            </a:r>
            <a:r>
              <a:rPr lang="en-US" dirty="0" err="1" smtClean="0">
                <a:latin typeface="Courier New"/>
                <a:cs typeface="Courier New"/>
              </a:rPr>
              <a:t>bvrep</a:t>
            </a:r>
            <a:r>
              <a:rPr lang="en-US" dirty="0" smtClean="0">
                <a:latin typeface="Courier New"/>
                <a:cs typeface="Courier New"/>
              </a:rPr>
              <a:t>&gt; show log</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MINE.MINE_PLOG </a:t>
            </a:r>
            <a:r>
              <a:rPr lang="en-US" dirty="0">
                <a:latin typeface="Courier New"/>
                <a:cs typeface="Courier New"/>
              </a:rPr>
              <a:t>= /home/oracle/d112f</a:t>
            </a:r>
            <a:r>
              <a:rPr lang="en-US" dirty="0" smtClean="0">
                <a:latin typeface="Courier New"/>
                <a:cs typeface="Courier New"/>
              </a:rPr>
              <a:t>/mine/%S.</a:t>
            </a:r>
            <a:r>
              <a:rPr lang="en-US" dirty="0">
                <a:latin typeface="Courier New"/>
                <a:cs typeface="Courier New"/>
              </a:rPr>
              <a:t>%</a:t>
            </a:r>
            <a:r>
              <a:rPr lang="en-US" dirty="0" smtClean="0">
                <a:latin typeface="Courier New"/>
                <a:cs typeface="Courier New"/>
              </a:rPr>
              <a:t>E</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APPLY.APPLY_STAGING_DIR </a:t>
            </a:r>
            <a:r>
              <a:rPr lang="en-US" dirty="0">
                <a:latin typeface="Courier New"/>
                <a:cs typeface="Courier New"/>
              </a:rPr>
              <a:t>= /home/oracle/d112f</a:t>
            </a:r>
            <a:r>
              <a:rPr lang="en-US" dirty="0" smtClean="0">
                <a:latin typeface="Courier New"/>
                <a:cs typeface="Courier New"/>
              </a:rPr>
              <a:t>/apply</a:t>
            </a:r>
            <a:endParaRPr lang="en-US" dirty="0">
              <a:latin typeface="Courier New"/>
              <a:cs typeface="Courier New"/>
            </a:endParaRPr>
          </a:p>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Obsolete archive redo log </a:t>
            </a:r>
            <a:r>
              <a:rPr lang="en-US" sz="2000" dirty="0" smtClean="0">
                <a:solidFill>
                  <a:srgbClr val="006885"/>
                </a:solidFill>
              </a:rPr>
              <a:t>files</a:t>
            </a:r>
          </a:p>
          <a:p>
            <a:pPr marL="800100" lvl="2"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	List of redo no longer needed by Dbvisit Replicate</a:t>
            </a:r>
          </a:p>
          <a:p>
            <a:pPr marL="800100" lvl="2"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latin typeface="Courier New"/>
                <a:cs typeface="Courier New"/>
              </a:rPr>
              <a:t>	dbvrep</a:t>
            </a:r>
            <a:r>
              <a:rPr lang="en-US" dirty="0">
                <a:latin typeface="Courier New"/>
                <a:cs typeface="Courier New"/>
              </a:rPr>
              <a:t>&gt; </a:t>
            </a:r>
            <a:r>
              <a:rPr lang="en-US" dirty="0" smtClean="0">
                <a:latin typeface="Courier New"/>
                <a:cs typeface="Courier New"/>
              </a:rPr>
              <a:t>list obsolete redo</a:t>
            </a:r>
            <a:endParaRPr lang="en-US" dirty="0">
              <a:solidFill>
                <a:srgbClr val="006885"/>
              </a:solidFill>
            </a:endParaRPr>
          </a:p>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Managing </a:t>
            </a:r>
            <a:r>
              <a:rPr lang="en-US" sz="2000" dirty="0" err="1" smtClean="0">
                <a:solidFill>
                  <a:srgbClr val="006885"/>
                </a:solidFill>
              </a:rPr>
              <a:t>Plog</a:t>
            </a:r>
            <a:r>
              <a:rPr lang="en-US" sz="2000" dirty="0" smtClean="0">
                <a:solidFill>
                  <a:srgbClr val="006885"/>
                </a:solidFill>
              </a:rPr>
              <a:t> files</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err="1" smtClean="0"/>
              <a:t>Plogs</a:t>
            </a:r>
            <a:r>
              <a:rPr lang="en-US" sz="2000" dirty="0" smtClean="0"/>
              <a:t> are automatically removed after they are no </a:t>
            </a:r>
            <a:r>
              <a:rPr lang="en-US" sz="2000" dirty="0"/>
              <a:t>longer needed </a:t>
            </a:r>
            <a:r>
              <a:rPr lang="en-US" dirty="0" smtClean="0">
                <a:latin typeface="Courier New"/>
                <a:cs typeface="Courier New"/>
              </a:rPr>
              <a:t>DELETE_OBSOLETE_PLOGS_AGE</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1200" dirty="0" smtClean="0">
              <a:latin typeface="Courier New"/>
              <a:cs typeface="Courier New"/>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1200" dirty="0" smtClean="0">
              <a:latin typeface="Courier New"/>
              <a:cs typeface="Courier New"/>
            </a:endParaRPr>
          </a:p>
          <a:p>
            <a:pPr>
              <a:spcBef>
                <a:spcPts val="0"/>
              </a:spcBef>
            </a:pPr>
            <a:endParaRPr lang="en-US" dirty="0" smtClean="0"/>
          </a:p>
          <a:p>
            <a:pPr>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407133898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Support package</a:t>
            </a:r>
            <a:endParaRPr lang="en-US" dirty="0"/>
          </a:p>
        </p:txBody>
      </p:sp>
      <p:sp>
        <p:nvSpPr>
          <p:cNvPr id="5" name="Content Placeholder 4"/>
          <p:cNvSpPr>
            <a:spLocks noGrp="1"/>
          </p:cNvSpPr>
          <p:nvPr>
            <p:ph idx="1"/>
          </p:nvPr>
        </p:nvSpPr>
        <p:spPr>
          <a:xfrm>
            <a:off x="506662" y="1072857"/>
            <a:ext cx="7770563" cy="3503200"/>
          </a:xfrm>
        </p:spPr>
        <p:txBody>
          <a:bodyPr/>
          <a:lstStyle/>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Support packages contain all the necessary information for Dbvisit Support to diagnose an issue.</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Contains </a:t>
            </a:r>
            <a:r>
              <a:rPr lang="en-US" sz="2000" dirty="0">
                <a:solidFill>
                  <a:srgbClr val="006885"/>
                </a:solidFill>
              </a:rPr>
              <a:t>redo, trace and log files, </a:t>
            </a:r>
            <a:r>
              <a:rPr lang="en-US" sz="2000" dirty="0" err="1">
                <a:solidFill>
                  <a:srgbClr val="006885"/>
                </a:solidFill>
              </a:rPr>
              <a:t>plogs</a:t>
            </a:r>
            <a:r>
              <a:rPr lang="en-US" sz="2000" dirty="0">
                <a:solidFill>
                  <a:srgbClr val="006885"/>
                </a:solidFill>
              </a:rPr>
              <a:t>, configurations and repository information</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Support package are automatically on fatal errors</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Can be manually created with</a:t>
            </a: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smtClean="0">
                <a:latin typeface="Courier New"/>
                <a:cs typeface="Courier New"/>
              </a:rPr>
              <a:t>	dbvrep&gt; support package mine</a:t>
            </a: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dirty="0" smtClean="0">
                <a:latin typeface="Courier New"/>
                <a:cs typeface="Courier New"/>
              </a:rPr>
              <a:t>	dbvrep</a:t>
            </a:r>
            <a:r>
              <a:rPr lang="en-US" sz="1600" dirty="0">
                <a:latin typeface="Courier New"/>
                <a:cs typeface="Courier New"/>
              </a:rPr>
              <a:t>&gt; support package </a:t>
            </a:r>
            <a:r>
              <a:rPr lang="en-US" sz="1600" dirty="0" smtClean="0">
                <a:latin typeface="Courier New"/>
                <a:cs typeface="Courier New"/>
              </a:rPr>
              <a:t>apply</a:t>
            </a:r>
            <a:endParaRPr lang="en-US" sz="1600" dirty="0">
              <a:latin typeface="Courier New"/>
              <a:cs typeface="Courier New"/>
            </a:endParaRPr>
          </a:p>
          <a:p>
            <a:pPr lvl="1" indent="-342900">
              <a:buClr>
                <a:schemeClr val="bg1">
                  <a:lumMod val="50000"/>
                </a:schemeClr>
              </a:buClr>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a:solidFill>
                  <a:srgbClr val="006885"/>
                </a:solidFill>
              </a:rPr>
              <a:t>Can be uploaded to support.dbvisit.com</a:t>
            </a: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solidFill>
                <a:srgbClr val="006885"/>
              </a:solidFill>
            </a:endParaRPr>
          </a:p>
          <a:p>
            <a:pPr>
              <a:spcBef>
                <a:spcPts val="0"/>
              </a:spcBef>
            </a:pPr>
            <a:endParaRPr lang="en-US" dirty="0" smtClean="0"/>
          </a:p>
          <a:p>
            <a:pPr>
              <a:spcBef>
                <a:spcPts val="0"/>
              </a:spcBef>
            </a:pPr>
            <a:endParaRPr lang="en-US" dirty="0"/>
          </a:p>
          <a:p>
            <a:pPr>
              <a:spcBef>
                <a:spcPts val="0"/>
              </a:spcBef>
            </a:pPr>
            <a:endParaRPr lang="en-US" dirty="0"/>
          </a:p>
          <a:p>
            <a:pPr>
              <a:spcBef>
                <a:spcPts val="0"/>
              </a:spcBef>
            </a:pPr>
            <a:endParaRPr lang="en-US" dirty="0" smtClean="0"/>
          </a:p>
          <a:p>
            <a:pPr>
              <a:spcBef>
                <a:spcPts val="0"/>
              </a:spcBef>
            </a:pPr>
            <a:endParaRPr lang="en-US" dirty="0"/>
          </a:p>
          <a:p>
            <a:pPr marL="0" indent="0">
              <a:spcBef>
                <a:spcPts val="0"/>
              </a:spcBef>
              <a:buNone/>
            </a:pPr>
            <a:r>
              <a:rPr lang="en-US" dirty="0" smtClean="0"/>
              <a:t>DDC=Replication Name. Example: export DDC=d112f</a:t>
            </a: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128635677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Getting help and contacting Dbvisit Support</a:t>
            </a:r>
            <a:endParaRPr lang="en-US" dirty="0"/>
          </a:p>
        </p:txBody>
      </p:sp>
      <p:sp>
        <p:nvSpPr>
          <p:cNvPr id="5" name="Content Placeholder 4"/>
          <p:cNvSpPr>
            <a:spLocks noGrp="1"/>
          </p:cNvSpPr>
          <p:nvPr>
            <p:ph idx="1"/>
          </p:nvPr>
        </p:nvSpPr>
        <p:spPr>
          <a:xfrm>
            <a:off x="506662" y="1072857"/>
            <a:ext cx="7770563" cy="3503200"/>
          </a:xfrm>
        </p:spPr>
        <p:txBody>
          <a:bodyPr/>
          <a:lstStyle/>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Contacting support</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support.dbvisit.com</a:t>
            </a:r>
          </a:p>
          <a:p>
            <a:pPr marL="857250" lvl="1"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To increase turn around time please upload</a:t>
            </a:r>
          </a:p>
          <a:p>
            <a:pPr marL="1257300" lvl="2"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Log file</a:t>
            </a:r>
          </a:p>
          <a:p>
            <a:pPr marL="1257300" lvl="2"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Any trace files</a:t>
            </a:r>
          </a:p>
          <a:p>
            <a:pPr marL="1257300" lvl="2" indent="-457200">
              <a:buClr>
                <a:schemeClr val="bg1">
                  <a:lumMod val="50000"/>
                </a:schemeClr>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Support package</a:t>
            </a:r>
            <a:endParaRPr lang="en-US" sz="2000" dirty="0">
              <a:solidFill>
                <a:srgbClr val="006885"/>
              </a:solidFill>
            </a:endParaRPr>
          </a:p>
          <a:p>
            <a:pPr marL="800100" lvl="2"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solidFill>
                <a:srgbClr val="006885"/>
              </a:solidFill>
            </a:endParaRPr>
          </a:p>
          <a:p>
            <a:pPr>
              <a:spcBef>
                <a:spcPts val="0"/>
              </a:spcBef>
            </a:pPr>
            <a:endParaRPr lang="en-US" dirty="0" smtClean="0"/>
          </a:p>
          <a:p>
            <a:pPr>
              <a:spcBef>
                <a:spcPts val="0"/>
              </a:spcBef>
            </a:pPr>
            <a:endParaRPr lang="en-US" dirty="0"/>
          </a:p>
          <a:p>
            <a:pPr>
              <a:spcBef>
                <a:spcPts val="0"/>
              </a:spcBef>
            </a:pPr>
            <a:endParaRPr lang="en-US" dirty="0"/>
          </a:p>
          <a:p>
            <a:pPr>
              <a:spcBef>
                <a:spcPts val="0"/>
              </a:spcBef>
            </a:pPr>
            <a:endParaRPr lang="en-US" dirty="0" smtClean="0"/>
          </a:p>
          <a:p>
            <a:pPr>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110718089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Generic topics</a:t>
            </a:r>
            <a:endParaRPr lang="en-US" dirty="0"/>
          </a:p>
        </p:txBody>
      </p:sp>
      <p:sp>
        <p:nvSpPr>
          <p:cNvPr id="5" name="Content Placeholder 4"/>
          <p:cNvSpPr>
            <a:spLocks noGrp="1"/>
          </p:cNvSpPr>
          <p:nvPr>
            <p:ph idx="1"/>
          </p:nvPr>
        </p:nvSpPr>
        <p:spPr>
          <a:xfrm>
            <a:off x="506662" y="874840"/>
            <a:ext cx="7770563" cy="3503200"/>
          </a:xfrm>
        </p:spPr>
        <p:txBody>
          <a:bodyPr/>
          <a:lstStyle/>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Data instantiation</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Extra feature - Audit</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Exercises</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Features to try at home</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Help and references</a:t>
            </a: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solidFill>
                <a:srgbClr val="006885"/>
              </a:solidFill>
            </a:endParaRPr>
          </a:p>
          <a:p>
            <a:pPr marL="400050" lvl="1" indent="0">
              <a:buClr>
                <a:schemeClr val="bg1">
                  <a:lumMod val="50000"/>
                </a:schemeClr>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a:solidFill>
                <a:srgbClr val="006885"/>
              </a:solidFill>
            </a:endParaRPr>
          </a:p>
          <a:p>
            <a:pPr marL="857250" lvl="1" indent="-457200">
              <a:buClr>
                <a:schemeClr val="bg1">
                  <a:lumMod val="50000"/>
                </a:schemeClr>
              </a:buClr>
              <a:buFont typeface="+mj-lt"/>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p>
          <a:p>
            <a:pPr>
              <a:spcBef>
                <a:spcPts val="0"/>
              </a:spcBef>
            </a:pPr>
            <a:endParaRPr lang="en-US" dirty="0"/>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351622429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Data instantiation</a:t>
            </a:r>
            <a:endParaRPr lang="en-US" dirty="0"/>
          </a:p>
        </p:txBody>
      </p:sp>
      <p:sp>
        <p:nvSpPr>
          <p:cNvPr id="5" name="Content Placeholder 4"/>
          <p:cNvSpPr>
            <a:spLocks noGrp="1"/>
          </p:cNvSpPr>
          <p:nvPr>
            <p:ph idx="1"/>
          </p:nvPr>
        </p:nvSpPr>
        <p:spPr>
          <a:xfrm>
            <a:off x="506662" y="903076"/>
            <a:ext cx="7770563" cy="3503200"/>
          </a:xfrm>
        </p:spPr>
        <p:txBody>
          <a:bodyPr/>
          <a:lstStyle/>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By default </a:t>
            </a:r>
            <a:r>
              <a:rPr lang="en-US" sz="2000" dirty="0" err="1" smtClean="0">
                <a:solidFill>
                  <a:srgbClr val="006885"/>
                </a:solidFill>
              </a:rPr>
              <a:t>datapump</a:t>
            </a:r>
            <a:r>
              <a:rPr lang="en-US" sz="2000" dirty="0" smtClean="0">
                <a:solidFill>
                  <a:srgbClr val="006885"/>
                </a:solidFill>
              </a:rPr>
              <a:t> script is generated </a:t>
            </a:r>
          </a:p>
          <a:p>
            <a:pPr marL="1257300" lvl="3"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chemeClr val="tx1">
                    <a:lumMod val="50000"/>
                    <a:lumOff val="50000"/>
                  </a:schemeClr>
                </a:solidFill>
              </a:rPr>
              <a:t>FLASHBACK_SCN is </a:t>
            </a:r>
            <a:r>
              <a:rPr lang="en-US" sz="2000" dirty="0">
                <a:solidFill>
                  <a:schemeClr val="tx1">
                    <a:lumMod val="50000"/>
                    <a:lumOff val="50000"/>
                  </a:schemeClr>
                </a:solidFill>
              </a:rPr>
              <a:t>used</a:t>
            </a:r>
            <a:endParaRPr lang="en-US" sz="2000" dirty="0" smtClean="0">
              <a:solidFill>
                <a:srgbClr val="006885"/>
              </a:solidFill>
            </a:endParaRPr>
          </a:p>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err="1" smtClean="0">
                <a:solidFill>
                  <a:srgbClr val="006885"/>
                </a:solidFill>
              </a:rPr>
              <a:t>Rman</a:t>
            </a:r>
            <a:r>
              <a:rPr lang="en-US" sz="2000" dirty="0" smtClean="0">
                <a:solidFill>
                  <a:srgbClr val="006885"/>
                </a:solidFill>
              </a:rPr>
              <a:t> can also be used to clone database</a:t>
            </a:r>
          </a:p>
          <a:p>
            <a:pPr marL="800100" lvl="2"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	</a:t>
            </a:r>
            <a:r>
              <a:rPr lang="en-US" sz="2000" dirty="0" smtClean="0">
                <a:solidFill>
                  <a:schemeClr val="tx1">
                    <a:lumMod val="50000"/>
                    <a:lumOff val="50000"/>
                  </a:schemeClr>
                </a:solidFill>
              </a:rPr>
              <a:t>SCN of </a:t>
            </a:r>
            <a:r>
              <a:rPr lang="en-US" sz="2000" dirty="0" err="1" smtClean="0">
                <a:solidFill>
                  <a:schemeClr val="tx1">
                    <a:lumMod val="50000"/>
                    <a:lumOff val="50000"/>
                  </a:schemeClr>
                </a:solidFill>
              </a:rPr>
              <a:t>resetlogs</a:t>
            </a:r>
            <a:r>
              <a:rPr lang="en-US" sz="2000" dirty="0" smtClean="0">
                <a:solidFill>
                  <a:schemeClr val="tx1">
                    <a:lumMod val="50000"/>
                    <a:lumOff val="50000"/>
                  </a:schemeClr>
                </a:solidFill>
              </a:rPr>
              <a:t> is used</a:t>
            </a:r>
          </a:p>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Activated Standby database can be used as target</a:t>
            </a:r>
          </a:p>
          <a:p>
            <a:pPr marL="800100" lvl="2"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	</a:t>
            </a:r>
            <a:r>
              <a:rPr lang="en-US" sz="2000" dirty="0" smtClean="0"/>
              <a:t>SCN </a:t>
            </a:r>
            <a:r>
              <a:rPr lang="en-US" sz="2000" dirty="0"/>
              <a:t>of </a:t>
            </a:r>
            <a:r>
              <a:rPr lang="en-US" sz="2000" dirty="0" err="1"/>
              <a:t>resetlogs</a:t>
            </a:r>
            <a:r>
              <a:rPr lang="en-US" sz="2000" dirty="0"/>
              <a:t> is used</a:t>
            </a:r>
          </a:p>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73842335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513961" y="399940"/>
            <a:ext cx="8229600" cy="607165"/>
          </a:xfrm>
          <a:prstGeom prst="rect">
            <a:avLst/>
          </a:prstGeom>
        </p:spPr>
        <p:txBody>
          <a:bodyPr lIns="0"/>
          <a:lstStyle>
            <a:lvl1pPr algn="l" defTabSz="457200" rtl="0" eaLnBrk="1" latinLnBrk="0" hangingPunct="1">
              <a:spcBef>
                <a:spcPct val="0"/>
              </a:spcBef>
              <a:buNone/>
              <a:defRPr sz="2400" kern="1200">
                <a:solidFill>
                  <a:srgbClr val="7F7F7F"/>
                </a:solidFill>
                <a:latin typeface="Sansation"/>
                <a:ea typeface="+mj-ea"/>
                <a:cs typeface="Sansation"/>
              </a:defRPr>
            </a:lvl1pPr>
          </a:lstStyle>
          <a:p>
            <a:r>
              <a:rPr lang="en-US" dirty="0" smtClean="0"/>
              <a:t>Dbvisit Replicate overview </a:t>
            </a:r>
            <a:endParaRPr lang="en-US" dirty="0"/>
          </a:p>
        </p:txBody>
      </p:sp>
      <p:pic>
        <p:nvPicPr>
          <p:cNvPr id="3" name="Picture 2" descr="DbvisitReplicateUseCases3.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07646" y="1515320"/>
            <a:ext cx="7611437" cy="2206389"/>
          </a:xfrm>
          <a:prstGeom prst="rect">
            <a:avLst/>
          </a:prstGeom>
        </p:spPr>
      </p:pic>
      <p:pic>
        <p:nvPicPr>
          <p:cNvPr id="2" name="Picture 1" descr="Dbvisit_Standby_LR.jpg"/>
          <p:cNvPicPr>
            <a:picLocks noChangeAspect="1"/>
          </p:cNvPicPr>
          <p:nvPr/>
        </p:nvPicPr>
        <p:blipFill>
          <a:blip r:embed="rId3"/>
          <a:stretch>
            <a:fillRect/>
          </a:stretch>
        </p:blipFill>
        <p:spPr>
          <a:xfrm>
            <a:off x="43943" y="1403548"/>
            <a:ext cx="1920289" cy="1913485"/>
          </a:xfrm>
          <a:prstGeom prst="rect">
            <a:avLst/>
          </a:prstGeom>
        </p:spPr>
      </p:pic>
      <p:pic>
        <p:nvPicPr>
          <p:cNvPr id="5" name="Picture 4" descr="20hroug-crveni.png"/>
          <p:cNvPicPr>
            <a:picLocks noChangeAspect="1"/>
          </p:cNvPicPr>
          <p:nvPr/>
        </p:nvPicPr>
        <p:blipFill>
          <a:blip r:embed="rId4"/>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27855828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Data instantiation</a:t>
            </a:r>
            <a:endParaRPr lang="en-US" dirty="0"/>
          </a:p>
        </p:txBody>
      </p:sp>
      <p:sp>
        <p:nvSpPr>
          <p:cNvPr id="5" name="Content Placeholder 4"/>
          <p:cNvSpPr>
            <a:spLocks noGrp="1"/>
          </p:cNvSpPr>
          <p:nvPr>
            <p:ph idx="1"/>
          </p:nvPr>
        </p:nvSpPr>
        <p:spPr>
          <a:xfrm>
            <a:off x="506662" y="903076"/>
            <a:ext cx="7770563" cy="3503200"/>
          </a:xfrm>
        </p:spPr>
        <p:txBody>
          <a:bodyPr/>
          <a:lstStyle/>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By default </a:t>
            </a:r>
            <a:r>
              <a:rPr lang="en-US" sz="2000" dirty="0" err="1" smtClean="0">
                <a:solidFill>
                  <a:srgbClr val="006885"/>
                </a:solidFill>
              </a:rPr>
              <a:t>datapump</a:t>
            </a:r>
            <a:r>
              <a:rPr lang="en-US" sz="2000" dirty="0" smtClean="0">
                <a:solidFill>
                  <a:srgbClr val="006885"/>
                </a:solidFill>
              </a:rPr>
              <a:t> script is generated</a:t>
            </a: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smtClean="0">
                <a:solidFill>
                  <a:srgbClr val="006885"/>
                </a:solidFill>
                <a:latin typeface="Courier New"/>
                <a:cs typeface="Courier New"/>
              </a:rPr>
              <a:t>/</a:t>
            </a:r>
            <a:r>
              <a:rPr lang="en-US" sz="1200" dirty="0" err="1">
                <a:solidFill>
                  <a:srgbClr val="006885"/>
                </a:solidFill>
                <a:latin typeface="Courier New"/>
                <a:cs typeface="Courier New"/>
              </a:rPr>
              <a:t>APPLY.sh</a:t>
            </a:r>
            <a:r>
              <a:rPr lang="en-US" sz="1200" dirty="0">
                <a:solidFill>
                  <a:srgbClr val="006885"/>
                </a:solidFill>
                <a:latin typeface="Courier New"/>
                <a:cs typeface="Courier New"/>
              </a:rPr>
              <a:t> Import: Release 11.2.0.3.0 - Production on Wed Nov 14 09:55:17 </a:t>
            </a:r>
            <a:endParaRPr lang="en-US" sz="1200" dirty="0" smtClean="0">
              <a:solidFill>
                <a:srgbClr val="006885"/>
              </a:solidFill>
              <a:latin typeface="Courier New"/>
              <a:cs typeface="Courier New"/>
            </a:endParaRPr>
          </a:p>
          <a:p>
            <a:pPr marL="400050" lvl="1"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200" dirty="0" smtClean="0">
                <a:solidFill>
                  <a:srgbClr val="006885"/>
                </a:solidFill>
                <a:latin typeface="Courier New"/>
                <a:cs typeface="Courier New"/>
              </a:rPr>
              <a:t>Starting </a:t>
            </a:r>
            <a:r>
              <a:rPr lang="en-US" sz="1200" dirty="0">
                <a:solidFill>
                  <a:srgbClr val="006885"/>
                </a:solidFill>
                <a:latin typeface="Courier New"/>
                <a:cs typeface="Courier New"/>
              </a:rPr>
              <a:t>"SYSTEM"."DP_D112F_0001":  SYSTEM/********@d112f_dbvisit230 </a:t>
            </a:r>
            <a:r>
              <a:rPr lang="en-US" sz="1200" dirty="0" err="1">
                <a:solidFill>
                  <a:srgbClr val="006885"/>
                </a:solidFill>
                <a:latin typeface="Courier New"/>
                <a:cs typeface="Courier New"/>
              </a:rPr>
              <a:t>table_exists_action</a:t>
            </a:r>
            <a:r>
              <a:rPr lang="en-US" sz="1200" dirty="0">
                <a:solidFill>
                  <a:srgbClr val="006885"/>
                </a:solidFill>
                <a:latin typeface="Courier New"/>
                <a:cs typeface="Courier New"/>
              </a:rPr>
              <a:t>=TRUNCATE </a:t>
            </a:r>
            <a:r>
              <a:rPr lang="en-US" sz="1200" dirty="0" err="1">
                <a:solidFill>
                  <a:srgbClr val="006885"/>
                </a:solidFill>
                <a:latin typeface="Courier New"/>
                <a:cs typeface="Courier New"/>
              </a:rPr>
              <a:t>network_link</a:t>
            </a:r>
            <a:r>
              <a:rPr lang="en-US" sz="1200" dirty="0">
                <a:solidFill>
                  <a:srgbClr val="006885"/>
                </a:solidFill>
                <a:latin typeface="Courier New"/>
                <a:cs typeface="Courier New"/>
              </a:rPr>
              <a:t>=d112f_dbvisit210 directory=DATA_PUMP_DIR </a:t>
            </a:r>
            <a:r>
              <a:rPr lang="en-US" sz="1200" dirty="0" err="1">
                <a:solidFill>
                  <a:srgbClr val="006885"/>
                </a:solidFill>
                <a:latin typeface="Courier New"/>
                <a:cs typeface="Courier New"/>
              </a:rPr>
              <a:t>flashback_scn</a:t>
            </a:r>
            <a:r>
              <a:rPr lang="en-US" sz="1200" dirty="0">
                <a:solidFill>
                  <a:srgbClr val="006885"/>
                </a:solidFill>
                <a:latin typeface="Courier New"/>
                <a:cs typeface="Courier New"/>
              </a:rPr>
              <a:t>=36389106 tables=OE.CUSTOMERS,OE.INVENTORIES,OE.LOGON,OE.ORDERENTRY_METADATA,OE.ORDERS,OE.ORDER_ITEMS,OE.PRODUCT_DESCRIPTIONS,OE.PRODUCT_INFORMATION,OE.WAREHOUSES </a:t>
            </a:r>
            <a:r>
              <a:rPr lang="en-US" sz="1200" dirty="0" err="1">
                <a:solidFill>
                  <a:srgbClr val="006885"/>
                </a:solidFill>
                <a:latin typeface="Courier New"/>
                <a:cs typeface="Courier New"/>
              </a:rPr>
              <a:t>logfile</a:t>
            </a:r>
            <a:r>
              <a:rPr lang="en-US" sz="1200" dirty="0">
                <a:solidFill>
                  <a:srgbClr val="006885"/>
                </a:solidFill>
                <a:latin typeface="Courier New"/>
                <a:cs typeface="Courier New"/>
              </a:rPr>
              <a:t>=</a:t>
            </a:r>
            <a:r>
              <a:rPr lang="en-US" sz="1200" dirty="0" err="1">
                <a:solidFill>
                  <a:srgbClr val="006885"/>
                </a:solidFill>
                <a:latin typeface="Courier New"/>
                <a:cs typeface="Courier New"/>
              </a:rPr>
              <a:t>OE_CUSTOMERS.log</a:t>
            </a:r>
            <a:r>
              <a:rPr lang="en-US" sz="1200" dirty="0">
                <a:solidFill>
                  <a:srgbClr val="006885"/>
                </a:solidFill>
                <a:latin typeface="Courier New"/>
                <a:cs typeface="Courier New"/>
              </a:rPr>
              <a:t> JOB_NAME=DP_d112f_0001 </a:t>
            </a:r>
            <a:endParaRPr lang="en-US" sz="1200" dirty="0" smtClean="0">
              <a:solidFill>
                <a:srgbClr val="006885"/>
              </a:solidFill>
              <a:latin typeface="Courier New"/>
              <a:cs typeface="Courier New"/>
            </a:endParaRPr>
          </a:p>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err="1" smtClean="0">
                <a:solidFill>
                  <a:srgbClr val="006885"/>
                </a:solidFill>
              </a:rPr>
              <a:t>Rman</a:t>
            </a:r>
            <a:r>
              <a:rPr lang="en-US" sz="2000" dirty="0" smtClean="0">
                <a:solidFill>
                  <a:srgbClr val="006885"/>
                </a:solidFill>
              </a:rPr>
              <a:t> can also be used to clone database</a:t>
            </a:r>
          </a:p>
          <a:p>
            <a:pPr marL="800100" lvl="2"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	</a:t>
            </a:r>
            <a:r>
              <a:rPr lang="en-US" sz="1800" dirty="0" smtClean="0">
                <a:solidFill>
                  <a:schemeClr val="tx1">
                    <a:lumMod val="50000"/>
                    <a:lumOff val="50000"/>
                  </a:schemeClr>
                </a:solidFill>
              </a:rPr>
              <a:t>SCN of </a:t>
            </a:r>
            <a:r>
              <a:rPr lang="en-US" sz="1800" dirty="0" err="1" smtClean="0">
                <a:solidFill>
                  <a:schemeClr val="tx1">
                    <a:lumMod val="50000"/>
                    <a:lumOff val="50000"/>
                  </a:schemeClr>
                </a:solidFill>
              </a:rPr>
              <a:t>resetlogs</a:t>
            </a:r>
            <a:r>
              <a:rPr lang="en-US" sz="1800" dirty="0" smtClean="0">
                <a:solidFill>
                  <a:schemeClr val="tx1">
                    <a:lumMod val="50000"/>
                    <a:lumOff val="50000"/>
                  </a:schemeClr>
                </a:solidFill>
              </a:rPr>
              <a:t> is used</a:t>
            </a:r>
          </a:p>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Activated Standby database can be used as target</a:t>
            </a:r>
          </a:p>
          <a:p>
            <a:pPr marL="800100" lvl="2" indent="0">
              <a:buClr>
                <a:srgbClr val="419F50"/>
              </a:buClr>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solidFill>
                  <a:srgbClr val="006885"/>
                </a:solidFill>
              </a:rPr>
              <a:t>	</a:t>
            </a:r>
            <a:r>
              <a:rPr lang="en-US" sz="1800" dirty="0" smtClean="0"/>
              <a:t>SCN </a:t>
            </a:r>
            <a:r>
              <a:rPr lang="en-US" sz="1800" dirty="0"/>
              <a:t>of </a:t>
            </a:r>
            <a:r>
              <a:rPr lang="en-US" sz="1800" dirty="0" err="1"/>
              <a:t>resetlogs</a:t>
            </a:r>
            <a:r>
              <a:rPr lang="en-US" sz="1800" dirty="0"/>
              <a:t> is used</a:t>
            </a:r>
          </a:p>
          <a:p>
            <a:pPr marL="857250" lvl="1" indent="-457200">
              <a:buClr>
                <a:srgbClr val="419F50"/>
              </a:buClr>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solidFill>
                <a:srgbClr val="006885"/>
              </a:solidFill>
            </a:endParaRP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7119340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190001"/>
            <a:ext cx="8229600" cy="607165"/>
          </a:xfrm>
        </p:spPr>
        <p:txBody>
          <a:bodyPr/>
          <a:lstStyle/>
          <a:p>
            <a:r>
              <a:rPr lang="en-US" dirty="0" smtClean="0">
                <a:solidFill>
                  <a:schemeClr val="bg1">
                    <a:lumMod val="50000"/>
                  </a:schemeClr>
                </a:solidFill>
                <a:latin typeface="Arial"/>
                <a:cs typeface="Arial"/>
              </a:rPr>
              <a:t>Dbvisit Replicate – feature highlight:</a:t>
            </a:r>
            <a:br>
              <a:rPr lang="en-US" dirty="0" smtClean="0">
                <a:solidFill>
                  <a:schemeClr val="bg1">
                    <a:lumMod val="50000"/>
                  </a:schemeClr>
                </a:solidFill>
                <a:latin typeface="Arial"/>
                <a:cs typeface="Arial"/>
              </a:rPr>
            </a:br>
            <a:r>
              <a:rPr lang="en-US" sz="2000" dirty="0" smtClean="0">
                <a:solidFill>
                  <a:schemeClr val="bg1">
                    <a:lumMod val="50000"/>
                  </a:schemeClr>
                </a:solidFill>
                <a:latin typeface="Arial"/>
                <a:cs typeface="Arial"/>
              </a:rPr>
              <a:t>Audit feature for real-time BI (i)</a:t>
            </a:r>
            <a:endParaRPr lang="en-US" sz="2000" dirty="0"/>
          </a:p>
        </p:txBody>
      </p:sp>
      <p:sp>
        <p:nvSpPr>
          <p:cNvPr id="4" name="Content Placeholder 4"/>
          <p:cNvSpPr>
            <a:spLocks noGrp="1"/>
          </p:cNvSpPr>
          <p:nvPr>
            <p:ph idx="1"/>
          </p:nvPr>
        </p:nvSpPr>
        <p:spPr>
          <a:xfrm>
            <a:off x="506662" y="1072857"/>
            <a:ext cx="7770563" cy="3503200"/>
          </a:xfrm>
        </p:spPr>
        <p:txBody>
          <a:bodyPr/>
          <a:lstStyle/>
          <a:p>
            <a:pPr marL="0" indent="0">
              <a:spcBef>
                <a:spcPts val="0"/>
              </a:spcBef>
              <a:buNone/>
            </a:pPr>
            <a:r>
              <a:rPr lang="en-US" sz="1600" dirty="0" smtClean="0"/>
              <a:t>This does not maintain a copy of the source table(s), but logs all operations as separate entries.</a:t>
            </a:r>
            <a:endParaRPr lang="en-US" sz="1600" dirty="0"/>
          </a:p>
        </p:txBody>
      </p:sp>
      <p:pic>
        <p:nvPicPr>
          <p:cNvPr id="5" name="Picture 4" descr="CDC-Audit-intr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1735" y="1598666"/>
            <a:ext cx="5919692" cy="3311269"/>
          </a:xfrm>
          <a:prstGeom prst="rect">
            <a:avLst/>
          </a:prstGeom>
        </p:spPr>
      </p:pic>
      <p:pic>
        <p:nvPicPr>
          <p:cNvPr id="7" name="Picture 6" descr="20hroug-crveni.png"/>
          <p:cNvPicPr>
            <a:picLocks noChangeAspect="1"/>
          </p:cNvPicPr>
          <p:nvPr/>
        </p:nvPicPr>
        <p:blipFill>
          <a:blip r:embed="rId4"/>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159822431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190001"/>
            <a:ext cx="8229600" cy="607165"/>
          </a:xfrm>
        </p:spPr>
        <p:txBody>
          <a:bodyPr/>
          <a:lstStyle/>
          <a:p>
            <a:r>
              <a:rPr lang="en-US" dirty="0" smtClean="0">
                <a:solidFill>
                  <a:schemeClr val="bg1">
                    <a:lumMod val="50000"/>
                  </a:schemeClr>
                </a:solidFill>
                <a:latin typeface="Arial"/>
                <a:cs typeface="Arial"/>
              </a:rPr>
              <a:t>Dbvisit Replicate – feature highlight:</a:t>
            </a:r>
            <a:br>
              <a:rPr lang="en-US" dirty="0" smtClean="0">
                <a:solidFill>
                  <a:schemeClr val="bg1">
                    <a:lumMod val="50000"/>
                  </a:schemeClr>
                </a:solidFill>
                <a:latin typeface="Arial"/>
                <a:cs typeface="Arial"/>
              </a:rPr>
            </a:br>
            <a:r>
              <a:rPr lang="en-US" sz="2000" dirty="0" smtClean="0">
                <a:solidFill>
                  <a:schemeClr val="bg1">
                    <a:lumMod val="50000"/>
                  </a:schemeClr>
                </a:solidFill>
                <a:latin typeface="Arial"/>
                <a:cs typeface="Arial"/>
              </a:rPr>
              <a:t>CDC/Audit real-time BI (ii)</a:t>
            </a:r>
            <a:endParaRPr lang="en-US" sz="2000" dirty="0"/>
          </a:p>
        </p:txBody>
      </p:sp>
      <p:pic>
        <p:nvPicPr>
          <p:cNvPr id="2" name="Picture 1"/>
          <p:cNvPicPr>
            <a:picLocks noChangeAspect="1"/>
          </p:cNvPicPr>
          <p:nvPr/>
        </p:nvPicPr>
        <p:blipFill>
          <a:blip r:embed="rId3"/>
          <a:stretch>
            <a:fillRect/>
          </a:stretch>
        </p:blipFill>
        <p:spPr>
          <a:xfrm>
            <a:off x="1879600" y="904832"/>
            <a:ext cx="4991100" cy="4137067"/>
          </a:xfrm>
          <a:prstGeom prst="rect">
            <a:avLst/>
          </a:prstGeom>
        </p:spPr>
      </p:pic>
      <p:sp>
        <p:nvSpPr>
          <p:cNvPr id="4" name="TextBox 3"/>
          <p:cNvSpPr txBox="1"/>
          <p:nvPr/>
        </p:nvSpPr>
        <p:spPr>
          <a:xfrm>
            <a:off x="6172200" y="1460500"/>
            <a:ext cx="2515432" cy="1323439"/>
          </a:xfrm>
          <a:prstGeom prst="rect">
            <a:avLst/>
          </a:prstGeom>
          <a:noFill/>
        </p:spPr>
        <p:txBody>
          <a:bodyPr wrap="none" rtlCol="0">
            <a:spAutoFit/>
          </a:bodyPr>
          <a:lstStyle/>
          <a:p>
            <a:r>
              <a:rPr lang="en-US" sz="1600" dirty="0" smtClean="0">
                <a:solidFill>
                  <a:schemeClr val="tx1">
                    <a:lumMod val="50000"/>
                    <a:lumOff val="50000"/>
                  </a:schemeClr>
                </a:solidFill>
              </a:rPr>
              <a:t>New row inserted in staging </a:t>
            </a:r>
          </a:p>
          <a:p>
            <a:r>
              <a:rPr lang="en-US" sz="1600" dirty="0" smtClean="0">
                <a:solidFill>
                  <a:schemeClr val="tx1">
                    <a:lumMod val="50000"/>
                    <a:lumOff val="50000"/>
                  </a:schemeClr>
                </a:solidFill>
              </a:rPr>
              <a:t>table for every:</a:t>
            </a:r>
          </a:p>
          <a:p>
            <a:pPr marL="285750" indent="-285750">
              <a:buFont typeface="Arial"/>
              <a:buChar char="•"/>
            </a:pPr>
            <a:r>
              <a:rPr lang="en-US" sz="1600" dirty="0" smtClean="0">
                <a:solidFill>
                  <a:schemeClr val="tx1">
                    <a:lumMod val="50000"/>
                    <a:lumOff val="50000"/>
                  </a:schemeClr>
                </a:solidFill>
              </a:rPr>
              <a:t>Insert</a:t>
            </a:r>
          </a:p>
          <a:p>
            <a:pPr marL="285750" indent="-285750">
              <a:buFont typeface="Arial"/>
              <a:buChar char="•"/>
            </a:pPr>
            <a:r>
              <a:rPr lang="en-US" sz="1600" dirty="0" smtClean="0">
                <a:solidFill>
                  <a:schemeClr val="tx1">
                    <a:lumMod val="50000"/>
                    <a:lumOff val="50000"/>
                  </a:schemeClr>
                </a:solidFill>
              </a:rPr>
              <a:t>Update </a:t>
            </a:r>
          </a:p>
          <a:p>
            <a:pPr marL="285750" indent="-285750">
              <a:buFont typeface="Arial"/>
              <a:buChar char="•"/>
            </a:pPr>
            <a:r>
              <a:rPr lang="en-US" sz="1600" dirty="0" smtClean="0">
                <a:solidFill>
                  <a:schemeClr val="tx1">
                    <a:lumMod val="50000"/>
                    <a:lumOff val="50000"/>
                  </a:schemeClr>
                </a:solidFill>
              </a:rPr>
              <a:t>Delete</a:t>
            </a:r>
          </a:p>
        </p:txBody>
      </p:sp>
      <p:pic>
        <p:nvPicPr>
          <p:cNvPr id="5" name="Picture 4" descr="20hroug-crveni.png"/>
          <p:cNvPicPr>
            <a:picLocks noChangeAspect="1"/>
          </p:cNvPicPr>
          <p:nvPr/>
        </p:nvPicPr>
        <p:blipFill>
          <a:blip r:embed="rId4"/>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32735644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dirty="0" smtClean="0"/>
              <a:t>Help and references</a:t>
            </a:r>
            <a:endParaRPr lang="en-US" dirty="0"/>
          </a:p>
        </p:txBody>
      </p:sp>
      <p:sp>
        <p:nvSpPr>
          <p:cNvPr id="7" name="Rectangle 7"/>
          <p:cNvSpPr>
            <a:spLocks noGrp="1" noChangeArrowheads="1"/>
          </p:cNvSpPr>
          <p:nvPr>
            <p:ph idx="1"/>
          </p:nvPr>
        </p:nvSpPr>
        <p:spPr>
          <a:xfrm>
            <a:off x="513961" y="1044993"/>
            <a:ext cx="8229600" cy="4525963"/>
          </a:xfrm>
        </p:spPr>
        <p:txBody>
          <a:bodyPr/>
          <a:lstStyle/>
          <a:p>
            <a:pPr eaLnBrk="1" hangingPunct="1">
              <a:defRPr/>
            </a:pPr>
            <a:r>
              <a:rPr lang="en-US" sz="2000" dirty="0" smtClean="0">
                <a:latin typeface="Arial" charset="0"/>
                <a:ea typeface="ＭＳ Ｐゴシック" charset="0"/>
                <a:cs typeface="ＭＳ Ｐゴシック" charset="0"/>
              </a:rPr>
              <a:t>dbvrep&gt; help</a:t>
            </a:r>
            <a:endParaRPr lang="en-US" sz="2000" dirty="0">
              <a:latin typeface="Arial" charset="0"/>
              <a:ea typeface="ＭＳ Ｐゴシック" charset="0"/>
              <a:cs typeface="ＭＳ Ｐゴシック" charset="0"/>
            </a:endParaRPr>
          </a:p>
          <a:p>
            <a:pPr eaLnBrk="1" hangingPunct="1">
              <a:defRPr/>
            </a:pPr>
            <a:r>
              <a:rPr lang="en-US" sz="2000" dirty="0">
                <a:latin typeface="Arial" pitchFamily="34" charset="0"/>
                <a:ea typeface="ＭＳ Ｐゴシック" pitchFamily="34" charset="-128"/>
              </a:rPr>
              <a:t>m</a:t>
            </a:r>
            <a:r>
              <a:rPr lang="en-US" sz="2000" dirty="0" smtClean="0">
                <a:latin typeface="Arial" pitchFamily="34" charset="0"/>
                <a:ea typeface="ＭＳ Ｐゴシック" pitchFamily="34" charset="-128"/>
              </a:rPr>
              <a:t>an dbvrep (when installed with rpm)</a:t>
            </a:r>
          </a:p>
          <a:p>
            <a:pPr>
              <a:defRPr/>
            </a:pPr>
            <a:r>
              <a:rPr lang="en-NZ" sz="2000" dirty="0">
                <a:latin typeface="Arial" charset="0"/>
                <a:ea typeface="ＭＳ Ｐゴシック" charset="0"/>
              </a:rPr>
              <a:t>Online help: </a:t>
            </a:r>
            <a:r>
              <a:rPr lang="en-NZ" sz="2000" dirty="0">
                <a:solidFill>
                  <a:srgbClr val="006885"/>
                </a:solidFill>
                <a:latin typeface="Arial" charset="0"/>
                <a:ea typeface="ＭＳ Ｐゴシック" charset="0"/>
              </a:rPr>
              <a:t>http://www.dbvisit.com/content/online/dbvisit_replicate_userguide</a:t>
            </a:r>
            <a:endParaRPr lang="en-NZ" sz="2000" dirty="0" smtClean="0">
              <a:solidFill>
                <a:srgbClr val="006885"/>
              </a:solidFill>
              <a:latin typeface="Arial" charset="0"/>
              <a:ea typeface="ＭＳ Ｐゴシック" charset="0"/>
            </a:endParaRPr>
          </a:p>
          <a:p>
            <a:pPr>
              <a:defRPr/>
            </a:pPr>
            <a:r>
              <a:rPr lang="en-NZ" sz="2000" dirty="0" smtClean="0">
                <a:latin typeface="Arial" charset="0"/>
                <a:ea typeface="ＭＳ Ｐゴシック" charset="0"/>
              </a:rPr>
              <a:t>Dbvisit Support: </a:t>
            </a:r>
            <a:r>
              <a:rPr lang="en-NZ" sz="2000" dirty="0">
                <a:solidFill>
                  <a:srgbClr val="006885"/>
                </a:solidFill>
                <a:latin typeface="Arial" charset="0"/>
                <a:ea typeface="ＭＳ Ｐゴシック" charset="0"/>
              </a:rPr>
              <a:t>http:/</a:t>
            </a:r>
            <a:r>
              <a:rPr lang="en-NZ" sz="2000" dirty="0" smtClean="0">
                <a:solidFill>
                  <a:srgbClr val="006885"/>
                </a:solidFill>
                <a:latin typeface="Arial" charset="0"/>
                <a:ea typeface="ＭＳ Ｐゴシック" charset="0"/>
              </a:rPr>
              <a:t>/support.dbvisit.com</a:t>
            </a:r>
            <a:endParaRPr lang="en-NZ" sz="2800" dirty="0" smtClean="0">
              <a:latin typeface="Arial" charset="0"/>
              <a:ea typeface="ＭＳ Ｐゴシック" charset="0"/>
            </a:endParaRPr>
          </a:p>
          <a:p>
            <a:pPr eaLnBrk="1" hangingPunct="1">
              <a:defRPr/>
            </a:pPr>
            <a:endParaRPr lang="en-NZ" sz="2000" dirty="0" smtClean="0">
              <a:latin typeface="Arial" charset="0"/>
              <a:ea typeface="ＭＳ Ｐゴシック" charset="0"/>
            </a:endParaRPr>
          </a:p>
          <a:p>
            <a:pPr eaLnBrk="1" hangingPunct="1">
              <a:defRPr/>
            </a:pPr>
            <a:endParaRPr lang="en-NZ" sz="2000" dirty="0" smtClean="0">
              <a:latin typeface="Arial" charset="0"/>
              <a:ea typeface="ＭＳ Ｐゴシック" charset="0"/>
            </a:endParaRPr>
          </a:p>
          <a:p>
            <a:pPr>
              <a:buNone/>
            </a:pPr>
            <a:endParaRPr lang="en-NZ" sz="2000" dirty="0">
              <a:latin typeface="Arial" charset="0"/>
              <a:ea typeface="ＭＳ Ｐゴシック" charset="0"/>
            </a:endParaRPr>
          </a:p>
          <a:p>
            <a:pPr eaLnBrk="1" hangingPunct="1">
              <a:buFont typeface="Times New Roman" charset="0"/>
              <a:buNone/>
              <a:defRPr/>
            </a:pPr>
            <a:endParaRPr lang="en-NZ" sz="2000" dirty="0">
              <a:latin typeface="Arial" charset="0"/>
              <a:ea typeface="ＭＳ Ｐゴシック" charset="0"/>
              <a:cs typeface="ＭＳ Ｐゴシック" charset="0"/>
            </a:endParaRPr>
          </a:p>
          <a:p>
            <a:pPr eaLnBrk="1" hangingPunct="1">
              <a:buFont typeface="Times New Roman" charset="0"/>
              <a:buNone/>
              <a:defRPr/>
            </a:pPr>
            <a:endParaRPr lang="en-NZ" sz="2000" dirty="0">
              <a:latin typeface="Arial" charset="0"/>
              <a:ea typeface="ＭＳ Ｐゴシック" charset="0"/>
              <a:cs typeface="ＭＳ Ｐゴシック" charset="0"/>
            </a:endParaRPr>
          </a:p>
          <a:p>
            <a:pPr eaLnBrk="1" hangingPunct="1">
              <a:defRPr/>
            </a:pPr>
            <a:endParaRPr lang="en-GB" sz="2000" dirty="0">
              <a:latin typeface="Arial" charset="0"/>
              <a:ea typeface="ＭＳ Ｐゴシック" charset="0"/>
              <a:cs typeface="ＭＳ Ｐゴシック" charset="0"/>
            </a:endParaRP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323025632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5"/>
          <p:cNvSpPr>
            <a:spLocks noGrp="1"/>
          </p:cNvSpPr>
          <p:nvPr>
            <p:ph type="ctrTitle"/>
          </p:nvPr>
        </p:nvSpPr>
        <p:spPr bwMode="auto">
          <a:xfrm>
            <a:off x="509588" y="455613"/>
            <a:ext cx="6351587"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eaLnBrk="1" hangingPunct="1"/>
            <a:r>
              <a:rPr lang="en-US" sz="3200" dirty="0">
                <a:latin typeface="Sansation" charset="0"/>
              </a:rPr>
              <a:t>Dbvisit </a:t>
            </a:r>
            <a:r>
              <a:rPr lang="en-US" sz="3200" dirty="0" smtClean="0">
                <a:latin typeface="Sansation" charset="0"/>
              </a:rPr>
              <a:t>Replicate overview</a:t>
            </a:r>
            <a:endParaRPr lang="en-US" sz="3200" dirty="0">
              <a:latin typeface="Sansation" charset="0"/>
            </a:endParaRPr>
          </a:p>
        </p:txBody>
      </p:sp>
      <p:sp>
        <p:nvSpPr>
          <p:cNvPr id="35842" name="Rectangle 7"/>
          <p:cNvSpPr>
            <a:spLocks noGrp="1" noChangeArrowheads="1"/>
          </p:cNvSpPr>
          <p:nvPr>
            <p:ph idx="1"/>
          </p:nvPr>
        </p:nvSpPr>
        <p:spPr bwMode="auto">
          <a:xfrm>
            <a:off x="539750" y="1355725"/>
            <a:ext cx="8166100" cy="32051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marL="360363" indent="-360363">
              <a:buFont typeface="Arial" charset="0"/>
              <a:buChar char="•"/>
            </a:pPr>
            <a:r>
              <a:rPr lang="en-US" sz="1800" dirty="0">
                <a:solidFill>
                  <a:schemeClr val="tx1">
                    <a:lumMod val="50000"/>
                    <a:lumOff val="50000"/>
                  </a:schemeClr>
                </a:solidFill>
                <a:latin typeface="Sansation" charset="0"/>
                <a:cs typeface="MS PGothic" charset="0"/>
              </a:rPr>
              <a:t>Logical data </a:t>
            </a:r>
            <a:r>
              <a:rPr lang="en-US" sz="1800" dirty="0" smtClean="0">
                <a:solidFill>
                  <a:schemeClr val="tx1">
                    <a:lumMod val="50000"/>
                    <a:lumOff val="50000"/>
                  </a:schemeClr>
                </a:solidFill>
                <a:latin typeface="Sansation" charset="0"/>
                <a:cs typeface="MS PGothic" charset="0"/>
              </a:rPr>
              <a:t>replication </a:t>
            </a:r>
            <a:r>
              <a:rPr lang="en-US" sz="1800" dirty="0" smtClean="0">
                <a:solidFill>
                  <a:schemeClr val="tx1">
                    <a:lumMod val="50000"/>
                    <a:lumOff val="50000"/>
                  </a:schemeClr>
                </a:solidFill>
                <a:latin typeface="Arial" charset="0"/>
                <a:ea typeface="ＭＳ Ｐゴシック" charset="0"/>
                <a:cs typeface="ＭＳ Ｐゴシック" charset="0"/>
              </a:rPr>
              <a:t>to </a:t>
            </a:r>
            <a:r>
              <a:rPr lang="en-US" sz="1800" dirty="0">
                <a:solidFill>
                  <a:schemeClr val="tx1">
                    <a:lumMod val="50000"/>
                    <a:lumOff val="50000"/>
                  </a:schemeClr>
                </a:solidFill>
                <a:latin typeface="Arial" charset="0"/>
                <a:ea typeface="ＭＳ Ｐゴシック" charset="0"/>
                <a:cs typeface="ＭＳ Ｐゴシック" charset="0"/>
              </a:rPr>
              <a:t>Oracle, MySQL and SQL </a:t>
            </a:r>
            <a:r>
              <a:rPr lang="en-US" sz="1800" dirty="0" smtClean="0">
                <a:solidFill>
                  <a:schemeClr val="tx1">
                    <a:lumMod val="50000"/>
                    <a:lumOff val="50000"/>
                  </a:schemeClr>
                </a:solidFill>
                <a:latin typeface="Arial" charset="0"/>
                <a:ea typeface="ＭＳ Ｐゴシック" charset="0"/>
                <a:cs typeface="ＭＳ Ｐゴシック" charset="0"/>
              </a:rPr>
              <a:t>Server</a:t>
            </a:r>
          </a:p>
          <a:p>
            <a:pPr marL="360363" indent="-360363" eaLnBrk="1" hangingPunct="1">
              <a:buFont typeface="Arial" charset="0"/>
              <a:buChar char="•"/>
            </a:pPr>
            <a:r>
              <a:rPr lang="en-NZ" sz="1800" dirty="0" smtClean="0">
                <a:solidFill>
                  <a:schemeClr val="tx1">
                    <a:lumMod val="50000"/>
                    <a:lumOff val="50000"/>
                  </a:schemeClr>
                </a:solidFill>
                <a:latin typeface="Sansation" charset="0"/>
                <a:cs typeface="Arial" charset="0"/>
              </a:rPr>
              <a:t>Real</a:t>
            </a:r>
            <a:r>
              <a:rPr lang="en-NZ" sz="1800" dirty="0">
                <a:solidFill>
                  <a:schemeClr val="tx1">
                    <a:lumMod val="50000"/>
                    <a:lumOff val="50000"/>
                  </a:schemeClr>
                </a:solidFill>
                <a:latin typeface="Sansation" charset="0"/>
                <a:cs typeface="Arial" charset="0"/>
              </a:rPr>
              <a:t>-time, </a:t>
            </a:r>
            <a:r>
              <a:rPr lang="en-NZ" sz="1800" dirty="0" smtClean="0">
                <a:solidFill>
                  <a:schemeClr val="tx1">
                    <a:lumMod val="50000"/>
                    <a:lumOff val="50000"/>
                  </a:schemeClr>
                </a:solidFill>
                <a:latin typeface="Sansation" charset="0"/>
                <a:cs typeface="Arial" charset="0"/>
              </a:rPr>
              <a:t>low impact, low </a:t>
            </a:r>
            <a:r>
              <a:rPr lang="en-NZ" sz="1800" dirty="0">
                <a:solidFill>
                  <a:schemeClr val="tx1">
                    <a:lumMod val="50000"/>
                    <a:lumOff val="50000"/>
                  </a:schemeClr>
                </a:solidFill>
                <a:latin typeface="Sansation" charset="0"/>
                <a:cs typeface="Arial" charset="0"/>
              </a:rPr>
              <a:t>latency </a:t>
            </a:r>
            <a:r>
              <a:rPr lang="en-NZ" sz="1800" dirty="0" smtClean="0">
                <a:solidFill>
                  <a:schemeClr val="tx1">
                    <a:lumMod val="50000"/>
                    <a:lumOff val="50000"/>
                  </a:schemeClr>
                </a:solidFill>
                <a:latin typeface="Sansation" charset="0"/>
                <a:cs typeface="Arial" charset="0"/>
              </a:rPr>
              <a:t>replication</a:t>
            </a:r>
          </a:p>
          <a:p>
            <a:pPr marL="360363" indent="-360363" eaLnBrk="1" hangingPunct="1">
              <a:buFont typeface="Arial" charset="0"/>
              <a:buChar char="•"/>
            </a:pPr>
            <a:r>
              <a:rPr lang="en-NZ" sz="1800" dirty="0" smtClean="0">
                <a:solidFill>
                  <a:schemeClr val="tx1">
                    <a:lumMod val="50000"/>
                    <a:lumOff val="50000"/>
                  </a:schemeClr>
                </a:solidFill>
                <a:latin typeface="Sansation" charset="0"/>
                <a:cs typeface="Arial" charset="0"/>
              </a:rPr>
              <a:t>External to the database</a:t>
            </a:r>
          </a:p>
          <a:p>
            <a:pPr marL="360363" indent="-360363" eaLnBrk="1" hangingPunct="1">
              <a:buFont typeface="Arial" charset="0"/>
              <a:buChar char="•"/>
            </a:pPr>
            <a:r>
              <a:rPr lang="en-NZ" sz="1800" dirty="0" smtClean="0">
                <a:solidFill>
                  <a:schemeClr val="tx1">
                    <a:lumMod val="50000"/>
                    <a:lumOff val="50000"/>
                  </a:schemeClr>
                </a:solidFill>
                <a:latin typeface="Sansation" charset="0"/>
                <a:cs typeface="Arial" charset="0"/>
              </a:rPr>
              <a:t>Conflict detection, handling and resolution</a:t>
            </a:r>
            <a:endParaRPr lang="en-NZ" sz="1800" dirty="0">
              <a:solidFill>
                <a:schemeClr val="tx1">
                  <a:lumMod val="50000"/>
                  <a:lumOff val="50000"/>
                </a:schemeClr>
              </a:solidFill>
              <a:latin typeface="Sansation" charset="0"/>
              <a:cs typeface="Arial" charset="0"/>
            </a:endParaRPr>
          </a:p>
          <a:p>
            <a:pPr marL="360363" indent="-360363" eaLnBrk="1" hangingPunct="1">
              <a:buFont typeface="Arial" charset="0"/>
              <a:buChar char="•"/>
            </a:pPr>
            <a:r>
              <a:rPr lang="en-NZ" sz="1800" dirty="0">
                <a:solidFill>
                  <a:schemeClr val="tx1">
                    <a:lumMod val="50000"/>
                    <a:lumOff val="50000"/>
                  </a:schemeClr>
                </a:solidFill>
                <a:latin typeface="Sansation" charset="0"/>
                <a:cs typeface="Arial" charset="0"/>
              </a:rPr>
              <a:t>Uses proprietary Dbvisit Log </a:t>
            </a:r>
            <a:r>
              <a:rPr lang="en-NZ" sz="1800" dirty="0" smtClean="0">
                <a:solidFill>
                  <a:schemeClr val="tx1">
                    <a:lumMod val="50000"/>
                    <a:lumOff val="50000"/>
                  </a:schemeClr>
                </a:solidFill>
                <a:latin typeface="Sansation" charset="0"/>
                <a:cs typeface="Arial" charset="0"/>
              </a:rPr>
              <a:t>Mining technology</a:t>
            </a:r>
          </a:p>
          <a:p>
            <a:pPr marL="360363" indent="-360363">
              <a:buFont typeface="Arial" charset="0"/>
              <a:buChar char="•"/>
            </a:pPr>
            <a:r>
              <a:rPr lang="en-NZ" sz="1800" dirty="0">
                <a:solidFill>
                  <a:schemeClr val="tx1">
                    <a:lumMod val="50000"/>
                    <a:lumOff val="50000"/>
                  </a:schemeClr>
                </a:solidFill>
                <a:latin typeface="Sansation" charset="0"/>
                <a:cs typeface="Arial" charset="0"/>
              </a:rPr>
              <a:t>No triggers, or changes to the database required</a:t>
            </a:r>
          </a:p>
          <a:p>
            <a:pPr marL="360363" indent="-360363" eaLnBrk="1" hangingPunct="1">
              <a:buFont typeface="Arial" charset="0"/>
              <a:buChar char="•"/>
            </a:pPr>
            <a:r>
              <a:rPr lang="en-NZ" sz="1800" dirty="0">
                <a:solidFill>
                  <a:schemeClr val="tx1">
                    <a:lumMod val="50000"/>
                    <a:lumOff val="50000"/>
                  </a:schemeClr>
                </a:solidFill>
                <a:latin typeface="Sansation" charset="0"/>
                <a:cs typeface="Arial" charset="0"/>
              </a:rPr>
              <a:t>Easy to install, configure, use and manage</a:t>
            </a:r>
          </a:p>
          <a:p>
            <a:pPr marL="360363" indent="-360363" eaLnBrk="1" hangingPunct="1">
              <a:buFont typeface="Arial" charset="0"/>
              <a:buChar char="•"/>
            </a:pPr>
            <a:r>
              <a:rPr lang="en-NZ" sz="1800" dirty="0">
                <a:solidFill>
                  <a:schemeClr val="tx1">
                    <a:lumMod val="50000"/>
                    <a:lumOff val="50000"/>
                  </a:schemeClr>
                </a:solidFill>
                <a:latin typeface="Sansation" charset="0"/>
                <a:cs typeface="Arial" charset="0"/>
              </a:rPr>
              <a:t>Wizard driven </a:t>
            </a:r>
            <a:r>
              <a:rPr lang="en-NZ" sz="1800" dirty="0" smtClean="0">
                <a:solidFill>
                  <a:schemeClr val="tx1">
                    <a:lumMod val="50000"/>
                    <a:lumOff val="50000"/>
                  </a:schemeClr>
                </a:solidFill>
                <a:latin typeface="Sansation" charset="0"/>
                <a:cs typeface="Arial" charset="0"/>
              </a:rPr>
              <a:t>operation</a:t>
            </a:r>
            <a:endParaRPr lang="en-NZ" sz="1800" dirty="0">
              <a:solidFill>
                <a:schemeClr val="tx1">
                  <a:lumMod val="50000"/>
                  <a:lumOff val="50000"/>
                </a:schemeClr>
              </a:solidFill>
              <a:latin typeface="Sansation" charset="0"/>
              <a:cs typeface="Arial" charset="0"/>
            </a:endParaRP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4708273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961" y="399940"/>
            <a:ext cx="8229600" cy="607165"/>
          </a:xfrm>
        </p:spPr>
        <p:txBody>
          <a:bodyPr/>
          <a:lstStyle/>
          <a:p>
            <a:r>
              <a:rPr lang="en-US" sz="3200" dirty="0" smtClean="0"/>
              <a:t>Dbvisit Replicate overview</a:t>
            </a:r>
            <a:endParaRPr lang="en-US" sz="3200" dirty="0"/>
          </a:p>
        </p:txBody>
      </p:sp>
      <p:sp>
        <p:nvSpPr>
          <p:cNvPr id="5" name="Rectangle 7"/>
          <p:cNvSpPr>
            <a:spLocks noGrp="1" noChangeArrowheads="1"/>
          </p:cNvSpPr>
          <p:nvPr>
            <p:ph idx="1"/>
          </p:nvPr>
        </p:nvSpPr>
        <p:spPr>
          <a:xfrm>
            <a:off x="457200" y="1108113"/>
            <a:ext cx="8229600" cy="4525963"/>
          </a:xfrm>
        </p:spPr>
        <p:txBody>
          <a:bodyPr/>
          <a:lstStyle/>
          <a:p>
            <a:r>
              <a:rPr lang="en-US" sz="2000" dirty="0" smtClean="0">
                <a:latin typeface="Arial" pitchFamily="34" charset="0"/>
                <a:ea typeface="ＭＳ Ｐゴシック" pitchFamily="34" charset="-128"/>
              </a:rPr>
              <a:t>Replicates both:</a:t>
            </a:r>
          </a:p>
          <a:p>
            <a:pPr lvl="1"/>
            <a:r>
              <a:rPr lang="en-US" sz="1800" dirty="0" smtClean="0">
                <a:latin typeface="Arial" pitchFamily="34" charset="0"/>
                <a:ea typeface="ＭＳ Ｐゴシック" pitchFamily="34" charset="-128"/>
              </a:rPr>
              <a:t>DML (data changes)</a:t>
            </a:r>
          </a:p>
          <a:p>
            <a:pPr lvl="1"/>
            <a:r>
              <a:rPr lang="en-US" sz="1800" dirty="0" smtClean="0">
                <a:latin typeface="Arial" pitchFamily="34" charset="0"/>
                <a:ea typeface="ＭＳ Ｐゴシック" pitchFamily="34" charset="-128"/>
              </a:rPr>
              <a:t>DDL (table and column structure changes) </a:t>
            </a:r>
          </a:p>
          <a:p>
            <a:r>
              <a:rPr lang="en-US" sz="2000" dirty="0" smtClean="0">
                <a:latin typeface="Arial" pitchFamily="34" charset="0"/>
                <a:ea typeface="ＭＳ Ｐゴシック" pitchFamily="34" charset="-128"/>
              </a:rPr>
              <a:t>1-way and 2-way replication</a:t>
            </a:r>
          </a:p>
          <a:p>
            <a:r>
              <a:rPr lang="en-US" sz="2000" dirty="0" smtClean="0">
                <a:latin typeface="Arial" pitchFamily="34" charset="0"/>
                <a:ea typeface="ＭＳ Ｐゴシック" pitchFamily="34" charset="-128"/>
              </a:rPr>
              <a:t>Full conflict detection, notification and resolution built-in</a:t>
            </a:r>
          </a:p>
          <a:p>
            <a:r>
              <a:rPr lang="en-US" sz="2000" dirty="0" smtClean="0">
                <a:latin typeface="Arial" charset="0"/>
                <a:ea typeface="ＭＳ Ｐゴシック" charset="0"/>
                <a:cs typeface="ＭＳ Ｐゴシック" charset="0"/>
              </a:rPr>
              <a:t>Target </a:t>
            </a:r>
            <a:r>
              <a:rPr lang="en-US" sz="2000" dirty="0">
                <a:latin typeface="Arial" charset="0"/>
                <a:ea typeface="ＭＳ Ｐゴシック" charset="0"/>
                <a:cs typeface="ＭＳ Ｐゴシック" charset="0"/>
              </a:rPr>
              <a:t>data </a:t>
            </a:r>
            <a:r>
              <a:rPr lang="en-US" sz="2000" dirty="0" smtClean="0">
                <a:latin typeface="Arial" charset="0"/>
                <a:ea typeface="ＭＳ Ｐゴシック" charset="0"/>
                <a:cs typeface="ＭＳ Ｐゴシック" charset="0"/>
              </a:rPr>
              <a:t>instantiation</a:t>
            </a:r>
          </a:p>
          <a:p>
            <a:r>
              <a:rPr lang="en-US" sz="2000" dirty="0" smtClean="0">
                <a:latin typeface="Arial" charset="0"/>
                <a:ea typeface="ＭＳ Ｐゴシック" charset="0"/>
                <a:cs typeface="ＭＳ Ｐゴシック" charset="0"/>
              </a:rPr>
              <a:t>Replicate to cloud targets such as AWS EC2 and RDS</a:t>
            </a:r>
          </a:p>
          <a:p>
            <a:r>
              <a:rPr lang="en-US" sz="2000" dirty="0" smtClean="0">
                <a:latin typeface="Arial" charset="0"/>
                <a:ea typeface="ＭＳ Ｐゴシック" charset="0"/>
                <a:cs typeface="ＭＳ Ｐゴシック" charset="0"/>
              </a:rPr>
              <a:t>Replication console to give complete overview</a:t>
            </a:r>
            <a:endParaRPr lang="en-US" sz="2000" dirty="0">
              <a:latin typeface="Arial" charset="0"/>
              <a:ea typeface="ＭＳ Ｐゴシック" charset="0"/>
              <a:cs typeface="ＭＳ Ｐゴシック" charset="0"/>
            </a:endParaRPr>
          </a:p>
          <a:p>
            <a:pPr marL="0" indent="0">
              <a:buNone/>
            </a:pPr>
            <a:endParaRPr lang="en-US" sz="2000" dirty="0" smtClean="0">
              <a:latin typeface="Arial" pitchFamily="34" charset="0"/>
              <a:ea typeface="ＭＳ Ｐゴシック" pitchFamily="34" charset="-128"/>
            </a:endParaRPr>
          </a:p>
          <a:p>
            <a:endParaRPr lang="en-US" sz="2000" dirty="0" smtClean="0">
              <a:latin typeface="Arial" pitchFamily="34" charset="0"/>
              <a:ea typeface="ＭＳ Ｐゴシック" pitchFamily="34" charset="-128"/>
            </a:endParaRPr>
          </a:p>
          <a:p>
            <a:pPr>
              <a:buNone/>
            </a:pPr>
            <a:endParaRPr lang="en-NZ" sz="2000" dirty="0">
              <a:latin typeface="Arial" charset="0"/>
              <a:ea typeface="ＭＳ Ｐゴシック" charset="0"/>
            </a:endParaRPr>
          </a:p>
          <a:p>
            <a:pPr eaLnBrk="1" hangingPunct="1">
              <a:buFont typeface="Times New Roman" charset="0"/>
              <a:buNone/>
              <a:defRPr/>
            </a:pPr>
            <a:endParaRPr lang="en-NZ" sz="2000" dirty="0">
              <a:latin typeface="Arial" charset="0"/>
              <a:ea typeface="ＭＳ Ｐゴシック" charset="0"/>
              <a:cs typeface="ＭＳ Ｐゴシック" charset="0"/>
            </a:endParaRPr>
          </a:p>
          <a:p>
            <a:pPr eaLnBrk="1" hangingPunct="1">
              <a:buFont typeface="Times New Roman" charset="0"/>
              <a:buNone/>
              <a:defRPr/>
            </a:pPr>
            <a:endParaRPr lang="en-NZ" sz="2000" dirty="0">
              <a:latin typeface="Arial" charset="0"/>
              <a:ea typeface="ＭＳ Ｐゴシック" charset="0"/>
              <a:cs typeface="ＭＳ Ｐゴシック" charset="0"/>
            </a:endParaRPr>
          </a:p>
          <a:p>
            <a:pPr eaLnBrk="1" hangingPunct="1">
              <a:defRPr/>
            </a:pPr>
            <a:endParaRPr lang="en-GB" sz="2000" dirty="0">
              <a:latin typeface="Arial" charset="0"/>
              <a:ea typeface="ＭＳ Ｐゴシック" charset="0"/>
              <a:cs typeface="ＭＳ Ｐゴシック" charset="0"/>
            </a:endParaRPr>
          </a:p>
        </p:txBody>
      </p:sp>
      <p:pic>
        <p:nvPicPr>
          <p:cNvPr id="4" name="Picture 3" descr="20hroug-crveni.png"/>
          <p:cNvPicPr>
            <a:picLocks noChangeAspect="1"/>
          </p:cNvPicPr>
          <p:nvPr/>
        </p:nvPicPr>
        <p:blipFill>
          <a:blip r:embed="rId3"/>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189718226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5"/>
          <p:cNvSpPr txBox="1">
            <a:spLocks/>
          </p:cNvSpPr>
          <p:nvPr/>
        </p:nvSpPr>
        <p:spPr bwMode="auto">
          <a:xfrm>
            <a:off x="207963" y="180975"/>
            <a:ext cx="8229600"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r>
              <a:rPr lang="en-US" sz="3600">
                <a:solidFill>
                  <a:srgbClr val="1187BB"/>
                </a:solidFill>
                <a:cs typeface="Sansation" charset="0"/>
              </a:rPr>
              <a:t>Dbvisit Replicate Architecture   </a:t>
            </a:r>
          </a:p>
        </p:txBody>
      </p:sp>
      <p:sp>
        <p:nvSpPr>
          <p:cNvPr id="5" name="Content Placeholder 2"/>
          <p:cNvSpPr>
            <a:spLocks noGrp="1"/>
          </p:cNvSpPr>
          <p:nvPr>
            <p:ph idx="1"/>
          </p:nvPr>
        </p:nvSpPr>
        <p:spPr>
          <a:xfrm>
            <a:off x="5381625" y="1166813"/>
            <a:ext cx="2697163" cy="3197225"/>
          </a:xfrm>
        </p:spPr>
        <p:txBody>
          <a:bodyPr/>
          <a:lstStyle/>
          <a:p>
            <a:pPr>
              <a:lnSpc>
                <a:spcPct val="90000"/>
              </a:lnSpc>
              <a:defRPr/>
            </a:pPr>
            <a:r>
              <a:rPr lang="en-US" sz="1600" dirty="0" smtClean="0">
                <a:solidFill>
                  <a:schemeClr val="bg1">
                    <a:lumMod val="50000"/>
                  </a:schemeClr>
                </a:solidFill>
                <a:latin typeface="+mn-lt"/>
              </a:rPr>
              <a:t>①</a:t>
            </a:r>
            <a:r>
              <a:rPr lang="en-US" sz="1600" dirty="0" smtClean="0">
                <a:solidFill>
                  <a:schemeClr val="bg1">
                    <a:lumMod val="50000"/>
                  </a:schemeClr>
                </a:solidFill>
                <a:latin typeface="Franklin Gothic Medium" panose="020B0603020102020204" pitchFamily="34" charset="0"/>
              </a:rPr>
              <a:t> </a:t>
            </a:r>
            <a:r>
              <a:rPr lang="en-US" sz="1600" dirty="0" smtClean="0">
                <a:solidFill>
                  <a:schemeClr val="bg1">
                    <a:lumMod val="50000"/>
                  </a:schemeClr>
                </a:solidFill>
                <a:latin typeface="Franklin Gothic Medium" panose="020B0603020102020204" pitchFamily="34" charset="0"/>
                <a:cs typeface="Franklin Gothic Book"/>
              </a:rPr>
              <a:t>Mine</a:t>
            </a:r>
          </a:p>
          <a:p>
            <a:pPr lvl="1">
              <a:lnSpc>
                <a:spcPct val="90000"/>
              </a:lnSpc>
              <a:defRPr/>
            </a:pPr>
            <a:r>
              <a:rPr lang="en-US" sz="1600" dirty="0" smtClean="0">
                <a:solidFill>
                  <a:schemeClr val="bg1">
                    <a:lumMod val="50000"/>
                  </a:schemeClr>
                </a:solidFill>
                <a:latin typeface="Franklin Gothic Medium" panose="020B0603020102020204" pitchFamily="34" charset="0"/>
                <a:cs typeface="Franklin Gothic Book"/>
              </a:rPr>
              <a:t>Mines Oracle redo logs and creates PLOG data to move over network</a:t>
            </a:r>
          </a:p>
          <a:p>
            <a:pPr lvl="1">
              <a:lnSpc>
                <a:spcPct val="90000"/>
              </a:lnSpc>
              <a:defRPr/>
            </a:pPr>
            <a:endParaRPr lang="en-US" sz="1050" dirty="0" smtClean="0">
              <a:solidFill>
                <a:schemeClr val="bg1">
                  <a:lumMod val="50000"/>
                </a:schemeClr>
              </a:solidFill>
              <a:latin typeface="Franklin Gothic Medium" panose="020B0603020102020204" pitchFamily="34" charset="0"/>
              <a:cs typeface="Franklin Gothic Book"/>
            </a:endParaRPr>
          </a:p>
          <a:p>
            <a:pPr lvl="1">
              <a:lnSpc>
                <a:spcPct val="90000"/>
              </a:lnSpc>
              <a:defRPr/>
            </a:pPr>
            <a:endParaRPr lang="en-US" sz="1600" dirty="0" smtClean="0">
              <a:latin typeface="Franklin Gothic Medium" panose="020B0603020102020204" pitchFamily="34" charset="0"/>
            </a:endParaRPr>
          </a:p>
        </p:txBody>
      </p:sp>
      <p:pic>
        <p:nvPicPr>
          <p:cNvPr id="43012" name="Picture 1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87400" y="2149475"/>
            <a:ext cx="585788" cy="12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2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81025" y="3019425"/>
            <a:ext cx="10858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3014" name="Group 23"/>
          <p:cNvGrpSpPr>
            <a:grpSpLocks/>
          </p:cNvGrpSpPr>
          <p:nvPr/>
        </p:nvGrpSpPr>
        <p:grpSpPr bwMode="auto">
          <a:xfrm>
            <a:off x="825500" y="1166813"/>
            <a:ext cx="590550" cy="1695450"/>
            <a:chOff x="825405" y="1167372"/>
            <a:chExt cx="591363" cy="1695401"/>
          </a:xfrm>
        </p:grpSpPr>
        <p:pic>
          <p:nvPicPr>
            <p:cNvPr id="43018" name="Picture 1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999155" y="2734746"/>
              <a:ext cx="243861" cy="1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9" name="Picture 18"/>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825405" y="1167372"/>
              <a:ext cx="591363" cy="1450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0" name="Picture 22"/>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858934" y="2618346"/>
              <a:ext cx="524301" cy="11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 name="TextBox 28"/>
          <p:cNvSpPr txBox="1"/>
          <p:nvPr/>
        </p:nvSpPr>
        <p:spPr>
          <a:xfrm>
            <a:off x="542925" y="3938588"/>
            <a:ext cx="1155700" cy="523875"/>
          </a:xfrm>
          <a:prstGeom prst="rect">
            <a:avLst/>
          </a:prstGeom>
          <a:noFill/>
        </p:spPr>
        <p:txBody>
          <a:bodyPr wrap="none">
            <a:spAutoFit/>
          </a:bodyPr>
          <a:lstStyle/>
          <a:p>
            <a:pPr algn="ctr">
              <a:defRPr/>
            </a:pPr>
            <a:r>
              <a:rPr lang="en-US" sz="1400" dirty="0">
                <a:solidFill>
                  <a:schemeClr val="bg1">
                    <a:lumMod val="50000"/>
                  </a:schemeClr>
                </a:solidFill>
                <a:latin typeface="Franklin Gothic Medium" panose="020B0603020102020204" pitchFamily="34" charset="0"/>
              </a:rPr>
              <a:t>Source</a:t>
            </a:r>
          </a:p>
          <a:p>
            <a:pPr algn="ctr">
              <a:defRPr/>
            </a:pPr>
            <a:r>
              <a:rPr lang="en-US" sz="1400" dirty="0">
                <a:solidFill>
                  <a:schemeClr val="bg1">
                    <a:lumMod val="50000"/>
                  </a:schemeClr>
                </a:solidFill>
                <a:latin typeface="Franklin Gothic Medium" panose="020B0603020102020204" pitchFamily="34" charset="0"/>
              </a:rPr>
              <a:t>Environment</a:t>
            </a:r>
          </a:p>
        </p:txBody>
      </p:sp>
      <p:sp>
        <p:nvSpPr>
          <p:cNvPr id="35" name="TextBox 34"/>
          <p:cNvSpPr txBox="1"/>
          <p:nvPr/>
        </p:nvSpPr>
        <p:spPr>
          <a:xfrm>
            <a:off x="925513" y="3748088"/>
            <a:ext cx="423862" cy="307975"/>
          </a:xfrm>
          <a:prstGeom prst="rect">
            <a:avLst/>
          </a:prstGeom>
          <a:noFill/>
        </p:spPr>
        <p:txBody>
          <a:bodyPr wrap="none">
            <a:spAutoFit/>
          </a:bodyPr>
          <a:lstStyle/>
          <a:p>
            <a:pPr>
              <a:defRPr/>
            </a:pPr>
            <a:r>
              <a:rPr lang="en-US" sz="1400" dirty="0">
                <a:solidFill>
                  <a:schemeClr val="bg1">
                    <a:lumMod val="50000"/>
                  </a:schemeClr>
                </a:solidFill>
                <a:latin typeface="+mj-lt"/>
              </a:rPr>
              <a:t>①</a:t>
            </a:r>
          </a:p>
        </p:txBody>
      </p:sp>
      <p:pic>
        <p:nvPicPr>
          <p:cNvPr id="40" name="Picture 39"/>
          <p:cNvPicPr>
            <a:picLocks noChangeAspect="1"/>
          </p:cNvPicPr>
          <p:nvPr/>
        </p:nvPicPr>
        <p:blipFill>
          <a:blip r:embed="rId8"/>
          <a:stretch>
            <a:fillRect/>
          </a:stretch>
        </p:blipFill>
        <p:spPr>
          <a:xfrm>
            <a:off x="527050" y="1019175"/>
            <a:ext cx="1201738" cy="3554413"/>
          </a:xfrm>
          <a:prstGeom prst="rect">
            <a:avLst/>
          </a:prstGeom>
          <a:ln>
            <a:solidFill>
              <a:schemeClr val="accent1">
                <a:shade val="95000"/>
                <a:satMod val="105000"/>
              </a:schemeClr>
            </a:solidFill>
          </a:ln>
        </p:spPr>
      </p:pic>
      <p:pic>
        <p:nvPicPr>
          <p:cNvPr id="13" name="Picture 12" descr="20hroug-crveni.png"/>
          <p:cNvPicPr>
            <a:picLocks noChangeAspect="1"/>
          </p:cNvPicPr>
          <p:nvPr/>
        </p:nvPicPr>
        <p:blipFill>
          <a:blip r:embed="rId9"/>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565705533"/>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5"/>
          <p:cNvSpPr txBox="1">
            <a:spLocks/>
          </p:cNvSpPr>
          <p:nvPr/>
        </p:nvSpPr>
        <p:spPr bwMode="auto">
          <a:xfrm>
            <a:off x="207963" y="180975"/>
            <a:ext cx="8229600"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eaLnBrk="0" hangingPunct="0">
              <a:defRPr sz="3200">
                <a:solidFill>
                  <a:srgbClr val="7F7F7F"/>
                </a:solidFill>
                <a:latin typeface="Sansation" charset="0"/>
                <a:ea typeface="MS PGothic" charset="0"/>
                <a:cs typeface="MS PGothic" charset="0"/>
              </a:defRPr>
            </a:lvl1pPr>
            <a:lvl2pPr marL="742950" indent="-285750" eaLnBrk="0" hangingPunct="0">
              <a:defRPr sz="3200">
                <a:solidFill>
                  <a:srgbClr val="7F7F7F"/>
                </a:solidFill>
                <a:latin typeface="Sansation" charset="0"/>
                <a:ea typeface="MS PGothic" charset="0"/>
                <a:cs typeface="MS PGothic" charset="0"/>
              </a:defRPr>
            </a:lvl2pPr>
            <a:lvl3pPr marL="1143000" indent="-228600" eaLnBrk="0" hangingPunct="0">
              <a:defRPr sz="3200">
                <a:solidFill>
                  <a:srgbClr val="7F7F7F"/>
                </a:solidFill>
                <a:latin typeface="Sansation" charset="0"/>
                <a:ea typeface="MS PGothic" charset="0"/>
                <a:cs typeface="MS PGothic" charset="0"/>
              </a:defRPr>
            </a:lvl3pPr>
            <a:lvl4pPr marL="1600200" indent="-228600" eaLnBrk="0" hangingPunct="0">
              <a:defRPr sz="3200">
                <a:solidFill>
                  <a:srgbClr val="7F7F7F"/>
                </a:solidFill>
                <a:latin typeface="Sansation" charset="0"/>
                <a:ea typeface="MS PGothic" charset="0"/>
                <a:cs typeface="MS PGothic" charset="0"/>
              </a:defRPr>
            </a:lvl4pPr>
            <a:lvl5pPr marL="2057400" indent="-228600" eaLnBrk="0" hangingPunct="0">
              <a:defRPr sz="3200">
                <a:solidFill>
                  <a:srgbClr val="7F7F7F"/>
                </a:solidFill>
                <a:latin typeface="Sansation" charset="0"/>
                <a:ea typeface="MS PGothic" charset="0"/>
                <a:cs typeface="MS PGothic" charset="0"/>
              </a:defRPr>
            </a:lvl5pPr>
            <a:lvl6pPr marL="2514600" indent="-228600" eaLnBrk="0" fontAlgn="base" hangingPunct="0">
              <a:spcBef>
                <a:spcPct val="0"/>
              </a:spcBef>
              <a:spcAft>
                <a:spcPct val="0"/>
              </a:spcAft>
              <a:defRPr sz="3200">
                <a:solidFill>
                  <a:srgbClr val="7F7F7F"/>
                </a:solidFill>
                <a:latin typeface="Sansation" charset="0"/>
                <a:ea typeface="MS PGothic" charset="0"/>
                <a:cs typeface="MS PGothic" charset="0"/>
              </a:defRPr>
            </a:lvl6pPr>
            <a:lvl7pPr marL="2971800" indent="-228600" eaLnBrk="0" fontAlgn="base" hangingPunct="0">
              <a:spcBef>
                <a:spcPct val="0"/>
              </a:spcBef>
              <a:spcAft>
                <a:spcPct val="0"/>
              </a:spcAft>
              <a:defRPr sz="3200">
                <a:solidFill>
                  <a:srgbClr val="7F7F7F"/>
                </a:solidFill>
                <a:latin typeface="Sansation" charset="0"/>
                <a:ea typeface="MS PGothic" charset="0"/>
                <a:cs typeface="MS PGothic" charset="0"/>
              </a:defRPr>
            </a:lvl7pPr>
            <a:lvl8pPr marL="3429000" indent="-228600" eaLnBrk="0" fontAlgn="base" hangingPunct="0">
              <a:spcBef>
                <a:spcPct val="0"/>
              </a:spcBef>
              <a:spcAft>
                <a:spcPct val="0"/>
              </a:spcAft>
              <a:defRPr sz="3200">
                <a:solidFill>
                  <a:srgbClr val="7F7F7F"/>
                </a:solidFill>
                <a:latin typeface="Sansation" charset="0"/>
                <a:ea typeface="MS PGothic" charset="0"/>
                <a:cs typeface="MS PGothic" charset="0"/>
              </a:defRPr>
            </a:lvl8pPr>
            <a:lvl9pPr marL="3886200" indent="-228600" eaLnBrk="0" fontAlgn="base" hangingPunct="0">
              <a:spcBef>
                <a:spcPct val="0"/>
              </a:spcBef>
              <a:spcAft>
                <a:spcPct val="0"/>
              </a:spcAft>
              <a:defRPr sz="3200">
                <a:solidFill>
                  <a:srgbClr val="7F7F7F"/>
                </a:solidFill>
                <a:latin typeface="Sansation" charset="0"/>
                <a:ea typeface="MS PGothic" charset="0"/>
                <a:cs typeface="MS PGothic" charset="0"/>
              </a:defRPr>
            </a:lvl9pPr>
          </a:lstStyle>
          <a:p>
            <a:pPr eaLnBrk="1" hangingPunct="1"/>
            <a:r>
              <a:rPr lang="en-US" sz="3600">
                <a:solidFill>
                  <a:srgbClr val="1187BB"/>
                </a:solidFill>
                <a:cs typeface="Sansation" charset="0"/>
              </a:rPr>
              <a:t>Dbvisit Replicate Architecture   </a:t>
            </a:r>
          </a:p>
        </p:txBody>
      </p:sp>
      <p:sp>
        <p:nvSpPr>
          <p:cNvPr id="5" name="Content Placeholder 2"/>
          <p:cNvSpPr>
            <a:spLocks noGrp="1"/>
          </p:cNvSpPr>
          <p:nvPr>
            <p:ph idx="1"/>
          </p:nvPr>
        </p:nvSpPr>
        <p:spPr>
          <a:xfrm>
            <a:off x="5381625" y="1166813"/>
            <a:ext cx="2697163" cy="3197225"/>
          </a:xfrm>
        </p:spPr>
        <p:txBody>
          <a:bodyPr/>
          <a:lstStyle/>
          <a:p>
            <a:pPr>
              <a:lnSpc>
                <a:spcPct val="90000"/>
              </a:lnSpc>
              <a:defRPr/>
            </a:pPr>
            <a:r>
              <a:rPr lang="en-US" sz="1600" dirty="0" smtClean="0">
                <a:solidFill>
                  <a:schemeClr val="bg1">
                    <a:lumMod val="50000"/>
                  </a:schemeClr>
                </a:solidFill>
                <a:latin typeface="+mn-lt"/>
              </a:rPr>
              <a:t>①</a:t>
            </a:r>
            <a:r>
              <a:rPr lang="en-US" sz="1600" dirty="0" smtClean="0">
                <a:solidFill>
                  <a:schemeClr val="bg1">
                    <a:lumMod val="50000"/>
                  </a:schemeClr>
                </a:solidFill>
                <a:latin typeface="Franklin Gothic Medium" panose="020B0603020102020204" pitchFamily="34" charset="0"/>
              </a:rPr>
              <a:t> </a:t>
            </a:r>
            <a:r>
              <a:rPr lang="en-US" sz="1600" dirty="0" smtClean="0">
                <a:solidFill>
                  <a:schemeClr val="bg1">
                    <a:lumMod val="50000"/>
                  </a:schemeClr>
                </a:solidFill>
                <a:latin typeface="Franklin Gothic Medium" panose="020B0603020102020204" pitchFamily="34" charset="0"/>
                <a:cs typeface="Franklin Gothic Book"/>
              </a:rPr>
              <a:t>Mine</a:t>
            </a:r>
          </a:p>
          <a:p>
            <a:pPr lvl="1">
              <a:lnSpc>
                <a:spcPct val="90000"/>
              </a:lnSpc>
              <a:defRPr/>
            </a:pPr>
            <a:r>
              <a:rPr lang="en-US" sz="1600" dirty="0" smtClean="0">
                <a:solidFill>
                  <a:schemeClr val="bg1">
                    <a:lumMod val="50000"/>
                  </a:schemeClr>
                </a:solidFill>
                <a:latin typeface="Franklin Gothic Medium" panose="020B0603020102020204" pitchFamily="34" charset="0"/>
                <a:cs typeface="Franklin Gothic Book"/>
              </a:rPr>
              <a:t>Mines Oracle redo logs and creates PLOG data to move over network</a:t>
            </a:r>
          </a:p>
          <a:p>
            <a:pPr lvl="1">
              <a:lnSpc>
                <a:spcPct val="90000"/>
              </a:lnSpc>
              <a:defRPr/>
            </a:pPr>
            <a:endParaRPr lang="en-US" sz="1050" dirty="0" smtClean="0">
              <a:solidFill>
                <a:schemeClr val="bg1">
                  <a:lumMod val="50000"/>
                </a:schemeClr>
              </a:solidFill>
              <a:latin typeface="Franklin Gothic Medium" panose="020B0603020102020204" pitchFamily="34" charset="0"/>
              <a:cs typeface="Franklin Gothic Book"/>
            </a:endParaRPr>
          </a:p>
          <a:p>
            <a:pPr>
              <a:lnSpc>
                <a:spcPct val="90000"/>
              </a:lnSpc>
              <a:defRPr/>
            </a:pPr>
            <a:r>
              <a:rPr lang="en-US" sz="1600" dirty="0" smtClean="0">
                <a:solidFill>
                  <a:schemeClr val="bg1">
                    <a:lumMod val="50000"/>
                  </a:schemeClr>
                </a:solidFill>
                <a:latin typeface="Franklin Gothic Medium" panose="020B0603020102020204" pitchFamily="34" charset="0"/>
              </a:rPr>
              <a:t>② </a:t>
            </a:r>
            <a:r>
              <a:rPr lang="en-US" sz="1600" dirty="0" smtClean="0">
                <a:solidFill>
                  <a:schemeClr val="bg1">
                    <a:lumMod val="50000"/>
                  </a:schemeClr>
                </a:solidFill>
                <a:latin typeface="Franklin Gothic Medium" panose="020B0603020102020204" pitchFamily="34" charset="0"/>
                <a:cs typeface="Franklin Gothic Book"/>
              </a:rPr>
              <a:t>PLOG</a:t>
            </a:r>
          </a:p>
          <a:p>
            <a:pPr lvl="1" indent="0">
              <a:lnSpc>
                <a:spcPct val="90000"/>
              </a:lnSpc>
              <a:defRPr/>
            </a:pPr>
            <a:r>
              <a:rPr lang="en-US" sz="1600" dirty="0" smtClean="0">
                <a:solidFill>
                  <a:schemeClr val="bg1">
                    <a:lumMod val="50000"/>
                  </a:schemeClr>
                </a:solidFill>
                <a:latin typeface="Franklin Gothic Medium" panose="020B0603020102020204" pitchFamily="34" charset="0"/>
                <a:cs typeface="Franklin Gothic Book"/>
              </a:rPr>
              <a:t>- Parsed logs – binary files specific to </a:t>
            </a:r>
            <a:r>
              <a:rPr lang="en-US" sz="1600" dirty="0" err="1" smtClean="0">
                <a:solidFill>
                  <a:schemeClr val="bg1">
                    <a:lumMod val="50000"/>
                  </a:schemeClr>
                </a:solidFill>
                <a:latin typeface="Franklin Gothic Medium" panose="020B0603020102020204" pitchFamily="34" charset="0"/>
                <a:cs typeface="Franklin Gothic Book"/>
              </a:rPr>
              <a:t>Dbvisit</a:t>
            </a:r>
            <a:r>
              <a:rPr lang="en-US" sz="1600" dirty="0" smtClean="0">
                <a:solidFill>
                  <a:schemeClr val="bg1">
                    <a:lumMod val="50000"/>
                  </a:schemeClr>
                </a:solidFill>
                <a:latin typeface="Franklin Gothic Medium" panose="020B0603020102020204" pitchFamily="34" charset="0"/>
                <a:cs typeface="Franklin Gothic Book"/>
              </a:rPr>
              <a:t> Reporting</a:t>
            </a:r>
          </a:p>
          <a:p>
            <a:pPr lvl="1" indent="0">
              <a:lnSpc>
                <a:spcPct val="90000"/>
              </a:lnSpc>
              <a:defRPr/>
            </a:pPr>
            <a:r>
              <a:rPr lang="en-US" sz="1600" dirty="0" smtClean="0">
                <a:solidFill>
                  <a:schemeClr val="bg1">
                    <a:lumMod val="50000"/>
                  </a:schemeClr>
                </a:solidFill>
                <a:latin typeface="Franklin Gothic Medium" panose="020B0603020102020204" pitchFamily="34" charset="0"/>
                <a:cs typeface="Franklin Gothic Book"/>
              </a:rPr>
              <a:t>- Platform independent</a:t>
            </a:r>
          </a:p>
          <a:p>
            <a:pPr lvl="1">
              <a:lnSpc>
                <a:spcPct val="90000"/>
              </a:lnSpc>
              <a:buFont typeface="Arial" pitchFamily="34" charset="0"/>
              <a:buChar char="•"/>
              <a:defRPr/>
            </a:pPr>
            <a:endParaRPr lang="en-US" sz="1050" dirty="0" smtClean="0">
              <a:latin typeface="Franklin Gothic Medium" panose="020B0603020102020204" pitchFamily="34" charset="0"/>
              <a:cs typeface="Franklin Gothic Book"/>
            </a:endParaRPr>
          </a:p>
          <a:p>
            <a:pPr lvl="1">
              <a:lnSpc>
                <a:spcPct val="90000"/>
              </a:lnSpc>
              <a:defRPr/>
            </a:pPr>
            <a:endParaRPr lang="en-US" sz="1600" dirty="0" smtClean="0">
              <a:latin typeface="Franklin Gothic Medium" panose="020B0603020102020204" pitchFamily="34" charset="0"/>
            </a:endParaRPr>
          </a:p>
        </p:txBody>
      </p:sp>
      <p:pic>
        <p:nvPicPr>
          <p:cNvPr id="45059" name="Picture 1" descr="Screen Shot 2014-01-29 at 8.53.25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279650" y="1330325"/>
            <a:ext cx="519113"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279650" y="1098550"/>
            <a:ext cx="546100" cy="246063"/>
          </a:xfrm>
          <a:prstGeom prst="rect">
            <a:avLst/>
          </a:prstGeom>
          <a:noFill/>
        </p:spPr>
        <p:txBody>
          <a:bodyPr>
            <a:spAutoFit/>
          </a:bodyPr>
          <a:lstStyle/>
          <a:p>
            <a:pPr algn="ctr">
              <a:defRPr/>
            </a:pPr>
            <a:r>
              <a:rPr lang="en-US" sz="1000" dirty="0">
                <a:solidFill>
                  <a:schemeClr val="bg1">
                    <a:lumMod val="65000"/>
                  </a:schemeClr>
                </a:solidFill>
              </a:rPr>
              <a:t>LAN</a:t>
            </a:r>
          </a:p>
        </p:txBody>
      </p:sp>
      <p:pic>
        <p:nvPicPr>
          <p:cNvPr id="45062" name="Picture 1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87400" y="2149475"/>
            <a:ext cx="585788" cy="12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3" name="Picture 2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81025" y="3019425"/>
            <a:ext cx="10858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5064" name="Group 23"/>
          <p:cNvGrpSpPr>
            <a:grpSpLocks/>
          </p:cNvGrpSpPr>
          <p:nvPr/>
        </p:nvGrpSpPr>
        <p:grpSpPr bwMode="auto">
          <a:xfrm>
            <a:off x="825500" y="1166813"/>
            <a:ext cx="590550" cy="1695450"/>
            <a:chOff x="825405" y="1167372"/>
            <a:chExt cx="591363" cy="1695401"/>
          </a:xfrm>
        </p:grpSpPr>
        <p:pic>
          <p:nvPicPr>
            <p:cNvPr id="45071" name="Picture 1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999155" y="2734746"/>
              <a:ext cx="243861" cy="1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72" name="Picture 18"/>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825405" y="1167372"/>
              <a:ext cx="591363" cy="1450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73" name="Picture 22"/>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858934" y="2618346"/>
              <a:ext cx="524301" cy="11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5065" name="Picture 24" descr="Reporting Diagram.png"/>
          <p:cNvPicPr>
            <a:picLocks noChangeAspect="1"/>
          </p:cNvPicPr>
          <p:nvPr/>
        </p:nvPicPr>
        <p:blipFill>
          <a:blip r:embed="rId9">
            <a:extLst>
              <a:ext uri="{28A0092B-C50C-407E-A947-70E740481C1C}">
                <a14:useLocalDpi xmlns:a14="http://schemas.microsoft.com/office/drawing/2010/main" xmlns="" val="0"/>
              </a:ext>
            </a:extLst>
          </a:blip>
          <a:srcRect l="40572" t="63097" r="39960" b="24303"/>
          <a:stretch>
            <a:fillRect/>
          </a:stretch>
        </p:blipFill>
        <p:spPr bwMode="auto">
          <a:xfrm>
            <a:off x="1998663" y="3057525"/>
            <a:ext cx="107791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6" name="Picture 25"/>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2268538" y="1908175"/>
            <a:ext cx="541337" cy="83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28"/>
          <p:cNvSpPr txBox="1"/>
          <p:nvPr/>
        </p:nvSpPr>
        <p:spPr>
          <a:xfrm>
            <a:off x="542925" y="3938588"/>
            <a:ext cx="1155700" cy="523875"/>
          </a:xfrm>
          <a:prstGeom prst="rect">
            <a:avLst/>
          </a:prstGeom>
          <a:noFill/>
        </p:spPr>
        <p:txBody>
          <a:bodyPr wrap="none">
            <a:spAutoFit/>
          </a:bodyPr>
          <a:lstStyle/>
          <a:p>
            <a:pPr algn="ctr">
              <a:defRPr/>
            </a:pPr>
            <a:r>
              <a:rPr lang="en-US" sz="1400" dirty="0">
                <a:solidFill>
                  <a:schemeClr val="bg1">
                    <a:lumMod val="50000"/>
                  </a:schemeClr>
                </a:solidFill>
                <a:latin typeface="Franklin Gothic Medium" panose="020B0603020102020204" pitchFamily="34" charset="0"/>
              </a:rPr>
              <a:t>Source</a:t>
            </a:r>
          </a:p>
          <a:p>
            <a:pPr algn="ctr">
              <a:defRPr/>
            </a:pPr>
            <a:r>
              <a:rPr lang="en-US" sz="1400" dirty="0">
                <a:solidFill>
                  <a:schemeClr val="bg1">
                    <a:lumMod val="50000"/>
                  </a:schemeClr>
                </a:solidFill>
                <a:latin typeface="Franklin Gothic Medium" panose="020B0603020102020204" pitchFamily="34" charset="0"/>
              </a:rPr>
              <a:t>Environment</a:t>
            </a:r>
          </a:p>
        </p:txBody>
      </p:sp>
      <p:sp>
        <p:nvSpPr>
          <p:cNvPr id="35" name="TextBox 34"/>
          <p:cNvSpPr txBox="1"/>
          <p:nvPr/>
        </p:nvSpPr>
        <p:spPr>
          <a:xfrm>
            <a:off x="925513" y="3748088"/>
            <a:ext cx="423862" cy="307975"/>
          </a:xfrm>
          <a:prstGeom prst="rect">
            <a:avLst/>
          </a:prstGeom>
          <a:noFill/>
        </p:spPr>
        <p:txBody>
          <a:bodyPr wrap="none">
            <a:spAutoFit/>
          </a:bodyPr>
          <a:lstStyle/>
          <a:p>
            <a:pPr>
              <a:defRPr/>
            </a:pPr>
            <a:r>
              <a:rPr lang="en-US" sz="1400" dirty="0">
                <a:solidFill>
                  <a:schemeClr val="bg1">
                    <a:lumMod val="50000"/>
                  </a:schemeClr>
                </a:solidFill>
                <a:latin typeface="+mj-lt"/>
              </a:rPr>
              <a:t>①</a:t>
            </a:r>
          </a:p>
        </p:txBody>
      </p:sp>
      <p:sp>
        <p:nvSpPr>
          <p:cNvPr id="36" name="TextBox 35"/>
          <p:cNvSpPr txBox="1"/>
          <p:nvPr/>
        </p:nvSpPr>
        <p:spPr>
          <a:xfrm>
            <a:off x="2320925" y="3748088"/>
            <a:ext cx="423863" cy="307975"/>
          </a:xfrm>
          <a:prstGeom prst="rect">
            <a:avLst/>
          </a:prstGeom>
          <a:noFill/>
        </p:spPr>
        <p:txBody>
          <a:bodyPr wrap="none">
            <a:spAutoFit/>
          </a:bodyPr>
          <a:lstStyle/>
          <a:p>
            <a:pPr>
              <a:defRPr/>
            </a:pPr>
            <a:r>
              <a:rPr lang="en-US" sz="1400" dirty="0">
                <a:solidFill>
                  <a:schemeClr val="bg1">
                    <a:lumMod val="50000"/>
                  </a:schemeClr>
                </a:solidFill>
                <a:latin typeface="+mj-lt"/>
              </a:rPr>
              <a:t>②</a:t>
            </a:r>
          </a:p>
        </p:txBody>
      </p:sp>
      <p:pic>
        <p:nvPicPr>
          <p:cNvPr id="40" name="Picture 39"/>
          <p:cNvPicPr>
            <a:picLocks noChangeAspect="1"/>
          </p:cNvPicPr>
          <p:nvPr/>
        </p:nvPicPr>
        <p:blipFill>
          <a:blip r:embed="rId11"/>
          <a:stretch>
            <a:fillRect/>
          </a:stretch>
        </p:blipFill>
        <p:spPr>
          <a:xfrm>
            <a:off x="527050" y="1019175"/>
            <a:ext cx="1201738" cy="3554413"/>
          </a:xfrm>
          <a:prstGeom prst="rect">
            <a:avLst/>
          </a:prstGeom>
          <a:ln>
            <a:solidFill>
              <a:schemeClr val="accent1">
                <a:shade val="95000"/>
                <a:satMod val="105000"/>
              </a:schemeClr>
            </a:solidFill>
          </a:ln>
        </p:spPr>
      </p:pic>
      <p:pic>
        <p:nvPicPr>
          <p:cNvPr id="18" name="Picture 17" descr="20hroug-crveni.png"/>
          <p:cNvPicPr>
            <a:picLocks noChangeAspect="1"/>
          </p:cNvPicPr>
          <p:nvPr/>
        </p:nvPicPr>
        <p:blipFill>
          <a:blip r:embed="rId12"/>
          <a:stretch>
            <a:fillRect/>
          </a:stretch>
        </p:blipFill>
        <p:spPr>
          <a:xfrm>
            <a:off x="7673792" y="1197934"/>
            <a:ext cx="1440000" cy="304221"/>
          </a:xfrm>
          <a:prstGeom prst="rect">
            <a:avLst/>
          </a:prstGeom>
        </p:spPr>
      </p:pic>
    </p:spTree>
    <p:extLst>
      <p:ext uri="{BB962C8B-B14F-4D97-AF65-F5344CB8AC3E}">
        <p14:creationId xmlns:p14="http://schemas.microsoft.com/office/powerpoint/2010/main" xmlns="" val="207330481"/>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39970</TotalTime>
  <Words>2714</Words>
  <Application>Microsoft Macintosh PowerPoint</Application>
  <PresentationFormat>On-screen Show (16:9)</PresentationFormat>
  <Paragraphs>637</Paragraphs>
  <Slides>53</Slides>
  <Notes>49</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1_Office Theme</vt:lpstr>
      <vt:lpstr>Slide 1</vt:lpstr>
      <vt:lpstr>Who am I</vt:lpstr>
      <vt:lpstr>What is it</vt:lpstr>
      <vt:lpstr>Two Replication Types</vt:lpstr>
      <vt:lpstr>Slide 5</vt:lpstr>
      <vt:lpstr>Dbvisit Replicate overview</vt:lpstr>
      <vt:lpstr>Dbvisit Replicate overview</vt:lpstr>
      <vt:lpstr>Slide 8</vt:lpstr>
      <vt:lpstr>Slide 9</vt:lpstr>
      <vt:lpstr>Slide 10</vt:lpstr>
      <vt:lpstr>Slide 11</vt:lpstr>
      <vt:lpstr>Slide 12</vt:lpstr>
      <vt:lpstr>Slide 13</vt:lpstr>
      <vt:lpstr>Slide 14</vt:lpstr>
      <vt:lpstr>Dbvisit Replicate and RDS</vt:lpstr>
      <vt:lpstr>Slide 16</vt:lpstr>
      <vt:lpstr>Replicate Attack - Setting up replication </vt:lpstr>
      <vt:lpstr>Implications of Oracle redo log mining replication </vt:lpstr>
      <vt:lpstr>Implications of Oracle redo log mining replication </vt:lpstr>
      <vt:lpstr>Components of Dbvisit Replicate </vt:lpstr>
      <vt:lpstr>Slide 21</vt:lpstr>
      <vt:lpstr>Replicate Console</vt:lpstr>
      <vt:lpstr>DDC - Dbvisit Database Configuration settings</vt:lpstr>
      <vt:lpstr>Setup wizard</vt:lpstr>
      <vt:lpstr>Configuration scripts</vt:lpstr>
      <vt:lpstr>Replicate configuration settings</vt:lpstr>
      <vt:lpstr>Dbvisit Replication processes</vt:lpstr>
      <vt:lpstr>Administration</vt:lpstr>
      <vt:lpstr>Replicate Console</vt:lpstr>
      <vt:lpstr>Replicate Console</vt:lpstr>
      <vt:lpstr>Basic commands</vt:lpstr>
      <vt:lpstr>Setting variables</vt:lpstr>
      <vt:lpstr>Starting and stopping replication</vt:lpstr>
      <vt:lpstr>Prepare and unprepare tables</vt:lpstr>
      <vt:lpstr>Monitoring</vt:lpstr>
      <vt:lpstr>Conflicts and conflict resolution</vt:lpstr>
      <vt:lpstr>Conflicts principle - Identification</vt:lpstr>
      <vt:lpstr>When is data in sync</vt:lpstr>
      <vt:lpstr>Notifications settings</vt:lpstr>
      <vt:lpstr>Test notifications settings</vt:lpstr>
      <vt:lpstr>Setting thresholds</vt:lpstr>
      <vt:lpstr>Trouble Shooting</vt:lpstr>
      <vt:lpstr>Log files</vt:lpstr>
      <vt:lpstr>Logs and trace files</vt:lpstr>
      <vt:lpstr>Plog files</vt:lpstr>
      <vt:lpstr>Support package</vt:lpstr>
      <vt:lpstr>Getting help and contacting Dbvisit Support</vt:lpstr>
      <vt:lpstr>Generic topics</vt:lpstr>
      <vt:lpstr>Data instantiation</vt:lpstr>
      <vt:lpstr>Data instantiation</vt:lpstr>
      <vt:lpstr>Dbvisit Replicate – feature highlight: Audit feature for real-time BI (i)</vt:lpstr>
      <vt:lpstr>Dbvisit Replicate – feature highlight: CDC/Audit real-time BI (ii)</vt:lpstr>
      <vt:lpstr>Help and references</vt:lpstr>
    </vt:vector>
  </TitlesOfParts>
  <Company>Freshfish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Sarrot Raul</dc:creator>
  <cp:lastModifiedBy>DEL</cp:lastModifiedBy>
  <cp:revision>584</cp:revision>
  <dcterms:created xsi:type="dcterms:W3CDTF">2012-04-02T22:31:48Z</dcterms:created>
  <dcterms:modified xsi:type="dcterms:W3CDTF">2015-10-19T12:14:41Z</dcterms:modified>
</cp:coreProperties>
</file>